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8" r:id="rId2"/>
    <p:sldId id="257" r:id="rId3"/>
    <p:sldId id="308" r:id="rId4"/>
    <p:sldId id="281" r:id="rId5"/>
    <p:sldId id="282" r:id="rId6"/>
    <p:sldId id="283" r:id="rId7"/>
    <p:sldId id="300" r:id="rId8"/>
    <p:sldId id="284" r:id="rId9"/>
    <p:sldId id="285" r:id="rId10"/>
    <p:sldId id="286" r:id="rId11"/>
    <p:sldId id="288" r:id="rId12"/>
    <p:sldId id="287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9" r:id="rId21"/>
    <p:sldId id="297" r:id="rId22"/>
    <p:sldId id="301" r:id="rId23"/>
    <p:sldId id="302" r:id="rId24"/>
    <p:sldId id="303" r:id="rId25"/>
    <p:sldId id="298" r:id="rId26"/>
    <p:sldId id="304" r:id="rId27"/>
    <p:sldId id="305" r:id="rId28"/>
    <p:sldId id="335" r:id="rId29"/>
    <p:sldId id="310" r:id="rId30"/>
    <p:sldId id="311" r:id="rId31"/>
    <p:sldId id="312" r:id="rId32"/>
    <p:sldId id="313" r:id="rId33"/>
    <p:sldId id="314" r:id="rId34"/>
    <p:sldId id="315" r:id="rId35"/>
    <p:sldId id="316" r:id="rId36"/>
    <p:sldId id="317" r:id="rId37"/>
    <p:sldId id="318" r:id="rId38"/>
    <p:sldId id="319" r:id="rId39"/>
    <p:sldId id="320" r:id="rId40"/>
    <p:sldId id="321" r:id="rId41"/>
    <p:sldId id="323" r:id="rId42"/>
    <p:sldId id="324" r:id="rId43"/>
    <p:sldId id="325" r:id="rId44"/>
    <p:sldId id="326" r:id="rId45"/>
    <p:sldId id="327" r:id="rId46"/>
    <p:sldId id="328" r:id="rId47"/>
    <p:sldId id="329" r:id="rId48"/>
    <p:sldId id="330" r:id="rId49"/>
    <p:sldId id="331" r:id="rId50"/>
    <p:sldId id="332" r:id="rId51"/>
    <p:sldId id="333" r:id="rId52"/>
    <p:sldId id="334" r:id="rId5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000"/>
    <a:srgbClr val="006666"/>
    <a:srgbClr val="336699"/>
    <a:srgbClr val="6600CC"/>
    <a:srgbClr val="660033"/>
    <a:srgbClr val="800080"/>
    <a:srgbClr val="DDE5F3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210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5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_rels/viewProps.xml.rels><?xml version="1.0" encoding="UTF-8" standalone="yes"?>
<Relationships xmlns="http://schemas.openxmlformats.org/package/2006/relationships"><Relationship Id="rId13" Type="http://schemas.openxmlformats.org/officeDocument/2006/relationships/slide" Target="slides/slide16.xml"/><Relationship Id="rId18" Type="http://schemas.openxmlformats.org/officeDocument/2006/relationships/slide" Target="slides/slide21.xml"/><Relationship Id="rId26" Type="http://schemas.openxmlformats.org/officeDocument/2006/relationships/slide" Target="slides/slide35.xml"/><Relationship Id="rId3" Type="http://schemas.openxmlformats.org/officeDocument/2006/relationships/slide" Target="slides/slide6.xml"/><Relationship Id="rId21" Type="http://schemas.openxmlformats.org/officeDocument/2006/relationships/slide" Target="slides/slide24.xml"/><Relationship Id="rId34" Type="http://schemas.openxmlformats.org/officeDocument/2006/relationships/slide" Target="slides/slide52.xml"/><Relationship Id="rId7" Type="http://schemas.openxmlformats.org/officeDocument/2006/relationships/slide" Target="slides/slide10.xml"/><Relationship Id="rId12" Type="http://schemas.openxmlformats.org/officeDocument/2006/relationships/slide" Target="slides/slide15.xml"/><Relationship Id="rId17" Type="http://schemas.openxmlformats.org/officeDocument/2006/relationships/slide" Target="slides/slide20.xml"/><Relationship Id="rId25" Type="http://schemas.openxmlformats.org/officeDocument/2006/relationships/slide" Target="slides/slide30.xml"/><Relationship Id="rId33" Type="http://schemas.openxmlformats.org/officeDocument/2006/relationships/slide" Target="slides/slide51.xml"/><Relationship Id="rId2" Type="http://schemas.openxmlformats.org/officeDocument/2006/relationships/slide" Target="slides/slide5.xml"/><Relationship Id="rId16" Type="http://schemas.openxmlformats.org/officeDocument/2006/relationships/slide" Target="slides/slide19.xml"/><Relationship Id="rId20" Type="http://schemas.openxmlformats.org/officeDocument/2006/relationships/slide" Target="slides/slide23.xml"/><Relationship Id="rId29" Type="http://schemas.openxmlformats.org/officeDocument/2006/relationships/slide" Target="slides/slide44.xml"/><Relationship Id="rId1" Type="http://schemas.openxmlformats.org/officeDocument/2006/relationships/slide" Target="slides/slide1.xml"/><Relationship Id="rId6" Type="http://schemas.openxmlformats.org/officeDocument/2006/relationships/slide" Target="slides/slide9.xml"/><Relationship Id="rId11" Type="http://schemas.openxmlformats.org/officeDocument/2006/relationships/slide" Target="slides/slide14.xml"/><Relationship Id="rId24" Type="http://schemas.openxmlformats.org/officeDocument/2006/relationships/slide" Target="slides/slide27.xml"/><Relationship Id="rId32" Type="http://schemas.openxmlformats.org/officeDocument/2006/relationships/slide" Target="slides/slide49.xml"/><Relationship Id="rId5" Type="http://schemas.openxmlformats.org/officeDocument/2006/relationships/slide" Target="slides/slide8.xml"/><Relationship Id="rId15" Type="http://schemas.openxmlformats.org/officeDocument/2006/relationships/slide" Target="slides/slide18.xml"/><Relationship Id="rId23" Type="http://schemas.openxmlformats.org/officeDocument/2006/relationships/slide" Target="slides/slide26.xml"/><Relationship Id="rId28" Type="http://schemas.openxmlformats.org/officeDocument/2006/relationships/slide" Target="slides/slide38.xml"/><Relationship Id="rId10" Type="http://schemas.openxmlformats.org/officeDocument/2006/relationships/slide" Target="slides/slide13.xml"/><Relationship Id="rId19" Type="http://schemas.openxmlformats.org/officeDocument/2006/relationships/slide" Target="slides/slide22.xml"/><Relationship Id="rId31" Type="http://schemas.openxmlformats.org/officeDocument/2006/relationships/slide" Target="slides/slide47.xml"/><Relationship Id="rId4" Type="http://schemas.openxmlformats.org/officeDocument/2006/relationships/slide" Target="slides/slide7.xml"/><Relationship Id="rId9" Type="http://schemas.openxmlformats.org/officeDocument/2006/relationships/slide" Target="slides/slide12.xml"/><Relationship Id="rId14" Type="http://schemas.openxmlformats.org/officeDocument/2006/relationships/slide" Target="slides/slide17.xml"/><Relationship Id="rId22" Type="http://schemas.openxmlformats.org/officeDocument/2006/relationships/slide" Target="slides/slide25.xml"/><Relationship Id="rId27" Type="http://schemas.openxmlformats.org/officeDocument/2006/relationships/slide" Target="slides/slide37.xml"/><Relationship Id="rId30" Type="http://schemas.openxmlformats.org/officeDocument/2006/relationships/slide" Target="slides/slide45.xml"/><Relationship Id="rId8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40"/>
          <p:cNvSpPr>
            <a:spLocks noChangeArrowheads="1"/>
          </p:cNvSpPr>
          <p:nvPr userDrawn="1"/>
        </p:nvSpPr>
        <p:spPr bwMode="auto">
          <a:xfrm>
            <a:off x="0" y="0"/>
            <a:ext cx="496888" cy="1450975"/>
          </a:xfrm>
          <a:prstGeom prst="rect">
            <a:avLst/>
          </a:prstGeom>
          <a:solidFill>
            <a:srgbClr val="D9E4F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4" name="Group 1164"/>
          <p:cNvGrpSpPr>
            <a:grpSpLocks/>
          </p:cNvGrpSpPr>
          <p:nvPr userDrawn="1"/>
        </p:nvGrpSpPr>
        <p:grpSpPr bwMode="auto">
          <a:xfrm>
            <a:off x="3405188" y="2438400"/>
            <a:ext cx="5662612" cy="457200"/>
            <a:chOff x="2097" y="1488"/>
            <a:chExt cx="3567" cy="288"/>
          </a:xfrm>
        </p:grpSpPr>
        <p:sp>
          <p:nvSpPr>
            <p:cNvPr id="5" name="Rectangle 1142"/>
            <p:cNvSpPr>
              <a:spLocks noChangeArrowheads="1"/>
            </p:cNvSpPr>
            <p:nvPr userDrawn="1"/>
          </p:nvSpPr>
          <p:spPr bwMode="auto">
            <a:xfrm>
              <a:off x="4704" y="1488"/>
              <a:ext cx="929" cy="288"/>
            </a:xfrm>
            <a:prstGeom prst="rect">
              <a:avLst/>
            </a:prstGeom>
            <a:solidFill>
              <a:srgbClr val="D9E4F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1132"/>
            <p:cNvSpPr>
              <a:spLocks noChangeArrowheads="1"/>
            </p:cNvSpPr>
            <p:nvPr userDrawn="1"/>
          </p:nvSpPr>
          <p:spPr bwMode="auto">
            <a:xfrm>
              <a:off x="2097" y="1576"/>
              <a:ext cx="3567" cy="104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1" lang="en-US"/>
            </a:p>
          </p:txBody>
        </p:sp>
      </p:grpSp>
      <p:sp>
        <p:nvSpPr>
          <p:cNvPr id="7" name="Rectangle 1133"/>
          <p:cNvSpPr>
            <a:spLocks noChangeArrowheads="1"/>
          </p:cNvSpPr>
          <p:nvPr userDrawn="1"/>
        </p:nvSpPr>
        <p:spPr bwMode="auto">
          <a:xfrm>
            <a:off x="1066800" y="381000"/>
            <a:ext cx="6934200" cy="1524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/>
          </a:p>
        </p:txBody>
      </p:sp>
      <p:sp>
        <p:nvSpPr>
          <p:cNvPr id="8" name="Rectangle 1137"/>
          <p:cNvSpPr>
            <a:spLocks noChangeArrowheads="1"/>
          </p:cNvSpPr>
          <p:nvPr userDrawn="1"/>
        </p:nvSpPr>
        <p:spPr bwMode="auto">
          <a:xfrm>
            <a:off x="8534400" y="6553200"/>
            <a:ext cx="609600" cy="249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70000"/>
              </a:lnSpc>
            </a:pPr>
            <a:r>
              <a:rPr lang="en-US" sz="1400" b="1">
                <a:solidFill>
                  <a:srgbClr val="000000"/>
                </a:solidFill>
                <a:latin typeface="Arial" panose="020B0604020202020204" pitchFamily="34" charset="0"/>
              </a:rPr>
              <a:t>2.</a:t>
            </a:r>
            <a:fld id="{AF2BC8C7-A22F-463A-B7C0-4559C9B5E66A}" type="slidenum">
              <a:rPr lang="en-US" sz="1400" b="1">
                <a:solidFill>
                  <a:srgbClr val="000000"/>
                </a:solidFill>
                <a:latin typeface="Arial" panose="020B0604020202020204" pitchFamily="34" charset="0"/>
              </a:rPr>
              <a:pPr>
                <a:lnSpc>
                  <a:spcPct val="70000"/>
                </a:lnSpc>
              </a:pPr>
              <a:t>‹#›</a:t>
            </a:fld>
            <a:endParaRPr lang="en-US" sz="1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Rectangle 1166"/>
          <p:cNvSpPr>
            <a:spLocks noChangeArrowheads="1"/>
          </p:cNvSpPr>
          <p:nvPr userDrawn="1"/>
        </p:nvSpPr>
        <p:spPr bwMode="auto">
          <a:xfrm>
            <a:off x="990600" y="6553200"/>
            <a:ext cx="2438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lnSpc>
                <a:spcPct val="70000"/>
              </a:lnSpc>
              <a:defRPr/>
            </a:pPr>
            <a:endParaRPr lang="en-US" sz="1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Rectangle 1167"/>
          <p:cNvSpPr>
            <a:spLocks noChangeArrowheads="1"/>
          </p:cNvSpPr>
          <p:nvPr userDrawn="1"/>
        </p:nvSpPr>
        <p:spPr bwMode="auto">
          <a:xfrm>
            <a:off x="1295400" y="685800"/>
            <a:ext cx="7620000" cy="160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3600" b="1" i="1" dirty="0">
                <a:solidFill>
                  <a:schemeClr val="tx2"/>
                </a:solidFill>
                <a:latin typeface="Verdana" pitchFamily="34" charset="0"/>
              </a:rPr>
              <a:t>Managerial Economics </a:t>
            </a:r>
            <a:r>
              <a:rPr lang="en-US" sz="3200" b="1" i="1" dirty="0">
                <a:solidFill>
                  <a:schemeClr val="tx2"/>
                </a:solidFill>
                <a:latin typeface="Verdana" pitchFamily="34" charset="0"/>
              </a:rPr>
              <a:t/>
            </a:r>
            <a:br>
              <a:rPr lang="en-US" sz="3200" b="1" i="1" dirty="0">
                <a:solidFill>
                  <a:schemeClr val="tx2"/>
                </a:solidFill>
                <a:latin typeface="Verdana" pitchFamily="34" charset="0"/>
              </a:rPr>
            </a:br>
            <a:endParaRPr lang="en-US" sz="3200" b="1" dirty="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9323" name="Rectangle 1131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3608388"/>
            <a:ext cx="7272337" cy="2259012"/>
          </a:xfrm>
          <a:solidFill>
            <a:srgbClr val="DDE5F3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ct val="25000"/>
              </a:spcBef>
              <a:spcAft>
                <a:spcPct val="25000"/>
              </a:spcAft>
              <a:buClr>
                <a:srgbClr val="2D2D59"/>
              </a:buClr>
              <a:buSzPct val="75000"/>
              <a:buFont typeface="Monotype Sorts" pitchFamily="2" charset="2"/>
              <a:buNone/>
              <a:defRPr sz="3800">
                <a:solidFill>
                  <a:srgbClr val="222764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45553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671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62763" y="304800"/>
            <a:ext cx="19050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304800"/>
            <a:ext cx="5567363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63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057400"/>
            <a:ext cx="7624763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7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9143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400"/>
            <a:ext cx="3735388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0788" y="2057400"/>
            <a:ext cx="3736975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4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80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006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12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293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5601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5" name="Rectangle 103"/>
          <p:cNvSpPr>
            <a:spLocks noChangeArrowheads="1"/>
          </p:cNvSpPr>
          <p:nvPr/>
        </p:nvSpPr>
        <p:spPr bwMode="auto">
          <a:xfrm>
            <a:off x="0" y="0"/>
            <a:ext cx="496888" cy="1450975"/>
          </a:xfrm>
          <a:prstGeom prst="rect">
            <a:avLst/>
          </a:prstGeom>
          <a:solidFill>
            <a:srgbClr val="D9E4F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99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2057400"/>
            <a:ext cx="7624763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28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304800"/>
            <a:ext cx="76073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308" name="Rectangle 116"/>
          <p:cNvSpPr>
            <a:spLocks noChangeArrowheads="1"/>
          </p:cNvSpPr>
          <p:nvPr userDrawn="1"/>
        </p:nvSpPr>
        <p:spPr bwMode="auto">
          <a:xfrm>
            <a:off x="8534400" y="6553200"/>
            <a:ext cx="609600" cy="249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70000"/>
              </a:lnSpc>
            </a:pPr>
            <a:r>
              <a:rPr lang="en-US" sz="1400" b="1">
                <a:solidFill>
                  <a:srgbClr val="000000"/>
                </a:solidFill>
                <a:latin typeface="Arial" panose="020B0604020202020204" pitchFamily="34" charset="0"/>
              </a:rPr>
              <a:t>2.</a:t>
            </a:r>
            <a:fld id="{3E6F7E1E-AF36-4EBE-A12F-965DCB7A4019}" type="slidenum">
              <a:rPr lang="en-US" sz="1400" b="1">
                <a:solidFill>
                  <a:srgbClr val="000000"/>
                </a:solidFill>
                <a:latin typeface="Arial" panose="020B0604020202020204" pitchFamily="34" charset="0"/>
              </a:rPr>
              <a:pPr>
                <a:lnSpc>
                  <a:spcPct val="70000"/>
                </a:lnSpc>
              </a:pPr>
              <a:t>‹#›</a:t>
            </a:fld>
            <a:endParaRPr lang="en-US" sz="1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310" name="Rectangle 118"/>
          <p:cNvSpPr>
            <a:spLocks noChangeArrowheads="1"/>
          </p:cNvSpPr>
          <p:nvPr userDrawn="1"/>
        </p:nvSpPr>
        <p:spPr bwMode="auto">
          <a:xfrm>
            <a:off x="990600" y="6553200"/>
            <a:ext cx="2438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lnSpc>
                <a:spcPct val="70000"/>
              </a:lnSpc>
              <a:defRPr/>
            </a:pPr>
            <a:r>
              <a:rPr lang="en-US" sz="1200" dirty="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sz="1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296" name="Rectangle 104"/>
          <p:cNvSpPr>
            <a:spLocks noChangeArrowheads="1"/>
          </p:cNvSpPr>
          <p:nvPr userDrawn="1"/>
        </p:nvSpPr>
        <p:spPr bwMode="auto">
          <a:xfrm>
            <a:off x="1119188" y="150813"/>
            <a:ext cx="5662612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97" name="Rectangle 105"/>
          <p:cNvSpPr>
            <a:spLocks noChangeArrowheads="1"/>
          </p:cNvSpPr>
          <p:nvPr userDrawn="1"/>
        </p:nvSpPr>
        <p:spPr bwMode="auto">
          <a:xfrm>
            <a:off x="8839200" y="0"/>
            <a:ext cx="304800" cy="1785938"/>
          </a:xfrm>
          <a:prstGeom prst="rect">
            <a:avLst/>
          </a:prstGeom>
          <a:solidFill>
            <a:srgbClr val="D9E4F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98" name="Rectangle 106"/>
          <p:cNvSpPr>
            <a:spLocks noChangeArrowheads="1"/>
          </p:cNvSpPr>
          <p:nvPr userDrawn="1"/>
        </p:nvSpPr>
        <p:spPr bwMode="auto">
          <a:xfrm>
            <a:off x="3468688" y="16002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34" name="Group 224"/>
          <p:cNvGrpSpPr>
            <a:grpSpLocks/>
          </p:cNvGrpSpPr>
          <p:nvPr userDrawn="1"/>
        </p:nvGrpSpPr>
        <p:grpSpPr bwMode="auto">
          <a:xfrm>
            <a:off x="0" y="68263"/>
            <a:ext cx="838200" cy="6789737"/>
            <a:chOff x="0" y="43"/>
            <a:chExt cx="624" cy="4277"/>
          </a:xfrm>
        </p:grpSpPr>
        <p:sp>
          <p:nvSpPr>
            <p:cNvPr id="8312" name="Line 120"/>
            <p:cNvSpPr>
              <a:spLocks noChangeShapeType="1"/>
            </p:cNvSpPr>
            <p:nvPr userDrawn="1"/>
          </p:nvSpPr>
          <p:spPr bwMode="auto">
            <a:xfrm>
              <a:off x="0" y="3666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13" name="Line 121"/>
            <p:cNvSpPr>
              <a:spLocks noChangeShapeType="1"/>
            </p:cNvSpPr>
            <p:nvPr userDrawn="1"/>
          </p:nvSpPr>
          <p:spPr bwMode="auto">
            <a:xfrm>
              <a:off x="0" y="3648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14" name="Line 122"/>
            <p:cNvSpPr>
              <a:spLocks noChangeShapeType="1"/>
            </p:cNvSpPr>
            <p:nvPr userDrawn="1"/>
          </p:nvSpPr>
          <p:spPr bwMode="auto">
            <a:xfrm>
              <a:off x="0" y="3813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15" name="Line 123"/>
            <p:cNvSpPr>
              <a:spLocks noChangeShapeType="1"/>
            </p:cNvSpPr>
            <p:nvPr userDrawn="1"/>
          </p:nvSpPr>
          <p:spPr bwMode="auto">
            <a:xfrm>
              <a:off x="0" y="3687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16" name="Line 124"/>
            <p:cNvSpPr>
              <a:spLocks noChangeShapeType="1"/>
            </p:cNvSpPr>
            <p:nvPr userDrawn="1"/>
          </p:nvSpPr>
          <p:spPr bwMode="auto">
            <a:xfrm>
              <a:off x="0" y="3741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17" name="Line 125"/>
            <p:cNvSpPr>
              <a:spLocks noChangeShapeType="1"/>
            </p:cNvSpPr>
            <p:nvPr userDrawn="1"/>
          </p:nvSpPr>
          <p:spPr bwMode="auto">
            <a:xfrm>
              <a:off x="0" y="3510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18" name="Line 126"/>
            <p:cNvSpPr>
              <a:spLocks noChangeShapeType="1"/>
            </p:cNvSpPr>
            <p:nvPr userDrawn="1"/>
          </p:nvSpPr>
          <p:spPr bwMode="auto">
            <a:xfrm>
              <a:off x="0" y="3546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19" name="Line 127"/>
            <p:cNvSpPr>
              <a:spLocks noChangeShapeType="1"/>
            </p:cNvSpPr>
            <p:nvPr userDrawn="1"/>
          </p:nvSpPr>
          <p:spPr bwMode="auto">
            <a:xfrm>
              <a:off x="0" y="3579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20" name="Line 128"/>
            <p:cNvSpPr>
              <a:spLocks noChangeShapeType="1"/>
            </p:cNvSpPr>
            <p:nvPr userDrawn="1"/>
          </p:nvSpPr>
          <p:spPr bwMode="auto">
            <a:xfrm>
              <a:off x="0" y="3420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21" name="Line 129"/>
            <p:cNvSpPr>
              <a:spLocks noChangeShapeType="1"/>
            </p:cNvSpPr>
            <p:nvPr userDrawn="1"/>
          </p:nvSpPr>
          <p:spPr bwMode="auto">
            <a:xfrm>
              <a:off x="0" y="3372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22" name="Line 130"/>
            <p:cNvSpPr>
              <a:spLocks noChangeShapeType="1"/>
            </p:cNvSpPr>
            <p:nvPr userDrawn="1"/>
          </p:nvSpPr>
          <p:spPr bwMode="auto">
            <a:xfrm>
              <a:off x="0" y="3465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23" name="Line 131"/>
            <p:cNvSpPr>
              <a:spLocks noChangeShapeType="1"/>
            </p:cNvSpPr>
            <p:nvPr userDrawn="1"/>
          </p:nvSpPr>
          <p:spPr bwMode="auto">
            <a:xfrm>
              <a:off x="0" y="2973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24" name="Line 132"/>
            <p:cNvSpPr>
              <a:spLocks noChangeShapeType="1"/>
            </p:cNvSpPr>
            <p:nvPr userDrawn="1"/>
          </p:nvSpPr>
          <p:spPr bwMode="auto">
            <a:xfrm>
              <a:off x="0" y="2946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25" name="Line 133"/>
            <p:cNvSpPr>
              <a:spLocks noChangeShapeType="1"/>
            </p:cNvSpPr>
            <p:nvPr userDrawn="1"/>
          </p:nvSpPr>
          <p:spPr bwMode="auto">
            <a:xfrm>
              <a:off x="0" y="3327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26" name="Line 134"/>
            <p:cNvSpPr>
              <a:spLocks noChangeShapeType="1"/>
            </p:cNvSpPr>
            <p:nvPr userDrawn="1"/>
          </p:nvSpPr>
          <p:spPr bwMode="auto">
            <a:xfrm>
              <a:off x="0" y="3201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27" name="Line 135"/>
            <p:cNvSpPr>
              <a:spLocks noChangeShapeType="1"/>
            </p:cNvSpPr>
            <p:nvPr userDrawn="1"/>
          </p:nvSpPr>
          <p:spPr bwMode="auto">
            <a:xfrm>
              <a:off x="0" y="3120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28" name="Line 136"/>
            <p:cNvSpPr>
              <a:spLocks noChangeShapeType="1"/>
            </p:cNvSpPr>
            <p:nvPr userDrawn="1"/>
          </p:nvSpPr>
          <p:spPr bwMode="auto">
            <a:xfrm>
              <a:off x="0" y="3306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29" name="Line 137"/>
            <p:cNvSpPr>
              <a:spLocks noChangeShapeType="1"/>
            </p:cNvSpPr>
            <p:nvPr userDrawn="1"/>
          </p:nvSpPr>
          <p:spPr bwMode="auto">
            <a:xfrm>
              <a:off x="0" y="2994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30" name="Line 138"/>
            <p:cNvSpPr>
              <a:spLocks noChangeShapeType="1"/>
            </p:cNvSpPr>
            <p:nvPr userDrawn="1"/>
          </p:nvSpPr>
          <p:spPr bwMode="auto">
            <a:xfrm>
              <a:off x="0" y="3048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31" name="Line 139"/>
            <p:cNvSpPr>
              <a:spLocks noChangeShapeType="1"/>
            </p:cNvSpPr>
            <p:nvPr userDrawn="1"/>
          </p:nvSpPr>
          <p:spPr bwMode="auto">
            <a:xfrm>
              <a:off x="0" y="3246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32" name="Line 140"/>
            <p:cNvSpPr>
              <a:spLocks noChangeShapeType="1"/>
            </p:cNvSpPr>
            <p:nvPr userDrawn="1"/>
          </p:nvSpPr>
          <p:spPr bwMode="auto">
            <a:xfrm>
              <a:off x="0" y="3225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33" name="Line 141"/>
            <p:cNvSpPr>
              <a:spLocks noChangeShapeType="1"/>
            </p:cNvSpPr>
            <p:nvPr userDrawn="1"/>
          </p:nvSpPr>
          <p:spPr bwMode="auto">
            <a:xfrm>
              <a:off x="0" y="2831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34" name="Line 142"/>
            <p:cNvSpPr>
              <a:spLocks noChangeShapeType="1"/>
            </p:cNvSpPr>
            <p:nvPr userDrawn="1"/>
          </p:nvSpPr>
          <p:spPr bwMode="auto">
            <a:xfrm>
              <a:off x="0" y="2750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35" name="Line 143"/>
            <p:cNvSpPr>
              <a:spLocks noChangeShapeType="1"/>
            </p:cNvSpPr>
            <p:nvPr userDrawn="1"/>
          </p:nvSpPr>
          <p:spPr bwMode="auto">
            <a:xfrm>
              <a:off x="0" y="2678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36" name="Line 144"/>
            <p:cNvSpPr>
              <a:spLocks noChangeShapeType="1"/>
            </p:cNvSpPr>
            <p:nvPr userDrawn="1"/>
          </p:nvSpPr>
          <p:spPr bwMode="auto">
            <a:xfrm>
              <a:off x="0" y="2876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37" name="Line 145"/>
            <p:cNvSpPr>
              <a:spLocks noChangeShapeType="1"/>
            </p:cNvSpPr>
            <p:nvPr userDrawn="1"/>
          </p:nvSpPr>
          <p:spPr bwMode="auto">
            <a:xfrm>
              <a:off x="0" y="2855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38" name="Line 146"/>
            <p:cNvSpPr>
              <a:spLocks noChangeShapeType="1"/>
            </p:cNvSpPr>
            <p:nvPr userDrawn="1"/>
          </p:nvSpPr>
          <p:spPr bwMode="auto">
            <a:xfrm>
              <a:off x="0" y="2554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39" name="Line 147"/>
            <p:cNvSpPr>
              <a:spLocks noChangeShapeType="1"/>
            </p:cNvSpPr>
            <p:nvPr userDrawn="1"/>
          </p:nvSpPr>
          <p:spPr bwMode="auto">
            <a:xfrm>
              <a:off x="0" y="2590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40" name="Line 148"/>
            <p:cNvSpPr>
              <a:spLocks noChangeShapeType="1"/>
            </p:cNvSpPr>
            <p:nvPr userDrawn="1"/>
          </p:nvSpPr>
          <p:spPr bwMode="auto">
            <a:xfrm>
              <a:off x="0" y="2623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41" name="Line 149"/>
            <p:cNvSpPr>
              <a:spLocks noChangeShapeType="1"/>
            </p:cNvSpPr>
            <p:nvPr userDrawn="1"/>
          </p:nvSpPr>
          <p:spPr bwMode="auto">
            <a:xfrm>
              <a:off x="0" y="2464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42" name="Line 150"/>
            <p:cNvSpPr>
              <a:spLocks noChangeShapeType="1"/>
            </p:cNvSpPr>
            <p:nvPr userDrawn="1"/>
          </p:nvSpPr>
          <p:spPr bwMode="auto">
            <a:xfrm>
              <a:off x="0" y="2416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43" name="Line 151"/>
            <p:cNvSpPr>
              <a:spLocks noChangeShapeType="1"/>
            </p:cNvSpPr>
            <p:nvPr userDrawn="1"/>
          </p:nvSpPr>
          <p:spPr bwMode="auto">
            <a:xfrm>
              <a:off x="0" y="2509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44" name="Line 152"/>
            <p:cNvSpPr>
              <a:spLocks noChangeShapeType="1"/>
            </p:cNvSpPr>
            <p:nvPr userDrawn="1"/>
          </p:nvSpPr>
          <p:spPr bwMode="auto">
            <a:xfrm>
              <a:off x="0" y="2371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45" name="Line 153"/>
            <p:cNvSpPr>
              <a:spLocks noChangeShapeType="1"/>
            </p:cNvSpPr>
            <p:nvPr userDrawn="1"/>
          </p:nvSpPr>
          <p:spPr bwMode="auto">
            <a:xfrm>
              <a:off x="0" y="2245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46" name="Line 154"/>
            <p:cNvSpPr>
              <a:spLocks noChangeShapeType="1"/>
            </p:cNvSpPr>
            <p:nvPr userDrawn="1"/>
          </p:nvSpPr>
          <p:spPr bwMode="auto">
            <a:xfrm>
              <a:off x="0" y="2350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47" name="Line 155"/>
            <p:cNvSpPr>
              <a:spLocks noChangeShapeType="1"/>
            </p:cNvSpPr>
            <p:nvPr userDrawn="1"/>
          </p:nvSpPr>
          <p:spPr bwMode="auto">
            <a:xfrm>
              <a:off x="0" y="2290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48" name="Line 156"/>
            <p:cNvSpPr>
              <a:spLocks noChangeShapeType="1"/>
            </p:cNvSpPr>
            <p:nvPr userDrawn="1"/>
          </p:nvSpPr>
          <p:spPr bwMode="auto">
            <a:xfrm>
              <a:off x="0" y="2269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49" name="Line 157"/>
            <p:cNvSpPr>
              <a:spLocks noChangeShapeType="1"/>
            </p:cNvSpPr>
            <p:nvPr userDrawn="1"/>
          </p:nvSpPr>
          <p:spPr bwMode="auto">
            <a:xfrm>
              <a:off x="0" y="2130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50" name="Line 158"/>
            <p:cNvSpPr>
              <a:spLocks noChangeShapeType="1"/>
            </p:cNvSpPr>
            <p:nvPr userDrawn="1"/>
          </p:nvSpPr>
          <p:spPr bwMode="auto">
            <a:xfrm>
              <a:off x="0" y="2166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51" name="Line 159"/>
            <p:cNvSpPr>
              <a:spLocks noChangeShapeType="1"/>
            </p:cNvSpPr>
            <p:nvPr userDrawn="1"/>
          </p:nvSpPr>
          <p:spPr bwMode="auto">
            <a:xfrm>
              <a:off x="0" y="2199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52" name="Line 160"/>
            <p:cNvSpPr>
              <a:spLocks noChangeShapeType="1"/>
            </p:cNvSpPr>
            <p:nvPr userDrawn="1"/>
          </p:nvSpPr>
          <p:spPr bwMode="auto">
            <a:xfrm>
              <a:off x="0" y="2040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53" name="Line 161"/>
            <p:cNvSpPr>
              <a:spLocks noChangeShapeType="1"/>
            </p:cNvSpPr>
            <p:nvPr userDrawn="1"/>
          </p:nvSpPr>
          <p:spPr bwMode="auto">
            <a:xfrm>
              <a:off x="0" y="1992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54" name="Line 162"/>
            <p:cNvSpPr>
              <a:spLocks noChangeShapeType="1"/>
            </p:cNvSpPr>
            <p:nvPr userDrawn="1"/>
          </p:nvSpPr>
          <p:spPr bwMode="auto">
            <a:xfrm>
              <a:off x="0" y="2085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55" name="Line 163"/>
            <p:cNvSpPr>
              <a:spLocks noChangeShapeType="1"/>
            </p:cNvSpPr>
            <p:nvPr userDrawn="1"/>
          </p:nvSpPr>
          <p:spPr bwMode="auto">
            <a:xfrm>
              <a:off x="0" y="1593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56" name="Line 164"/>
            <p:cNvSpPr>
              <a:spLocks noChangeShapeType="1"/>
            </p:cNvSpPr>
            <p:nvPr userDrawn="1"/>
          </p:nvSpPr>
          <p:spPr bwMode="auto">
            <a:xfrm>
              <a:off x="0" y="1566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57" name="Line 165"/>
            <p:cNvSpPr>
              <a:spLocks noChangeShapeType="1"/>
            </p:cNvSpPr>
            <p:nvPr userDrawn="1"/>
          </p:nvSpPr>
          <p:spPr bwMode="auto">
            <a:xfrm>
              <a:off x="0" y="1947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58" name="Line 166"/>
            <p:cNvSpPr>
              <a:spLocks noChangeShapeType="1"/>
            </p:cNvSpPr>
            <p:nvPr userDrawn="1"/>
          </p:nvSpPr>
          <p:spPr bwMode="auto">
            <a:xfrm>
              <a:off x="0" y="1821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59" name="Line 167"/>
            <p:cNvSpPr>
              <a:spLocks noChangeShapeType="1"/>
            </p:cNvSpPr>
            <p:nvPr userDrawn="1"/>
          </p:nvSpPr>
          <p:spPr bwMode="auto">
            <a:xfrm>
              <a:off x="0" y="1740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60" name="Line 168"/>
            <p:cNvSpPr>
              <a:spLocks noChangeShapeType="1"/>
            </p:cNvSpPr>
            <p:nvPr userDrawn="1"/>
          </p:nvSpPr>
          <p:spPr bwMode="auto">
            <a:xfrm>
              <a:off x="0" y="1926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61" name="Line 169"/>
            <p:cNvSpPr>
              <a:spLocks noChangeShapeType="1"/>
            </p:cNvSpPr>
            <p:nvPr userDrawn="1"/>
          </p:nvSpPr>
          <p:spPr bwMode="auto">
            <a:xfrm>
              <a:off x="0" y="1614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62" name="Line 170"/>
            <p:cNvSpPr>
              <a:spLocks noChangeShapeType="1"/>
            </p:cNvSpPr>
            <p:nvPr userDrawn="1"/>
          </p:nvSpPr>
          <p:spPr bwMode="auto">
            <a:xfrm>
              <a:off x="0" y="1668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63" name="Line 171"/>
            <p:cNvSpPr>
              <a:spLocks noChangeShapeType="1"/>
            </p:cNvSpPr>
            <p:nvPr userDrawn="1"/>
          </p:nvSpPr>
          <p:spPr bwMode="auto">
            <a:xfrm>
              <a:off x="0" y="1866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64" name="Line 172"/>
            <p:cNvSpPr>
              <a:spLocks noChangeShapeType="1"/>
            </p:cNvSpPr>
            <p:nvPr userDrawn="1"/>
          </p:nvSpPr>
          <p:spPr bwMode="auto">
            <a:xfrm>
              <a:off x="0" y="1845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65" name="Line 173"/>
            <p:cNvSpPr>
              <a:spLocks noChangeShapeType="1"/>
            </p:cNvSpPr>
            <p:nvPr userDrawn="1"/>
          </p:nvSpPr>
          <p:spPr bwMode="auto">
            <a:xfrm>
              <a:off x="0" y="1437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66" name="Line 174"/>
            <p:cNvSpPr>
              <a:spLocks noChangeShapeType="1"/>
            </p:cNvSpPr>
            <p:nvPr userDrawn="1"/>
          </p:nvSpPr>
          <p:spPr bwMode="auto">
            <a:xfrm>
              <a:off x="0" y="1473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67" name="Line 175"/>
            <p:cNvSpPr>
              <a:spLocks noChangeShapeType="1"/>
            </p:cNvSpPr>
            <p:nvPr userDrawn="1"/>
          </p:nvSpPr>
          <p:spPr bwMode="auto">
            <a:xfrm>
              <a:off x="0" y="1506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68" name="Line 176"/>
            <p:cNvSpPr>
              <a:spLocks noChangeShapeType="1"/>
            </p:cNvSpPr>
            <p:nvPr userDrawn="1"/>
          </p:nvSpPr>
          <p:spPr bwMode="auto">
            <a:xfrm>
              <a:off x="0" y="1347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69" name="Line 177"/>
            <p:cNvSpPr>
              <a:spLocks noChangeShapeType="1"/>
            </p:cNvSpPr>
            <p:nvPr userDrawn="1"/>
          </p:nvSpPr>
          <p:spPr bwMode="auto">
            <a:xfrm>
              <a:off x="0" y="1392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70" name="Line 178"/>
            <p:cNvSpPr>
              <a:spLocks noChangeShapeType="1"/>
            </p:cNvSpPr>
            <p:nvPr userDrawn="1"/>
          </p:nvSpPr>
          <p:spPr bwMode="auto">
            <a:xfrm>
              <a:off x="0" y="1016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71" name="Line 179"/>
            <p:cNvSpPr>
              <a:spLocks noChangeShapeType="1"/>
            </p:cNvSpPr>
            <p:nvPr userDrawn="1"/>
          </p:nvSpPr>
          <p:spPr bwMode="auto">
            <a:xfrm>
              <a:off x="0" y="989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72" name="Line 180"/>
            <p:cNvSpPr>
              <a:spLocks noChangeShapeType="1"/>
            </p:cNvSpPr>
            <p:nvPr userDrawn="1"/>
          </p:nvSpPr>
          <p:spPr bwMode="auto">
            <a:xfrm>
              <a:off x="0" y="1244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73" name="Line 181"/>
            <p:cNvSpPr>
              <a:spLocks noChangeShapeType="1"/>
            </p:cNvSpPr>
            <p:nvPr userDrawn="1"/>
          </p:nvSpPr>
          <p:spPr bwMode="auto">
            <a:xfrm>
              <a:off x="0" y="1163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74" name="Line 182"/>
            <p:cNvSpPr>
              <a:spLocks noChangeShapeType="1"/>
            </p:cNvSpPr>
            <p:nvPr userDrawn="1"/>
          </p:nvSpPr>
          <p:spPr bwMode="auto">
            <a:xfrm>
              <a:off x="0" y="1037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75" name="Line 183"/>
            <p:cNvSpPr>
              <a:spLocks noChangeShapeType="1"/>
            </p:cNvSpPr>
            <p:nvPr userDrawn="1"/>
          </p:nvSpPr>
          <p:spPr bwMode="auto">
            <a:xfrm>
              <a:off x="0" y="1091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76" name="Line 184"/>
            <p:cNvSpPr>
              <a:spLocks noChangeShapeType="1"/>
            </p:cNvSpPr>
            <p:nvPr userDrawn="1"/>
          </p:nvSpPr>
          <p:spPr bwMode="auto">
            <a:xfrm>
              <a:off x="0" y="1289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77" name="Line 185"/>
            <p:cNvSpPr>
              <a:spLocks noChangeShapeType="1"/>
            </p:cNvSpPr>
            <p:nvPr userDrawn="1"/>
          </p:nvSpPr>
          <p:spPr bwMode="auto">
            <a:xfrm>
              <a:off x="0" y="1268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78" name="Line 186"/>
            <p:cNvSpPr>
              <a:spLocks noChangeShapeType="1"/>
            </p:cNvSpPr>
            <p:nvPr userDrawn="1"/>
          </p:nvSpPr>
          <p:spPr bwMode="auto">
            <a:xfrm>
              <a:off x="0" y="860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79" name="Line 187"/>
            <p:cNvSpPr>
              <a:spLocks noChangeShapeType="1"/>
            </p:cNvSpPr>
            <p:nvPr userDrawn="1"/>
          </p:nvSpPr>
          <p:spPr bwMode="auto">
            <a:xfrm>
              <a:off x="0" y="896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80" name="Line 188"/>
            <p:cNvSpPr>
              <a:spLocks noChangeShapeType="1"/>
            </p:cNvSpPr>
            <p:nvPr userDrawn="1"/>
          </p:nvSpPr>
          <p:spPr bwMode="auto">
            <a:xfrm>
              <a:off x="0" y="929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81" name="Line 189"/>
            <p:cNvSpPr>
              <a:spLocks noChangeShapeType="1"/>
            </p:cNvSpPr>
            <p:nvPr userDrawn="1"/>
          </p:nvSpPr>
          <p:spPr bwMode="auto">
            <a:xfrm>
              <a:off x="0" y="770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82" name="Line 190"/>
            <p:cNvSpPr>
              <a:spLocks noChangeShapeType="1"/>
            </p:cNvSpPr>
            <p:nvPr userDrawn="1"/>
          </p:nvSpPr>
          <p:spPr bwMode="auto">
            <a:xfrm>
              <a:off x="0" y="815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83" name="Line 191"/>
            <p:cNvSpPr>
              <a:spLocks noChangeShapeType="1"/>
            </p:cNvSpPr>
            <p:nvPr userDrawn="1"/>
          </p:nvSpPr>
          <p:spPr bwMode="auto">
            <a:xfrm>
              <a:off x="0" y="718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84" name="Line 192"/>
            <p:cNvSpPr>
              <a:spLocks noChangeShapeType="1"/>
            </p:cNvSpPr>
            <p:nvPr userDrawn="1"/>
          </p:nvSpPr>
          <p:spPr bwMode="auto">
            <a:xfrm>
              <a:off x="0" y="646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85" name="Line 193"/>
            <p:cNvSpPr>
              <a:spLocks noChangeShapeType="1"/>
            </p:cNvSpPr>
            <p:nvPr userDrawn="1"/>
          </p:nvSpPr>
          <p:spPr bwMode="auto">
            <a:xfrm>
              <a:off x="0" y="522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86" name="Line 194"/>
            <p:cNvSpPr>
              <a:spLocks noChangeShapeType="1"/>
            </p:cNvSpPr>
            <p:nvPr userDrawn="1"/>
          </p:nvSpPr>
          <p:spPr bwMode="auto">
            <a:xfrm>
              <a:off x="0" y="558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87" name="Line 195"/>
            <p:cNvSpPr>
              <a:spLocks noChangeShapeType="1"/>
            </p:cNvSpPr>
            <p:nvPr userDrawn="1"/>
          </p:nvSpPr>
          <p:spPr bwMode="auto">
            <a:xfrm>
              <a:off x="0" y="591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88" name="Line 196"/>
            <p:cNvSpPr>
              <a:spLocks noChangeShapeType="1"/>
            </p:cNvSpPr>
            <p:nvPr userDrawn="1"/>
          </p:nvSpPr>
          <p:spPr bwMode="auto">
            <a:xfrm>
              <a:off x="0" y="432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89" name="Line 197"/>
            <p:cNvSpPr>
              <a:spLocks noChangeShapeType="1"/>
            </p:cNvSpPr>
            <p:nvPr userDrawn="1"/>
          </p:nvSpPr>
          <p:spPr bwMode="auto">
            <a:xfrm>
              <a:off x="0" y="384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90" name="Line 198"/>
            <p:cNvSpPr>
              <a:spLocks noChangeShapeType="1"/>
            </p:cNvSpPr>
            <p:nvPr userDrawn="1"/>
          </p:nvSpPr>
          <p:spPr bwMode="auto">
            <a:xfrm>
              <a:off x="0" y="477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91" name="Line 199"/>
            <p:cNvSpPr>
              <a:spLocks noChangeShapeType="1"/>
            </p:cNvSpPr>
            <p:nvPr userDrawn="1"/>
          </p:nvSpPr>
          <p:spPr bwMode="auto">
            <a:xfrm>
              <a:off x="0" y="339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92" name="Line 200"/>
            <p:cNvSpPr>
              <a:spLocks noChangeShapeType="1"/>
            </p:cNvSpPr>
            <p:nvPr userDrawn="1"/>
          </p:nvSpPr>
          <p:spPr bwMode="auto">
            <a:xfrm>
              <a:off x="0" y="318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93" name="Line 201"/>
            <p:cNvSpPr>
              <a:spLocks noChangeShapeType="1"/>
            </p:cNvSpPr>
            <p:nvPr userDrawn="1"/>
          </p:nvSpPr>
          <p:spPr bwMode="auto">
            <a:xfrm>
              <a:off x="0" y="258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94" name="Line 202"/>
            <p:cNvSpPr>
              <a:spLocks noChangeShapeType="1"/>
            </p:cNvSpPr>
            <p:nvPr userDrawn="1"/>
          </p:nvSpPr>
          <p:spPr bwMode="auto">
            <a:xfrm>
              <a:off x="0" y="70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95" name="Line 203"/>
            <p:cNvSpPr>
              <a:spLocks noChangeShapeType="1"/>
            </p:cNvSpPr>
            <p:nvPr userDrawn="1"/>
          </p:nvSpPr>
          <p:spPr bwMode="auto">
            <a:xfrm>
              <a:off x="0" y="43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96" name="Line 204"/>
            <p:cNvSpPr>
              <a:spLocks noChangeShapeType="1"/>
            </p:cNvSpPr>
            <p:nvPr userDrawn="1"/>
          </p:nvSpPr>
          <p:spPr bwMode="auto">
            <a:xfrm>
              <a:off x="0" y="91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97" name="Line 205"/>
            <p:cNvSpPr>
              <a:spLocks noChangeShapeType="1"/>
            </p:cNvSpPr>
            <p:nvPr userDrawn="1"/>
          </p:nvSpPr>
          <p:spPr bwMode="auto">
            <a:xfrm>
              <a:off x="0" y="145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98" name="Line 206"/>
            <p:cNvSpPr>
              <a:spLocks noChangeShapeType="1"/>
            </p:cNvSpPr>
            <p:nvPr userDrawn="1"/>
          </p:nvSpPr>
          <p:spPr bwMode="auto">
            <a:xfrm>
              <a:off x="0" y="202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04" name="Line 212"/>
            <p:cNvSpPr>
              <a:spLocks noChangeShapeType="1"/>
            </p:cNvSpPr>
            <p:nvPr userDrawn="1"/>
          </p:nvSpPr>
          <p:spPr bwMode="auto">
            <a:xfrm>
              <a:off x="0" y="4173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05" name="Line 213"/>
            <p:cNvSpPr>
              <a:spLocks noChangeShapeType="1"/>
            </p:cNvSpPr>
            <p:nvPr userDrawn="1"/>
          </p:nvSpPr>
          <p:spPr bwMode="auto">
            <a:xfrm>
              <a:off x="0" y="4146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06" name="Line 214"/>
            <p:cNvSpPr>
              <a:spLocks noChangeShapeType="1"/>
            </p:cNvSpPr>
            <p:nvPr userDrawn="1"/>
          </p:nvSpPr>
          <p:spPr bwMode="auto">
            <a:xfrm>
              <a:off x="0" y="4320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07" name="Line 215"/>
            <p:cNvSpPr>
              <a:spLocks noChangeShapeType="1"/>
            </p:cNvSpPr>
            <p:nvPr userDrawn="1"/>
          </p:nvSpPr>
          <p:spPr bwMode="auto">
            <a:xfrm>
              <a:off x="0" y="4194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08" name="Line 216"/>
            <p:cNvSpPr>
              <a:spLocks noChangeShapeType="1"/>
            </p:cNvSpPr>
            <p:nvPr userDrawn="1"/>
          </p:nvSpPr>
          <p:spPr bwMode="auto">
            <a:xfrm>
              <a:off x="0" y="4248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09" name="Line 217"/>
            <p:cNvSpPr>
              <a:spLocks noChangeShapeType="1"/>
            </p:cNvSpPr>
            <p:nvPr userDrawn="1"/>
          </p:nvSpPr>
          <p:spPr bwMode="auto">
            <a:xfrm>
              <a:off x="0" y="4017"/>
              <a:ext cx="624" cy="0"/>
            </a:xfrm>
            <a:prstGeom prst="line">
              <a:avLst/>
            </a:prstGeom>
            <a:noFill/>
            <a:ln w="952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10" name="Line 218"/>
            <p:cNvSpPr>
              <a:spLocks noChangeShapeType="1"/>
            </p:cNvSpPr>
            <p:nvPr userDrawn="1"/>
          </p:nvSpPr>
          <p:spPr bwMode="auto">
            <a:xfrm>
              <a:off x="0" y="4053"/>
              <a:ext cx="624" cy="0"/>
            </a:xfrm>
            <a:prstGeom prst="line">
              <a:avLst/>
            </a:prstGeom>
            <a:noFill/>
            <a:ln w="381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11" name="Line 219"/>
            <p:cNvSpPr>
              <a:spLocks noChangeShapeType="1"/>
            </p:cNvSpPr>
            <p:nvPr userDrawn="1"/>
          </p:nvSpPr>
          <p:spPr bwMode="auto">
            <a:xfrm>
              <a:off x="0" y="4086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12" name="Line 220"/>
            <p:cNvSpPr>
              <a:spLocks noChangeShapeType="1"/>
            </p:cNvSpPr>
            <p:nvPr userDrawn="1"/>
          </p:nvSpPr>
          <p:spPr bwMode="auto">
            <a:xfrm>
              <a:off x="0" y="3927"/>
              <a:ext cx="624" cy="0"/>
            </a:xfrm>
            <a:prstGeom prst="line">
              <a:avLst/>
            </a:prstGeom>
            <a:noFill/>
            <a:ln w="28575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13" name="Line 221"/>
            <p:cNvSpPr>
              <a:spLocks noChangeShapeType="1"/>
            </p:cNvSpPr>
            <p:nvPr userDrawn="1"/>
          </p:nvSpPr>
          <p:spPr bwMode="auto">
            <a:xfrm>
              <a:off x="0" y="3879"/>
              <a:ext cx="624" cy="0"/>
            </a:xfrm>
            <a:prstGeom prst="line">
              <a:avLst/>
            </a:prstGeom>
            <a:noFill/>
            <a:ln w="1270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14" name="Line 222"/>
            <p:cNvSpPr>
              <a:spLocks noChangeShapeType="1"/>
            </p:cNvSpPr>
            <p:nvPr userDrawn="1"/>
          </p:nvSpPr>
          <p:spPr bwMode="auto">
            <a:xfrm>
              <a:off x="0" y="3972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15" name="Line 223"/>
            <p:cNvSpPr>
              <a:spLocks noChangeShapeType="1"/>
            </p:cNvSpPr>
            <p:nvPr userDrawn="1"/>
          </p:nvSpPr>
          <p:spPr bwMode="auto">
            <a:xfrm>
              <a:off x="0" y="3834"/>
              <a:ext cx="624" cy="0"/>
            </a:xfrm>
            <a:prstGeom prst="line">
              <a:avLst/>
            </a:prstGeom>
            <a:noFill/>
            <a:ln w="19050">
              <a:solidFill>
                <a:srgbClr val="C0D2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9" grpId="0" build="p" bldLvl="2" autoUpdateAnimBg="0">
        <p:tmplLst>
          <p:tmpl lvl="1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2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829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2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829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Verdan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Verdan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Verdan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Verdan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20000"/>
        </a:spcAft>
        <a:buClr>
          <a:srgbClr val="860000"/>
        </a:buClr>
        <a:buSzPct val="85000"/>
        <a:buFont typeface="Wingdings" pitchFamily="2" charset="2"/>
        <a:buChar char="§"/>
        <a:defRPr sz="3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20000"/>
        </a:spcAft>
        <a:buClr>
          <a:srgbClr val="860000"/>
        </a:buClr>
        <a:buSzPct val="85000"/>
        <a:buChar char="•"/>
        <a:defRPr sz="3200" b="1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l"/>
        <a:defRPr sz="2400">
          <a:solidFill>
            <a:schemeClr val="tx1"/>
          </a:solidFill>
          <a:latin typeface="Times New Roman" pitchFamily="18" charset="0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w"/>
        <a:defRPr sz="2000">
          <a:solidFill>
            <a:schemeClr val="tx1"/>
          </a:solidFill>
          <a:latin typeface="Times New Roman" pitchFamily="18" charset="0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§"/>
        <a:defRPr>
          <a:solidFill>
            <a:schemeClr val="tx1"/>
          </a:solidFill>
          <a:latin typeface="Times New Roman" pitchFamily="18" charset="0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Times New Roman" pitchFamily="18" charset="0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Times New Roman" pitchFamily="18" charset="0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Times New Roman" pitchFamily="18" charset="0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895600"/>
            <a:ext cx="7424738" cy="33528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Prof. R. Michelfelder, Ph.D.</a:t>
            </a:r>
          </a:p>
          <a:p>
            <a:pPr eaLnBrk="1" hangingPunct="1"/>
            <a:r>
              <a:rPr lang="en-US" sz="4600" dirty="0" smtClean="0"/>
              <a:t>Outline 2</a:t>
            </a:r>
          </a:p>
          <a:p>
            <a:pPr eaLnBrk="1" hangingPunct="1"/>
            <a:r>
              <a:rPr lang="en-US" sz="2800" dirty="0" smtClean="0"/>
              <a:t>Demand, Supply, Price, Revenues, Estimation of Demand Function and Prediction of Revenues</a:t>
            </a:r>
          </a:p>
        </p:txBody>
      </p:sp>
    </p:spTree>
  </p:cSld>
  <p:clrMapOvr>
    <a:masterClrMapping/>
  </p:clrMapOvr>
  <p:transition>
    <p:strips dir="r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Increase in Demand</a:t>
            </a:r>
          </a:p>
        </p:txBody>
      </p:sp>
      <p:sp>
        <p:nvSpPr>
          <p:cNvPr id="79885" name="AutoShape 13"/>
          <p:cNvSpPr>
            <a:spLocks noChangeArrowheads="1"/>
          </p:cNvSpPr>
          <p:nvPr/>
        </p:nvSpPr>
        <p:spPr bwMode="auto">
          <a:xfrm flipH="1">
            <a:off x="2743200" y="39624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9906" name="Freeform 34"/>
          <p:cNvSpPr>
            <a:spLocks/>
          </p:cNvSpPr>
          <p:nvPr/>
        </p:nvSpPr>
        <p:spPr bwMode="auto">
          <a:xfrm>
            <a:off x="1905000" y="3289300"/>
            <a:ext cx="2311400" cy="2552700"/>
          </a:xfrm>
          <a:custGeom>
            <a:avLst/>
            <a:gdLst>
              <a:gd name="T0" fmla="*/ 0 w 1456"/>
              <a:gd name="T1" fmla="*/ 0 h 1608"/>
              <a:gd name="T2" fmla="*/ 2311400 w 1456"/>
              <a:gd name="T3" fmla="*/ 2552700 h 1608"/>
              <a:gd name="T4" fmla="*/ 0 60000 65536"/>
              <a:gd name="T5" fmla="*/ 0 60000 65536"/>
              <a:gd name="T6" fmla="*/ 0 w 1456"/>
              <a:gd name="T7" fmla="*/ 0 h 1608"/>
              <a:gd name="T8" fmla="*/ 1456 w 1456"/>
              <a:gd name="T9" fmla="*/ 1608 h 160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56" h="1608">
                <a:moveTo>
                  <a:pt x="0" y="0"/>
                </a:moveTo>
                <a:lnTo>
                  <a:pt x="1456" y="1608"/>
                </a:lnTo>
              </a:path>
            </a:pathLst>
          </a:custGeom>
          <a:noFill/>
          <a:ln w="57150">
            <a:solidFill>
              <a:srgbClr val="6D009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913" name="Line 41"/>
          <p:cNvSpPr>
            <a:spLocks noChangeShapeType="1"/>
          </p:cNvSpPr>
          <p:nvPr/>
        </p:nvSpPr>
        <p:spPr bwMode="auto">
          <a:xfrm>
            <a:off x="3048000" y="4572000"/>
            <a:ext cx="0" cy="1254125"/>
          </a:xfrm>
          <a:prstGeom prst="line">
            <a:avLst/>
          </a:prstGeom>
          <a:noFill/>
          <a:ln w="38100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914" name="Freeform 42"/>
          <p:cNvSpPr>
            <a:spLocks/>
          </p:cNvSpPr>
          <p:nvPr/>
        </p:nvSpPr>
        <p:spPr bwMode="auto">
          <a:xfrm>
            <a:off x="1905000" y="4530725"/>
            <a:ext cx="1066800" cy="3175"/>
          </a:xfrm>
          <a:custGeom>
            <a:avLst/>
            <a:gdLst>
              <a:gd name="T0" fmla="*/ 0 w 672"/>
              <a:gd name="T1" fmla="*/ 0 h 2"/>
              <a:gd name="T2" fmla="*/ 1066800 w 672"/>
              <a:gd name="T3" fmla="*/ 3175 h 2"/>
              <a:gd name="T4" fmla="*/ 0 60000 65536"/>
              <a:gd name="T5" fmla="*/ 0 60000 65536"/>
              <a:gd name="T6" fmla="*/ 0 w 672"/>
              <a:gd name="T7" fmla="*/ 0 h 2"/>
              <a:gd name="T8" fmla="*/ 672 w 672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72" h="2">
                <a:moveTo>
                  <a:pt x="0" y="0"/>
                </a:moveTo>
                <a:lnTo>
                  <a:pt x="672" y="2"/>
                </a:lnTo>
              </a:path>
            </a:pathLst>
          </a:custGeom>
          <a:noFill/>
          <a:ln w="38100" cmpd="sng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915" name="Line 43"/>
          <p:cNvSpPr>
            <a:spLocks noChangeShapeType="1"/>
          </p:cNvSpPr>
          <p:nvPr/>
        </p:nvSpPr>
        <p:spPr bwMode="auto">
          <a:xfrm>
            <a:off x="4191000" y="4530725"/>
            <a:ext cx="0" cy="1295400"/>
          </a:xfrm>
          <a:prstGeom prst="line">
            <a:avLst/>
          </a:prstGeom>
          <a:noFill/>
          <a:ln w="38100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916" name="Text Box 44"/>
          <p:cNvSpPr txBox="1">
            <a:spLocks noChangeArrowheads="1"/>
          </p:cNvSpPr>
          <p:nvPr/>
        </p:nvSpPr>
        <p:spPr bwMode="auto">
          <a:xfrm>
            <a:off x="2819400" y="2209800"/>
            <a:ext cx="76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D</a:t>
            </a:r>
            <a:r>
              <a:rPr lang="en-US" sz="3200" b="1" baseline="-2500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79917" name="Text Box 45"/>
          <p:cNvSpPr txBox="1">
            <a:spLocks noChangeArrowheads="1"/>
          </p:cNvSpPr>
          <p:nvPr/>
        </p:nvSpPr>
        <p:spPr bwMode="auto">
          <a:xfrm>
            <a:off x="2133600" y="304800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D</a:t>
            </a:r>
            <a:r>
              <a:rPr lang="en-US" sz="3200" b="1" baseline="-25000">
                <a:solidFill>
                  <a:schemeClr val="accent2"/>
                </a:solidFill>
                <a:latin typeface="Arial" panose="020B0604020202020204" pitchFamily="34" charset="0"/>
              </a:rPr>
              <a:t>1</a:t>
            </a:r>
            <a:endParaRPr lang="en-US" sz="3200" b="1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grpSp>
        <p:nvGrpSpPr>
          <p:cNvPr id="12298" name="Group 57"/>
          <p:cNvGrpSpPr>
            <a:grpSpLocks/>
          </p:cNvGrpSpPr>
          <p:nvPr/>
        </p:nvGrpSpPr>
        <p:grpSpPr bwMode="auto">
          <a:xfrm>
            <a:off x="1219200" y="1630363"/>
            <a:ext cx="7162800" cy="4770437"/>
            <a:chOff x="768" y="1027"/>
            <a:chExt cx="4512" cy="3005"/>
          </a:xfrm>
        </p:grpSpPr>
        <p:sp>
          <p:nvSpPr>
            <p:cNvPr id="12303" name="Line 32"/>
            <p:cNvSpPr>
              <a:spLocks noChangeShapeType="1"/>
            </p:cNvSpPr>
            <p:nvPr/>
          </p:nvSpPr>
          <p:spPr bwMode="auto">
            <a:xfrm>
              <a:off x="1200" y="1056"/>
              <a:ext cx="0" cy="2614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4" name="Line 33"/>
            <p:cNvSpPr>
              <a:spLocks noChangeShapeType="1"/>
            </p:cNvSpPr>
            <p:nvPr/>
          </p:nvSpPr>
          <p:spPr bwMode="auto">
            <a:xfrm>
              <a:off x="1200" y="3670"/>
              <a:ext cx="3504" cy="0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Text Box 35"/>
            <p:cNvSpPr txBox="1">
              <a:spLocks noChangeArrowheads="1"/>
            </p:cNvSpPr>
            <p:nvPr/>
          </p:nvSpPr>
          <p:spPr bwMode="auto">
            <a:xfrm>
              <a:off x="3840" y="3667"/>
              <a:ext cx="14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Quantity</a:t>
              </a:r>
            </a:p>
          </p:txBody>
        </p:sp>
        <p:sp>
          <p:nvSpPr>
            <p:cNvPr id="12306" name="Text Box 36"/>
            <p:cNvSpPr txBox="1">
              <a:spLocks noChangeArrowheads="1"/>
            </p:cNvSpPr>
            <p:nvPr/>
          </p:nvSpPr>
          <p:spPr bwMode="auto">
            <a:xfrm rot="-5354768">
              <a:off x="490" y="1324"/>
              <a:ext cx="96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Price</a:t>
              </a:r>
            </a:p>
          </p:txBody>
        </p:sp>
        <p:sp>
          <p:nvSpPr>
            <p:cNvPr id="12307" name="Text Box 38"/>
            <p:cNvSpPr txBox="1">
              <a:spLocks noChangeArrowheads="1"/>
            </p:cNvSpPr>
            <p:nvPr/>
          </p:nvSpPr>
          <p:spPr bwMode="auto">
            <a:xfrm>
              <a:off x="768" y="2611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P</a:t>
              </a:r>
              <a:r>
                <a:rPr lang="en-US" sz="32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2308" name="Text Box 39"/>
            <p:cNvSpPr txBox="1">
              <a:spLocks noChangeArrowheads="1"/>
            </p:cNvSpPr>
            <p:nvPr/>
          </p:nvSpPr>
          <p:spPr bwMode="auto">
            <a:xfrm>
              <a:off x="960" y="3526"/>
              <a:ext cx="1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2309" name="Text Box 46"/>
            <p:cNvSpPr txBox="1">
              <a:spLocks noChangeArrowheads="1"/>
            </p:cNvSpPr>
            <p:nvPr/>
          </p:nvSpPr>
          <p:spPr bwMode="auto">
            <a:xfrm>
              <a:off x="1680" y="3667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</a:t>
              </a:r>
              <a:r>
                <a:rPr lang="en-US" sz="32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2310" name="Text Box 47"/>
            <p:cNvSpPr txBox="1">
              <a:spLocks noChangeArrowheads="1"/>
            </p:cNvSpPr>
            <p:nvPr/>
          </p:nvSpPr>
          <p:spPr bwMode="auto">
            <a:xfrm>
              <a:off x="2640" y="3667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</a:t>
              </a:r>
              <a:r>
                <a:rPr lang="en-US" sz="32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79923" name="Freeform 51"/>
          <p:cNvSpPr>
            <a:spLocks/>
          </p:cNvSpPr>
          <p:nvPr/>
        </p:nvSpPr>
        <p:spPr bwMode="auto">
          <a:xfrm>
            <a:off x="1905000" y="1981200"/>
            <a:ext cx="3467100" cy="3835400"/>
          </a:xfrm>
          <a:custGeom>
            <a:avLst/>
            <a:gdLst>
              <a:gd name="T0" fmla="*/ 0 w 2184"/>
              <a:gd name="T1" fmla="*/ 0 h 2416"/>
              <a:gd name="T2" fmla="*/ 3467100 w 2184"/>
              <a:gd name="T3" fmla="*/ 3835400 h 2416"/>
              <a:gd name="T4" fmla="*/ 0 60000 65536"/>
              <a:gd name="T5" fmla="*/ 0 60000 65536"/>
              <a:gd name="T6" fmla="*/ 0 w 2184"/>
              <a:gd name="T7" fmla="*/ 0 h 2416"/>
              <a:gd name="T8" fmla="*/ 2184 w 2184"/>
              <a:gd name="T9" fmla="*/ 2416 h 24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84" h="2416">
                <a:moveTo>
                  <a:pt x="0" y="0"/>
                </a:moveTo>
                <a:lnTo>
                  <a:pt x="2184" y="2416"/>
                </a:lnTo>
              </a:path>
            </a:pathLst>
          </a:custGeom>
          <a:noFill/>
          <a:ln w="57150">
            <a:solidFill>
              <a:srgbClr val="6D009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924" name="Text Box 52"/>
          <p:cNvSpPr txBox="1">
            <a:spLocks noChangeArrowheads="1"/>
          </p:cNvSpPr>
          <p:nvPr/>
        </p:nvSpPr>
        <p:spPr bwMode="auto">
          <a:xfrm>
            <a:off x="4724400" y="2057400"/>
            <a:ext cx="4038600" cy="2590800"/>
          </a:xfrm>
          <a:prstGeom prst="rect">
            <a:avLst/>
          </a:prstGeom>
          <a:solidFill>
            <a:srgbClr val="DDE5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sz="2800" b="1">
                <a:solidFill>
                  <a:schemeClr val="accent2"/>
                </a:solidFill>
                <a:latin typeface="Arial" panose="020B0604020202020204" pitchFamily="34" charset="0"/>
              </a:rPr>
              <a:t>A change in demand occurs when one or more of the factors are held constant in defining a given demand curve change</a:t>
            </a:r>
          </a:p>
        </p:txBody>
      </p:sp>
      <p:sp>
        <p:nvSpPr>
          <p:cNvPr id="79926" name="Freeform 54"/>
          <p:cNvSpPr>
            <a:spLocks/>
          </p:cNvSpPr>
          <p:nvPr/>
        </p:nvSpPr>
        <p:spPr bwMode="auto">
          <a:xfrm>
            <a:off x="2971800" y="4518025"/>
            <a:ext cx="1219200" cy="12700"/>
          </a:xfrm>
          <a:custGeom>
            <a:avLst/>
            <a:gdLst>
              <a:gd name="T0" fmla="*/ 0 w 768"/>
              <a:gd name="T1" fmla="*/ 12700 h 8"/>
              <a:gd name="T2" fmla="*/ 1219200 w 768"/>
              <a:gd name="T3" fmla="*/ 0 h 8"/>
              <a:gd name="T4" fmla="*/ 0 60000 65536"/>
              <a:gd name="T5" fmla="*/ 0 60000 65536"/>
              <a:gd name="T6" fmla="*/ 0 w 768"/>
              <a:gd name="T7" fmla="*/ 0 h 8"/>
              <a:gd name="T8" fmla="*/ 768 w 76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68" h="8">
                <a:moveTo>
                  <a:pt x="0" y="8"/>
                </a:moveTo>
                <a:lnTo>
                  <a:pt x="768" y="0"/>
                </a:lnTo>
              </a:path>
            </a:pathLst>
          </a:custGeom>
          <a:noFill/>
          <a:ln w="38100" cmpd="sng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Rectangle 56"/>
          <p:cNvSpPr>
            <a:spLocks noChangeArrowheads="1"/>
          </p:cNvSpPr>
          <p:nvPr/>
        </p:nvSpPr>
        <p:spPr bwMode="auto">
          <a:xfrm>
            <a:off x="7315200" y="12192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/>
              <a:t>Figure 2.2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9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9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79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7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79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79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6" dur="500"/>
                                        <p:tgtEl>
                                          <p:spTgt spid="79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5" grpId="0" animBg="1"/>
      <p:bldP spid="79906" grpId="0" animBg="1"/>
      <p:bldP spid="79913" grpId="0" animBg="1"/>
      <p:bldP spid="79914" grpId="0" animBg="1"/>
      <p:bldP spid="79915" grpId="0" animBg="1"/>
      <p:bldP spid="79916" grpId="0" autoUpdateAnimBg="0"/>
      <p:bldP spid="79917" grpId="0" autoUpdateAnimBg="0"/>
      <p:bldP spid="79923" grpId="0" animBg="1"/>
      <p:bldP spid="79924" grpId="0" animBg="1" autoUpdateAnimBg="0"/>
      <p:bldP spid="799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Individual Versus Market Demand Curve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300" i="1" smtClean="0">
                <a:solidFill>
                  <a:srgbClr val="B00000"/>
                </a:solidFill>
              </a:rPr>
              <a:t>Horizontal summation of individual demand curves: </a:t>
            </a:r>
            <a:r>
              <a:rPr lang="en-US" sz="3300" smtClean="0"/>
              <a:t>for every price, the quantity that each person demands at that price determines market quantity demanded at that price</a:t>
            </a:r>
          </a:p>
          <a:p>
            <a:pPr eaLnBrk="1" hangingPunct="1">
              <a:lnSpc>
                <a:spcPct val="90000"/>
              </a:lnSpc>
            </a:pPr>
            <a:r>
              <a:rPr lang="en-US" sz="3300" smtClean="0"/>
              <a:t>The market demand curve, D</a:t>
            </a:r>
            <a:r>
              <a:rPr lang="en-US" sz="3300" baseline="-25000" smtClean="0"/>
              <a:t>M</a:t>
            </a:r>
            <a:r>
              <a:rPr lang="en-US" sz="3300" smtClean="0"/>
              <a:t>, considers quantities demand at other prices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1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6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Individual Versus Market Demand Curve</a:t>
            </a:r>
          </a:p>
        </p:txBody>
      </p:sp>
      <p:sp>
        <p:nvSpPr>
          <p:cNvPr id="80901" name="Freeform 5"/>
          <p:cNvSpPr>
            <a:spLocks/>
          </p:cNvSpPr>
          <p:nvPr/>
        </p:nvSpPr>
        <p:spPr bwMode="auto">
          <a:xfrm>
            <a:off x="1930400" y="3289300"/>
            <a:ext cx="2159000" cy="2413000"/>
          </a:xfrm>
          <a:custGeom>
            <a:avLst/>
            <a:gdLst>
              <a:gd name="T0" fmla="*/ 0 w 1360"/>
              <a:gd name="T1" fmla="*/ 0 h 1520"/>
              <a:gd name="T2" fmla="*/ 2159000 w 1360"/>
              <a:gd name="T3" fmla="*/ 2413000 h 1520"/>
              <a:gd name="T4" fmla="*/ 0 60000 65536"/>
              <a:gd name="T5" fmla="*/ 0 60000 65536"/>
              <a:gd name="T6" fmla="*/ 0 w 1360"/>
              <a:gd name="T7" fmla="*/ 0 h 1520"/>
              <a:gd name="T8" fmla="*/ 1360 w 1360"/>
              <a:gd name="T9" fmla="*/ 1520 h 15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60" h="1520">
                <a:moveTo>
                  <a:pt x="0" y="0"/>
                </a:moveTo>
                <a:lnTo>
                  <a:pt x="1360" y="1520"/>
                </a:lnTo>
              </a:path>
            </a:pathLst>
          </a:custGeom>
          <a:noFill/>
          <a:ln w="57150">
            <a:solidFill>
              <a:srgbClr val="6D009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2" name="Freeform 6"/>
          <p:cNvSpPr>
            <a:spLocks/>
          </p:cNvSpPr>
          <p:nvPr/>
        </p:nvSpPr>
        <p:spPr bwMode="auto">
          <a:xfrm>
            <a:off x="2909888" y="3271838"/>
            <a:ext cx="23812" cy="2443162"/>
          </a:xfrm>
          <a:custGeom>
            <a:avLst/>
            <a:gdLst>
              <a:gd name="T0" fmla="*/ 0 w 15"/>
              <a:gd name="T1" fmla="*/ 0 h 1539"/>
              <a:gd name="T2" fmla="*/ 23812 w 15"/>
              <a:gd name="T3" fmla="*/ 2443162 h 1539"/>
              <a:gd name="T4" fmla="*/ 0 60000 65536"/>
              <a:gd name="T5" fmla="*/ 0 60000 65536"/>
              <a:gd name="T6" fmla="*/ 0 w 15"/>
              <a:gd name="T7" fmla="*/ 0 h 1539"/>
              <a:gd name="T8" fmla="*/ 15 w 15"/>
              <a:gd name="T9" fmla="*/ 1539 h 153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" h="1539">
                <a:moveTo>
                  <a:pt x="0" y="0"/>
                </a:moveTo>
                <a:lnTo>
                  <a:pt x="15" y="1539"/>
                </a:lnTo>
              </a:path>
            </a:pathLst>
          </a:custGeom>
          <a:noFill/>
          <a:ln w="38100" cmpd="sng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3" name="Freeform 7"/>
          <p:cNvSpPr>
            <a:spLocks/>
          </p:cNvSpPr>
          <p:nvPr/>
        </p:nvSpPr>
        <p:spPr bwMode="auto">
          <a:xfrm>
            <a:off x="1905000" y="3273425"/>
            <a:ext cx="1066800" cy="3175"/>
          </a:xfrm>
          <a:custGeom>
            <a:avLst/>
            <a:gdLst>
              <a:gd name="T0" fmla="*/ 0 w 672"/>
              <a:gd name="T1" fmla="*/ 0 h 2"/>
              <a:gd name="T2" fmla="*/ 1066800 w 672"/>
              <a:gd name="T3" fmla="*/ 3175 h 2"/>
              <a:gd name="T4" fmla="*/ 0 60000 65536"/>
              <a:gd name="T5" fmla="*/ 0 60000 65536"/>
              <a:gd name="T6" fmla="*/ 0 w 672"/>
              <a:gd name="T7" fmla="*/ 0 h 2"/>
              <a:gd name="T8" fmla="*/ 672 w 672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72" h="2">
                <a:moveTo>
                  <a:pt x="0" y="0"/>
                </a:moveTo>
                <a:lnTo>
                  <a:pt x="672" y="2"/>
                </a:lnTo>
              </a:path>
            </a:pathLst>
          </a:custGeom>
          <a:noFill/>
          <a:ln w="38100" cmpd="sng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5" name="Text Box 9"/>
          <p:cNvSpPr txBox="1">
            <a:spLocks noChangeArrowheads="1"/>
          </p:cNvSpPr>
          <p:nvPr/>
        </p:nvSpPr>
        <p:spPr bwMode="auto">
          <a:xfrm>
            <a:off x="4343400" y="4267200"/>
            <a:ext cx="76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D</a:t>
            </a:r>
            <a:r>
              <a:rPr lang="en-US" sz="3200" b="1" baseline="-25000">
                <a:solidFill>
                  <a:schemeClr val="accent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80906" name="Text Box 10"/>
          <p:cNvSpPr txBox="1">
            <a:spLocks noChangeArrowheads="1"/>
          </p:cNvSpPr>
          <p:nvPr/>
        </p:nvSpPr>
        <p:spPr bwMode="auto">
          <a:xfrm>
            <a:off x="3657600" y="480060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D</a:t>
            </a:r>
            <a:r>
              <a:rPr lang="en-US" sz="3200" b="1" baseline="-25000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  <a:endParaRPr lang="en-US" sz="3200" b="1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14344" name="Text Box 14"/>
          <p:cNvSpPr txBox="1">
            <a:spLocks noChangeArrowheads="1"/>
          </p:cNvSpPr>
          <p:nvPr/>
        </p:nvSpPr>
        <p:spPr bwMode="auto">
          <a:xfrm>
            <a:off x="5257800" y="6278563"/>
            <a:ext cx="2286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Quantity</a:t>
            </a:r>
          </a:p>
        </p:txBody>
      </p:sp>
      <p:sp>
        <p:nvSpPr>
          <p:cNvPr id="80916" name="Freeform 20"/>
          <p:cNvSpPr>
            <a:spLocks/>
          </p:cNvSpPr>
          <p:nvPr/>
        </p:nvSpPr>
        <p:spPr bwMode="auto">
          <a:xfrm>
            <a:off x="1905000" y="2197100"/>
            <a:ext cx="3352800" cy="3517900"/>
          </a:xfrm>
          <a:custGeom>
            <a:avLst/>
            <a:gdLst>
              <a:gd name="T0" fmla="*/ 0 w 2112"/>
              <a:gd name="T1" fmla="*/ 0 h 2216"/>
              <a:gd name="T2" fmla="*/ 3352800 w 2112"/>
              <a:gd name="T3" fmla="*/ 3517900 h 2216"/>
              <a:gd name="T4" fmla="*/ 0 60000 65536"/>
              <a:gd name="T5" fmla="*/ 0 60000 65536"/>
              <a:gd name="T6" fmla="*/ 0 w 2112"/>
              <a:gd name="T7" fmla="*/ 0 h 2216"/>
              <a:gd name="T8" fmla="*/ 2112 w 2112"/>
              <a:gd name="T9" fmla="*/ 2216 h 22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12" h="2216">
                <a:moveTo>
                  <a:pt x="0" y="0"/>
                </a:moveTo>
                <a:lnTo>
                  <a:pt x="2112" y="2216"/>
                </a:lnTo>
              </a:path>
            </a:pathLst>
          </a:custGeom>
          <a:noFill/>
          <a:ln w="57150">
            <a:solidFill>
              <a:srgbClr val="6D009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23"/>
          <p:cNvSpPr>
            <a:spLocks noChangeArrowheads="1"/>
          </p:cNvSpPr>
          <p:nvPr/>
        </p:nvSpPr>
        <p:spPr bwMode="auto">
          <a:xfrm>
            <a:off x="7315200" y="12192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/>
              <a:t>Figure 2.3</a:t>
            </a:r>
          </a:p>
        </p:txBody>
      </p:sp>
      <p:sp>
        <p:nvSpPr>
          <p:cNvPr id="80920" name="Freeform 24"/>
          <p:cNvSpPr>
            <a:spLocks/>
          </p:cNvSpPr>
          <p:nvPr/>
        </p:nvSpPr>
        <p:spPr bwMode="auto">
          <a:xfrm>
            <a:off x="2959100" y="3289300"/>
            <a:ext cx="4076700" cy="2425700"/>
          </a:xfrm>
          <a:custGeom>
            <a:avLst/>
            <a:gdLst>
              <a:gd name="T0" fmla="*/ 0 w 2568"/>
              <a:gd name="T1" fmla="*/ 0 h 1528"/>
              <a:gd name="T2" fmla="*/ 4076700 w 2568"/>
              <a:gd name="T3" fmla="*/ 2425700 h 1528"/>
              <a:gd name="T4" fmla="*/ 0 60000 65536"/>
              <a:gd name="T5" fmla="*/ 0 60000 65536"/>
              <a:gd name="T6" fmla="*/ 0 w 2568"/>
              <a:gd name="T7" fmla="*/ 0 h 1528"/>
              <a:gd name="T8" fmla="*/ 2568 w 2568"/>
              <a:gd name="T9" fmla="*/ 1528 h 15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68" h="1528">
                <a:moveTo>
                  <a:pt x="0" y="0"/>
                </a:moveTo>
                <a:lnTo>
                  <a:pt x="2568" y="1528"/>
                </a:lnTo>
              </a:path>
            </a:pathLst>
          </a:custGeom>
          <a:solidFill>
            <a:srgbClr val="008000"/>
          </a:solidFill>
          <a:ln w="76200" cmpd="sng">
            <a:solidFill>
              <a:srgbClr val="B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1" name="Text Box 25"/>
          <p:cNvSpPr txBox="1">
            <a:spLocks noChangeArrowheads="1"/>
          </p:cNvSpPr>
          <p:nvPr/>
        </p:nvSpPr>
        <p:spPr bwMode="auto">
          <a:xfrm>
            <a:off x="5105400" y="3886200"/>
            <a:ext cx="2819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D</a:t>
            </a:r>
            <a:r>
              <a:rPr lang="en-US" sz="3200" b="1" baseline="-25000">
                <a:solidFill>
                  <a:srgbClr val="B00000"/>
                </a:solidFill>
                <a:latin typeface="Arial" panose="020B0604020202020204" pitchFamily="34" charset="0"/>
              </a:rPr>
              <a:t>M = </a:t>
            </a: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D</a:t>
            </a:r>
            <a:r>
              <a:rPr lang="en-US" sz="3200" b="1" baseline="-25000">
                <a:solidFill>
                  <a:srgbClr val="B00000"/>
                </a:solidFill>
                <a:latin typeface="Arial" panose="020B0604020202020204" pitchFamily="34" charset="0"/>
              </a:rPr>
              <a:t>A + </a:t>
            </a: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D</a:t>
            </a:r>
            <a:r>
              <a:rPr lang="en-US" sz="3200" b="1" baseline="-25000">
                <a:solidFill>
                  <a:srgbClr val="B00000"/>
                </a:solidFill>
                <a:latin typeface="Arial" panose="020B0604020202020204" pitchFamily="34" charset="0"/>
              </a:rPr>
              <a:t>B</a:t>
            </a:r>
            <a:endParaRPr lang="en-US" sz="3200" b="1">
              <a:solidFill>
                <a:srgbClr val="B00000"/>
              </a:solidFill>
              <a:latin typeface="Arial" panose="020B0604020202020204" pitchFamily="34" charset="0"/>
            </a:endParaRPr>
          </a:p>
        </p:txBody>
      </p:sp>
      <p:grpSp>
        <p:nvGrpSpPr>
          <p:cNvPr id="14349" name="Group 29"/>
          <p:cNvGrpSpPr>
            <a:grpSpLocks/>
          </p:cNvGrpSpPr>
          <p:nvPr/>
        </p:nvGrpSpPr>
        <p:grpSpPr bwMode="auto">
          <a:xfrm>
            <a:off x="1219200" y="990600"/>
            <a:ext cx="6629400" cy="5270500"/>
            <a:chOff x="768" y="624"/>
            <a:chExt cx="4176" cy="3320"/>
          </a:xfrm>
        </p:grpSpPr>
        <p:sp>
          <p:nvSpPr>
            <p:cNvPr id="14350" name="Line 12"/>
            <p:cNvSpPr>
              <a:spLocks noChangeShapeType="1"/>
            </p:cNvSpPr>
            <p:nvPr/>
          </p:nvSpPr>
          <p:spPr bwMode="auto">
            <a:xfrm>
              <a:off x="1200" y="1046"/>
              <a:ext cx="0" cy="2555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1" name="Line 13"/>
            <p:cNvSpPr>
              <a:spLocks noChangeShapeType="1"/>
            </p:cNvSpPr>
            <p:nvPr/>
          </p:nvSpPr>
          <p:spPr bwMode="auto">
            <a:xfrm>
              <a:off x="1200" y="3601"/>
              <a:ext cx="3504" cy="0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2" name="Text Box 15"/>
            <p:cNvSpPr txBox="1">
              <a:spLocks noChangeArrowheads="1"/>
            </p:cNvSpPr>
            <p:nvPr/>
          </p:nvSpPr>
          <p:spPr bwMode="auto">
            <a:xfrm rot="-5354768">
              <a:off x="501" y="910"/>
              <a:ext cx="93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Price</a:t>
              </a:r>
            </a:p>
          </p:txBody>
        </p:sp>
        <p:sp>
          <p:nvSpPr>
            <p:cNvPr id="14353" name="Text Box 16"/>
            <p:cNvSpPr txBox="1">
              <a:spLocks noChangeArrowheads="1"/>
            </p:cNvSpPr>
            <p:nvPr/>
          </p:nvSpPr>
          <p:spPr bwMode="auto">
            <a:xfrm>
              <a:off x="768" y="1844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P</a:t>
              </a:r>
              <a:r>
                <a:rPr lang="en-US" sz="32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4354" name="Text Box 17"/>
            <p:cNvSpPr txBox="1">
              <a:spLocks noChangeArrowheads="1"/>
            </p:cNvSpPr>
            <p:nvPr/>
          </p:nvSpPr>
          <p:spPr bwMode="auto">
            <a:xfrm>
              <a:off x="960" y="3460"/>
              <a:ext cx="1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4355" name="Text Box 18"/>
            <p:cNvSpPr txBox="1">
              <a:spLocks noChangeArrowheads="1"/>
            </p:cNvSpPr>
            <p:nvPr/>
          </p:nvSpPr>
          <p:spPr bwMode="auto">
            <a:xfrm>
              <a:off x="1680" y="3579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</a:t>
              </a:r>
              <a:r>
                <a:rPr lang="en-US" sz="32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4356" name="Text Box 19"/>
            <p:cNvSpPr txBox="1">
              <a:spLocks noChangeArrowheads="1"/>
            </p:cNvSpPr>
            <p:nvPr/>
          </p:nvSpPr>
          <p:spPr bwMode="auto">
            <a:xfrm>
              <a:off x="2496" y="3579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</a:t>
              </a:r>
              <a:r>
                <a:rPr lang="en-US" sz="32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4357" name="Text Box 26"/>
            <p:cNvSpPr txBox="1">
              <a:spLocks noChangeArrowheads="1"/>
            </p:cNvSpPr>
            <p:nvPr/>
          </p:nvSpPr>
          <p:spPr bwMode="auto">
            <a:xfrm>
              <a:off x="3264" y="3579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</a:t>
              </a:r>
              <a:r>
                <a:rPr lang="en-US" sz="32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14358" name="Text Box 27"/>
            <p:cNvSpPr txBox="1">
              <a:spLocks noChangeArrowheads="1"/>
            </p:cNvSpPr>
            <p:nvPr/>
          </p:nvSpPr>
          <p:spPr bwMode="auto">
            <a:xfrm>
              <a:off x="4512" y="3579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</a:t>
              </a:r>
              <a:r>
                <a:rPr lang="en-US" sz="32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80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80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1" grpId="0" animBg="1"/>
      <p:bldP spid="80902" grpId="0" animBg="1"/>
      <p:bldP spid="80903" grpId="0" animBg="1"/>
      <p:bldP spid="80905" grpId="0" autoUpdateAnimBg="0"/>
      <p:bldP spid="80906" grpId="0" autoUpdateAnimBg="0"/>
      <p:bldP spid="80916" grpId="0" animBg="1"/>
      <p:bldP spid="80920" grpId="0" animBg="1"/>
      <p:bldP spid="80921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Demand Function as an Equation (for copper)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8077200" cy="685800"/>
          </a:xfrm>
          <a:solidFill>
            <a:srgbClr val="DDE5F3"/>
          </a:solidFill>
          <a:ln>
            <a:solidFill>
              <a:schemeClr val="hlink"/>
            </a:solidFill>
          </a:ln>
          <a:effectLst>
            <a:outerShdw dist="71842" dir="2700000" algn="ctr" rotWithShape="0">
              <a:schemeClr val="tx1"/>
            </a:outerShdw>
          </a:effectLst>
        </p:spPr>
        <p:txBody>
          <a:bodyPr anchor="ctr"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000" smtClean="0"/>
              <a:t>Q</a:t>
            </a:r>
            <a:r>
              <a:rPr lang="en-US" sz="3000" baseline="-25000" smtClean="0"/>
              <a:t>D</a:t>
            </a:r>
            <a:r>
              <a:rPr lang="en-US" sz="3000" smtClean="0"/>
              <a:t> = 10 - 50P</a:t>
            </a:r>
            <a:r>
              <a:rPr lang="en-US" sz="3000" baseline="-25000" smtClean="0"/>
              <a:t>C</a:t>
            </a:r>
            <a:r>
              <a:rPr lang="en-US" sz="3000" smtClean="0"/>
              <a:t> + 0.31 + 1.5TC + 0.5E  </a:t>
            </a:r>
            <a:r>
              <a:rPr lang="en-US" sz="3000" i="1" smtClean="0"/>
              <a:t>where</a:t>
            </a:r>
          </a:p>
        </p:txBody>
      </p:sp>
      <p:sp>
        <p:nvSpPr>
          <p:cNvPr id="83973" name="Rectangle 5"/>
          <p:cNvSpPr>
            <a:spLocks noChangeArrowheads="1"/>
          </p:cNvSpPr>
          <p:nvPr/>
        </p:nvSpPr>
        <p:spPr bwMode="auto">
          <a:xfrm>
            <a:off x="1143000" y="2819400"/>
            <a:ext cx="75438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sz="3200" b="1" dirty="0">
                <a:solidFill>
                  <a:srgbClr val="B00000"/>
                </a:solidFill>
                <a:latin typeface="Arial" panose="020B0604020202020204" pitchFamily="34" charset="0"/>
              </a:rPr>
              <a:t>Q</a:t>
            </a:r>
            <a:r>
              <a:rPr lang="en-US" sz="3200" b="1" baseline="-25000" dirty="0">
                <a:solidFill>
                  <a:srgbClr val="B00000"/>
                </a:solidFill>
                <a:latin typeface="Arial" panose="020B0604020202020204" pitchFamily="34" charset="0"/>
              </a:rPr>
              <a:t>D</a:t>
            </a:r>
            <a:r>
              <a:rPr lang="en-US" sz="3200" b="1" dirty="0">
                <a:latin typeface="Arial" panose="020B0604020202020204" pitchFamily="34" charset="0"/>
              </a:rPr>
              <a:t> = </a:t>
            </a:r>
            <a:r>
              <a:rPr lang="en-US" sz="3200" b="1" dirty="0" smtClean="0">
                <a:latin typeface="Arial" panose="020B0604020202020204" pitchFamily="34" charset="0"/>
              </a:rPr>
              <a:t>sales of copper in pounds </a:t>
            </a:r>
            <a:endParaRPr lang="en-US" sz="3200" b="1" dirty="0">
              <a:latin typeface="Arial" panose="020B0604020202020204" pitchFamily="34" charset="0"/>
            </a:endParaRPr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1143000" y="3644900"/>
            <a:ext cx="75438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70000"/>
              </a:lnSpc>
            </a:pPr>
            <a:r>
              <a:rPr lang="en-US" sz="3200" b="1" dirty="0">
                <a:solidFill>
                  <a:srgbClr val="B00000"/>
                </a:solidFill>
                <a:latin typeface="Arial" panose="020B0604020202020204" pitchFamily="34" charset="0"/>
              </a:rPr>
              <a:t>P</a:t>
            </a:r>
            <a:r>
              <a:rPr lang="en-US" sz="3200" b="1" baseline="-25000" dirty="0">
                <a:solidFill>
                  <a:srgbClr val="B00000"/>
                </a:solidFill>
                <a:latin typeface="Arial" panose="020B0604020202020204" pitchFamily="34" charset="0"/>
              </a:rPr>
              <a:t>C</a:t>
            </a:r>
            <a:r>
              <a:rPr lang="en-US" sz="3200" b="1" baseline="-25000" dirty="0">
                <a:latin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</a:rPr>
              <a:t>= price of </a:t>
            </a:r>
            <a:r>
              <a:rPr lang="en-US" sz="3200" b="1" dirty="0" smtClean="0">
                <a:latin typeface="Arial" panose="020B0604020202020204" pitchFamily="34" charset="0"/>
              </a:rPr>
              <a:t>copper per pound</a:t>
            </a:r>
            <a:endParaRPr lang="en-US" sz="3200" b="1" dirty="0">
              <a:latin typeface="Arial" panose="020B0604020202020204" pitchFamily="34" charset="0"/>
            </a:endParaRPr>
          </a:p>
        </p:txBody>
      </p:sp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1143000" y="5181600"/>
            <a:ext cx="7543800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marL="749300" indent="-7493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70000"/>
              </a:lnSpc>
            </a:pP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TC</a:t>
            </a:r>
            <a:r>
              <a:rPr lang="en-US" sz="3200" b="1" baseline="-25000">
                <a:latin typeface="Arial" panose="020B0604020202020204" pitchFamily="34" charset="0"/>
              </a:rPr>
              <a:t> </a:t>
            </a:r>
            <a:r>
              <a:rPr lang="en-US" sz="3200" b="1">
                <a:latin typeface="Arial" panose="020B0604020202020204" pitchFamily="34" charset="0"/>
              </a:rPr>
              <a:t>= index showing uses for copper</a:t>
            </a:r>
          </a:p>
        </p:txBody>
      </p:sp>
      <p:sp>
        <p:nvSpPr>
          <p:cNvPr id="83976" name="Rectangle 8"/>
          <p:cNvSpPr>
            <a:spLocks noChangeArrowheads="1"/>
          </p:cNvSpPr>
          <p:nvPr/>
        </p:nvSpPr>
        <p:spPr bwMode="auto">
          <a:xfrm>
            <a:off x="1143000" y="44704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I</a:t>
            </a:r>
            <a:r>
              <a:rPr lang="en-US" sz="3200" b="1">
                <a:latin typeface="Arial" panose="020B0604020202020204" pitchFamily="34" charset="0"/>
              </a:rPr>
              <a:t> = consumer income index</a:t>
            </a:r>
          </a:p>
        </p:txBody>
      </p:sp>
      <p:sp>
        <p:nvSpPr>
          <p:cNvPr id="83978" name="Rectangle 10"/>
          <p:cNvSpPr>
            <a:spLocks noChangeArrowheads="1"/>
          </p:cNvSpPr>
          <p:nvPr/>
        </p:nvSpPr>
        <p:spPr bwMode="auto">
          <a:xfrm>
            <a:off x="1143000" y="59436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marL="749300" indent="-7493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70000"/>
              </a:lnSpc>
            </a:pP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E</a:t>
            </a:r>
            <a:r>
              <a:rPr lang="en-US" sz="3200" b="1" baseline="-25000">
                <a:latin typeface="Arial" panose="020B0604020202020204" pitchFamily="34" charset="0"/>
              </a:rPr>
              <a:t> </a:t>
            </a:r>
            <a:r>
              <a:rPr lang="en-US" sz="3200" b="1">
                <a:latin typeface="Arial" panose="020B0604020202020204" pitchFamily="34" charset="0"/>
              </a:rPr>
              <a:t>= expectations index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83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83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2" grpId="0" animBg="1" autoUpdateAnimBg="0"/>
      <p:bldP spid="83973" grpId="0" autoUpdateAnimBg="0"/>
      <p:bldP spid="83974" grpId="0" autoUpdateAnimBg="0"/>
      <p:bldP spid="83975" grpId="0" autoUpdateAnimBg="0"/>
      <p:bldP spid="83976" grpId="0" autoUpdateAnimBg="0"/>
      <p:bldP spid="8397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B00000"/>
                </a:solidFill>
              </a:rPr>
              <a:t>Managerial Rule of Thumb: Demand Considerations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Managers must </a:t>
            </a:r>
          </a:p>
          <a:p>
            <a:pPr lvl="1" eaLnBrk="1" hangingPunct="1"/>
            <a:r>
              <a:rPr lang="en-US" smtClean="0"/>
              <a:t>Understand what influences demand</a:t>
            </a:r>
          </a:p>
          <a:p>
            <a:pPr lvl="1" eaLnBrk="1" hangingPunct="1"/>
            <a:r>
              <a:rPr lang="en-US" smtClean="0"/>
              <a:t>Determine which factors they can influence </a:t>
            </a:r>
          </a:p>
          <a:p>
            <a:pPr lvl="1" eaLnBrk="1" hangingPunct="1"/>
            <a:r>
              <a:rPr lang="en-US" smtClean="0"/>
              <a:t>Determine how to handle factors they cannot influence </a:t>
            </a:r>
          </a:p>
        </p:txBody>
      </p:sp>
      <p:sp>
        <p:nvSpPr>
          <p:cNvPr id="84996" name="AutoShape 4" descr="Purple mesh"/>
          <p:cNvSpPr>
            <a:spLocks noChangeArrowheads="1"/>
          </p:cNvSpPr>
          <p:nvPr/>
        </p:nvSpPr>
        <p:spPr bwMode="auto">
          <a:xfrm>
            <a:off x="990600" y="457200"/>
            <a:ext cx="457200" cy="381000"/>
          </a:xfrm>
          <a:prstGeom prst="rightArrow">
            <a:avLst>
              <a:gd name="adj1" fmla="val 36667"/>
              <a:gd name="adj2" fmla="val 54000"/>
            </a:avLst>
          </a:prstGeom>
          <a:gradFill rotWithShape="0">
            <a:gsLst>
              <a:gs pos="0">
                <a:srgbClr val="000000"/>
              </a:gs>
              <a:gs pos="50000">
                <a:schemeClr val="accent1"/>
              </a:gs>
              <a:gs pos="100000">
                <a:srgbClr val="000000"/>
              </a:gs>
            </a:gsLst>
            <a:lin ang="5400000" scaled="1"/>
          </a:gradFill>
          <a:ln w="6350">
            <a:solidFill>
              <a:srgbClr val="998633"/>
            </a:solidFill>
            <a:miter lim="800000"/>
            <a:headEnd/>
            <a:tailEnd/>
          </a:ln>
          <a:effectLst>
            <a:outerShdw dist="28398" dir="3806097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2.2 Theory of Supply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209800"/>
            <a:ext cx="7624763" cy="3657600"/>
          </a:xfrm>
          <a:solidFill>
            <a:srgbClr val="DDE5F3"/>
          </a:solidFill>
        </p:spPr>
        <p:txBody>
          <a:bodyPr/>
          <a:lstStyle/>
          <a:p>
            <a:pPr algn="ctr" eaLnBrk="1" hangingPunct="1">
              <a:lnSpc>
                <a:spcPct val="125000"/>
              </a:lnSpc>
              <a:buFont typeface="Wingdings" pitchFamily="2" charset="2"/>
              <a:buNone/>
            </a:pPr>
            <a:r>
              <a:rPr lang="en-US" dirty="0" smtClean="0"/>
              <a:t>The functional relationship between the price of a good or service and other variables that affect cost and the quantity that producers are willing to supply in a given time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6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Non-Price Factors Influencing Supply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State of technology</a:t>
            </a:r>
          </a:p>
          <a:p>
            <a:pPr eaLnBrk="1" hangingPunct="1"/>
            <a:r>
              <a:rPr lang="en-US" dirty="0" smtClean="0"/>
              <a:t>Input prices (labor, capital) </a:t>
            </a:r>
          </a:p>
          <a:p>
            <a:pPr eaLnBrk="1" hangingPunct="1"/>
            <a:r>
              <a:rPr lang="en-US" dirty="0" smtClean="0"/>
              <a:t>Prices of goods related in production</a:t>
            </a:r>
          </a:p>
          <a:p>
            <a:pPr eaLnBrk="1" hangingPunct="1"/>
            <a:r>
              <a:rPr lang="en-US" dirty="0" smtClean="0"/>
              <a:t>Future expectations</a:t>
            </a:r>
          </a:p>
          <a:p>
            <a:pPr eaLnBrk="1" hangingPunct="1"/>
            <a:r>
              <a:rPr lang="en-US" dirty="0" smtClean="0"/>
              <a:t>Number of producers</a:t>
            </a:r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Supply Function</a:t>
            </a:r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8077200" cy="685800"/>
          </a:xfrm>
          <a:solidFill>
            <a:srgbClr val="DDE5F3"/>
          </a:solidFill>
          <a:ln>
            <a:solidFill>
              <a:schemeClr val="hlink"/>
            </a:solidFill>
          </a:ln>
          <a:effectLst>
            <a:outerShdw dist="71842" dir="2700000" algn="ctr" rotWithShape="0">
              <a:schemeClr val="tx1"/>
            </a:outerShdw>
          </a:effectLst>
        </p:spPr>
        <p:txBody>
          <a:bodyPr anchor="ctr"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smtClean="0"/>
              <a:t>Q</a:t>
            </a:r>
            <a:r>
              <a:rPr lang="en-US" sz="2800" baseline="-25000" smtClean="0"/>
              <a:t>XS</a:t>
            </a:r>
            <a:r>
              <a:rPr lang="en-US" sz="2800" smtClean="0"/>
              <a:t> = f (P</a:t>
            </a:r>
            <a:r>
              <a:rPr lang="en-US" sz="2800" baseline="-25000" smtClean="0"/>
              <a:t>X</a:t>
            </a:r>
            <a:r>
              <a:rPr lang="en-US" sz="2800" smtClean="0"/>
              <a:t>, TX, P</a:t>
            </a:r>
            <a:r>
              <a:rPr lang="en-US" sz="2800" baseline="-25000" smtClean="0"/>
              <a:t>I</a:t>
            </a:r>
            <a:r>
              <a:rPr lang="en-US" sz="2800" smtClean="0"/>
              <a:t>, P</a:t>
            </a:r>
            <a:r>
              <a:rPr lang="en-US" sz="2800" baseline="-25000" smtClean="0"/>
              <a:t>A</a:t>
            </a:r>
            <a:r>
              <a:rPr lang="en-US" sz="2800" smtClean="0"/>
              <a:t>, P</a:t>
            </a:r>
            <a:r>
              <a:rPr lang="en-US" sz="2800" baseline="-25000" smtClean="0"/>
              <a:t>B</a:t>
            </a:r>
            <a:r>
              <a:rPr lang="en-US" sz="2800" smtClean="0"/>
              <a:t>, EXP, NP, … </a:t>
            </a:r>
            <a:r>
              <a:rPr lang="en-US" sz="2400" i="1" smtClean="0"/>
              <a:t>where</a:t>
            </a:r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914400" y="2667000"/>
            <a:ext cx="807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Q</a:t>
            </a:r>
            <a:r>
              <a:rPr lang="en-US" sz="3200" b="1" baseline="-25000">
                <a:solidFill>
                  <a:srgbClr val="B00000"/>
                </a:solidFill>
                <a:latin typeface="Arial" panose="020B0604020202020204" pitchFamily="34" charset="0"/>
              </a:rPr>
              <a:t>XS</a:t>
            </a:r>
            <a:r>
              <a:rPr lang="en-US" sz="3200" b="1">
                <a:latin typeface="Arial" panose="020B0604020202020204" pitchFamily="34" charset="0"/>
              </a:rPr>
              <a:t> = quantity supplied of good X</a:t>
            </a:r>
          </a:p>
        </p:txBody>
      </p:sp>
      <p:sp>
        <p:nvSpPr>
          <p:cNvPr id="88071" name="Rectangle 7"/>
          <p:cNvSpPr>
            <a:spLocks noChangeArrowheads="1"/>
          </p:cNvSpPr>
          <p:nvPr/>
        </p:nvSpPr>
        <p:spPr bwMode="auto">
          <a:xfrm>
            <a:off x="914400" y="3606800"/>
            <a:ext cx="807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70000"/>
              </a:lnSpc>
            </a:pP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P</a:t>
            </a:r>
            <a:r>
              <a:rPr lang="en-US" sz="3200" b="1" baseline="-25000">
                <a:solidFill>
                  <a:srgbClr val="B00000"/>
                </a:solidFill>
                <a:latin typeface="Arial" panose="020B0604020202020204" pitchFamily="34" charset="0"/>
              </a:rPr>
              <a:t>X</a:t>
            </a:r>
            <a:r>
              <a:rPr lang="en-US" sz="3200" b="1" baseline="-25000">
                <a:latin typeface="Arial" panose="020B0604020202020204" pitchFamily="34" charset="0"/>
              </a:rPr>
              <a:t> </a:t>
            </a:r>
            <a:r>
              <a:rPr lang="en-US" sz="3200" b="1">
                <a:latin typeface="Arial" panose="020B0604020202020204" pitchFamily="34" charset="0"/>
              </a:rPr>
              <a:t>= price of good X</a:t>
            </a:r>
          </a:p>
        </p:txBody>
      </p:sp>
      <p:sp>
        <p:nvSpPr>
          <p:cNvPr id="88072" name="Rectangle 8"/>
          <p:cNvSpPr>
            <a:spLocks noChangeArrowheads="1"/>
          </p:cNvSpPr>
          <p:nvPr/>
        </p:nvSpPr>
        <p:spPr bwMode="auto">
          <a:xfrm>
            <a:off x="914400" y="4546600"/>
            <a:ext cx="807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marL="749300" indent="-7493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70000"/>
              </a:lnSpc>
            </a:pP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TX</a:t>
            </a:r>
            <a:r>
              <a:rPr lang="en-US" sz="3200" b="1" baseline="-25000">
                <a:latin typeface="Arial" panose="020B0604020202020204" pitchFamily="34" charset="0"/>
              </a:rPr>
              <a:t> </a:t>
            </a:r>
            <a:r>
              <a:rPr lang="en-US" sz="3200" b="1">
                <a:latin typeface="Arial" panose="020B0604020202020204" pitchFamily="34" charset="0"/>
              </a:rPr>
              <a:t>= state of technology</a:t>
            </a:r>
          </a:p>
        </p:txBody>
      </p:sp>
      <p:sp>
        <p:nvSpPr>
          <p:cNvPr id="88073" name="Rectangle 9"/>
          <p:cNvSpPr>
            <a:spLocks noChangeArrowheads="1"/>
          </p:cNvSpPr>
          <p:nvPr/>
        </p:nvSpPr>
        <p:spPr bwMode="auto">
          <a:xfrm>
            <a:off x="914400" y="563880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P</a:t>
            </a:r>
            <a:r>
              <a:rPr lang="en-US" sz="3200" b="1" baseline="-25000">
                <a:solidFill>
                  <a:srgbClr val="B00000"/>
                </a:solidFill>
                <a:latin typeface="Arial" panose="020B0604020202020204" pitchFamily="34" charset="0"/>
              </a:rPr>
              <a:t>I</a:t>
            </a:r>
            <a:r>
              <a:rPr lang="en-US" sz="3200" b="1">
                <a:latin typeface="Arial" panose="020B0604020202020204" pitchFamily="34" charset="0"/>
              </a:rPr>
              <a:t> = prices of the inputs of production</a:t>
            </a:r>
          </a:p>
        </p:txBody>
      </p:sp>
      <p:sp>
        <p:nvSpPr>
          <p:cNvPr id="88074" name="Rectangle 10"/>
          <p:cNvSpPr>
            <a:spLocks noChangeArrowheads="1"/>
          </p:cNvSpPr>
          <p:nvPr/>
        </p:nvSpPr>
        <p:spPr bwMode="auto">
          <a:xfrm>
            <a:off x="5105400" y="6096000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b="1">
                <a:solidFill>
                  <a:schemeClr val="accent2"/>
                </a:solidFill>
                <a:latin typeface="Arial" panose="020B0604020202020204" pitchFamily="34" charset="0"/>
              </a:rPr>
              <a:t>(continued on next slide)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9" grpId="0" animBg="1" autoUpdateAnimBg="0"/>
      <p:bldP spid="88070" grpId="0" autoUpdateAnimBg="0"/>
      <p:bldP spid="88071" grpId="0" autoUpdateAnimBg="0"/>
      <p:bldP spid="88072" grpId="0" autoUpdateAnimBg="0"/>
      <p:bldP spid="88073" grpId="0" autoUpdateAnimBg="0"/>
      <p:bldP spid="88074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The Supply Function</a:t>
            </a:r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8077200" cy="685800"/>
          </a:xfrm>
          <a:solidFill>
            <a:srgbClr val="DDE5F3"/>
          </a:solidFill>
          <a:ln>
            <a:solidFill>
              <a:schemeClr val="hlink"/>
            </a:solidFill>
          </a:ln>
          <a:effectLst>
            <a:outerShdw dist="71842" dir="2700000" algn="ctr" rotWithShape="0">
              <a:schemeClr val="tx1"/>
            </a:outerShdw>
          </a:effectLst>
        </p:spPr>
        <p:txBody>
          <a:bodyPr anchor="ctr"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smtClean="0"/>
              <a:t>Q</a:t>
            </a:r>
            <a:r>
              <a:rPr lang="en-US" sz="2800" baseline="-25000" smtClean="0"/>
              <a:t>XS</a:t>
            </a:r>
            <a:r>
              <a:rPr lang="en-US" sz="2800" smtClean="0"/>
              <a:t> = f (P</a:t>
            </a:r>
            <a:r>
              <a:rPr lang="en-US" sz="2800" baseline="-25000" smtClean="0"/>
              <a:t>X</a:t>
            </a:r>
            <a:r>
              <a:rPr lang="en-US" sz="2800" smtClean="0"/>
              <a:t>, TX, P</a:t>
            </a:r>
            <a:r>
              <a:rPr lang="en-US" sz="2800" baseline="-25000" smtClean="0"/>
              <a:t>I</a:t>
            </a:r>
            <a:r>
              <a:rPr lang="en-US" sz="2800" smtClean="0"/>
              <a:t>, P</a:t>
            </a:r>
            <a:r>
              <a:rPr lang="en-US" sz="2800" baseline="-25000" smtClean="0"/>
              <a:t>A</a:t>
            </a:r>
            <a:r>
              <a:rPr lang="en-US" sz="2800" smtClean="0"/>
              <a:t>, P</a:t>
            </a:r>
            <a:r>
              <a:rPr lang="en-US" sz="2800" baseline="-25000" smtClean="0"/>
              <a:t>B</a:t>
            </a:r>
            <a:r>
              <a:rPr lang="en-US" sz="2800" smtClean="0"/>
              <a:t>, EXP, NP, … </a:t>
            </a:r>
            <a:r>
              <a:rPr lang="en-US" sz="2400" i="1" smtClean="0"/>
              <a:t>where</a:t>
            </a:r>
          </a:p>
        </p:txBody>
      </p:sp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914400" y="2819400"/>
            <a:ext cx="807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marL="1549400" indent="-15494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</a:pP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P</a:t>
            </a:r>
            <a:r>
              <a:rPr lang="en-US" sz="3200" b="1" baseline="-25000">
                <a:solidFill>
                  <a:srgbClr val="B00000"/>
                </a:solidFill>
                <a:latin typeface="Arial" panose="020B0604020202020204" pitchFamily="34" charset="0"/>
              </a:rPr>
              <a:t>A, </a:t>
            </a: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P</a:t>
            </a:r>
            <a:r>
              <a:rPr lang="en-US" sz="3200" b="1" baseline="-25000">
                <a:solidFill>
                  <a:srgbClr val="B00000"/>
                </a:solidFill>
                <a:latin typeface="Arial" panose="020B0604020202020204" pitchFamily="34" charset="0"/>
              </a:rPr>
              <a:t>B</a:t>
            </a:r>
            <a:r>
              <a:rPr lang="en-US" sz="3200" b="1">
                <a:latin typeface="Arial" panose="020B0604020202020204" pitchFamily="34" charset="0"/>
              </a:rPr>
              <a:t> = price of goods A and B, related to good X</a:t>
            </a:r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914400" y="3860800"/>
            <a:ext cx="80772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marL="1257300" indent="-12573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80000"/>
              </a:lnSpc>
            </a:pP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EXP</a:t>
            </a:r>
            <a:r>
              <a:rPr lang="en-US" sz="3200" b="1" baseline="-25000">
                <a:latin typeface="Arial" panose="020B0604020202020204" pitchFamily="34" charset="0"/>
              </a:rPr>
              <a:t> </a:t>
            </a:r>
            <a:r>
              <a:rPr lang="en-US" sz="3200" b="1">
                <a:latin typeface="Arial" panose="020B0604020202020204" pitchFamily="34" charset="0"/>
              </a:rPr>
              <a:t>= producer expectations about future prices</a:t>
            </a:r>
          </a:p>
        </p:txBody>
      </p:sp>
      <p:sp>
        <p:nvSpPr>
          <p:cNvPr id="89096" name="Rectangle 8"/>
          <p:cNvSpPr>
            <a:spLocks noChangeArrowheads="1"/>
          </p:cNvSpPr>
          <p:nvPr/>
        </p:nvSpPr>
        <p:spPr bwMode="auto">
          <a:xfrm>
            <a:off x="914400" y="4546600"/>
            <a:ext cx="807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marL="749300" indent="-7493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70000"/>
              </a:lnSpc>
            </a:pP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NP</a:t>
            </a:r>
            <a:r>
              <a:rPr lang="en-US" sz="3200" b="1" baseline="-25000">
                <a:latin typeface="Arial" panose="020B0604020202020204" pitchFamily="34" charset="0"/>
              </a:rPr>
              <a:t> </a:t>
            </a:r>
            <a:r>
              <a:rPr lang="en-US" sz="3200" b="1">
                <a:latin typeface="Arial" panose="020B0604020202020204" pitchFamily="34" charset="0"/>
              </a:rPr>
              <a:t>= number of producers</a:t>
            </a:r>
          </a:p>
        </p:txBody>
      </p:sp>
      <p:sp>
        <p:nvSpPr>
          <p:cNvPr id="89097" name="Rectangle 9"/>
          <p:cNvSpPr>
            <a:spLocks noChangeArrowheads="1"/>
          </p:cNvSpPr>
          <p:nvPr/>
        </p:nvSpPr>
        <p:spPr bwMode="auto">
          <a:xfrm>
            <a:off x="914400" y="563880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endParaRPr lang="en-US" sz="28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8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89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8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3" grpId="0" animBg="1" autoUpdateAnimBg="0"/>
      <p:bldP spid="89094" grpId="0" autoUpdateAnimBg="0"/>
      <p:bldP spid="89095" grpId="0" autoUpdateAnimBg="0"/>
      <p:bldP spid="89096" grpId="0" autoUpdateAnimBg="0"/>
      <p:bldP spid="89097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Supply Curve</a:t>
            </a:r>
            <a:br>
              <a:rPr lang="en-US" smtClean="0"/>
            </a:br>
            <a:r>
              <a:rPr lang="en-US" smtClean="0"/>
              <a:t>for a Product</a:t>
            </a:r>
          </a:p>
        </p:txBody>
      </p:sp>
      <p:sp>
        <p:nvSpPr>
          <p:cNvPr id="90130" name="Text Box 18"/>
          <p:cNvSpPr txBox="1">
            <a:spLocks noChangeArrowheads="1"/>
          </p:cNvSpPr>
          <p:nvPr/>
        </p:nvSpPr>
        <p:spPr bwMode="auto">
          <a:xfrm>
            <a:off x="5943600" y="2209800"/>
            <a:ext cx="198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latin typeface="Arial" panose="020B0604020202020204" pitchFamily="34" charset="0"/>
              </a:rPr>
              <a:t>Supply</a:t>
            </a:r>
          </a:p>
        </p:txBody>
      </p:sp>
      <p:sp>
        <p:nvSpPr>
          <p:cNvPr id="90132" name="Line 20"/>
          <p:cNvSpPr>
            <a:spLocks noChangeShapeType="1"/>
          </p:cNvSpPr>
          <p:nvPr/>
        </p:nvSpPr>
        <p:spPr bwMode="auto">
          <a:xfrm flipV="1">
            <a:off x="1752600" y="1905000"/>
            <a:ext cx="4724400" cy="3276600"/>
          </a:xfrm>
          <a:prstGeom prst="line">
            <a:avLst/>
          </a:prstGeom>
          <a:noFill/>
          <a:ln w="571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35" name="Line 23"/>
          <p:cNvSpPr>
            <a:spLocks noChangeShapeType="1"/>
          </p:cNvSpPr>
          <p:nvPr/>
        </p:nvSpPr>
        <p:spPr bwMode="auto">
          <a:xfrm>
            <a:off x="1752600" y="3962400"/>
            <a:ext cx="1752600" cy="0"/>
          </a:xfrm>
          <a:prstGeom prst="line">
            <a:avLst/>
          </a:prstGeom>
          <a:noFill/>
          <a:ln w="57150">
            <a:solidFill>
              <a:srgbClr val="8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36" name="Line 24"/>
          <p:cNvSpPr>
            <a:spLocks noChangeShapeType="1"/>
          </p:cNvSpPr>
          <p:nvPr/>
        </p:nvSpPr>
        <p:spPr bwMode="auto">
          <a:xfrm>
            <a:off x="3505200" y="3962400"/>
            <a:ext cx="0" cy="1905000"/>
          </a:xfrm>
          <a:prstGeom prst="line">
            <a:avLst/>
          </a:prstGeom>
          <a:noFill/>
          <a:ln w="57150">
            <a:solidFill>
              <a:srgbClr val="8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39" name="Line 27"/>
          <p:cNvSpPr>
            <a:spLocks noChangeShapeType="1"/>
          </p:cNvSpPr>
          <p:nvPr/>
        </p:nvSpPr>
        <p:spPr bwMode="auto">
          <a:xfrm>
            <a:off x="1752600" y="2743200"/>
            <a:ext cx="3505200" cy="0"/>
          </a:xfrm>
          <a:prstGeom prst="line">
            <a:avLst/>
          </a:prstGeom>
          <a:noFill/>
          <a:ln w="57150">
            <a:solidFill>
              <a:srgbClr val="8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40" name="Line 28"/>
          <p:cNvSpPr>
            <a:spLocks noChangeShapeType="1"/>
          </p:cNvSpPr>
          <p:nvPr/>
        </p:nvSpPr>
        <p:spPr bwMode="auto">
          <a:xfrm>
            <a:off x="5257800" y="2743200"/>
            <a:ext cx="0" cy="3124200"/>
          </a:xfrm>
          <a:prstGeom prst="line">
            <a:avLst/>
          </a:prstGeom>
          <a:noFill/>
          <a:ln w="57150">
            <a:solidFill>
              <a:srgbClr val="8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41" name="Text Box 29"/>
          <p:cNvSpPr txBox="1">
            <a:spLocks noChangeArrowheads="1"/>
          </p:cNvSpPr>
          <p:nvPr/>
        </p:nvSpPr>
        <p:spPr bwMode="auto">
          <a:xfrm>
            <a:off x="4876800" y="2133600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90143" name="Text Box 31"/>
          <p:cNvSpPr txBox="1">
            <a:spLocks noChangeArrowheads="1"/>
          </p:cNvSpPr>
          <p:nvPr/>
        </p:nvSpPr>
        <p:spPr bwMode="auto">
          <a:xfrm>
            <a:off x="3200400" y="3352800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90147" name="Text Box 35"/>
          <p:cNvSpPr txBox="1">
            <a:spLocks noChangeArrowheads="1"/>
          </p:cNvSpPr>
          <p:nvPr/>
        </p:nvSpPr>
        <p:spPr bwMode="auto">
          <a:xfrm>
            <a:off x="5715000" y="3024188"/>
            <a:ext cx="3124200" cy="2528887"/>
          </a:xfrm>
          <a:prstGeom prst="rect">
            <a:avLst/>
          </a:prstGeom>
          <a:solidFill>
            <a:srgbClr val="DDE5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sz="3200" b="1">
                <a:latin typeface="Arial" panose="020B0604020202020204" pitchFamily="34" charset="0"/>
              </a:rPr>
              <a:t>Relationship between price of a good and quantity supplied</a:t>
            </a:r>
          </a:p>
        </p:txBody>
      </p:sp>
      <p:sp>
        <p:nvSpPr>
          <p:cNvPr id="21516" name="Text Box 36"/>
          <p:cNvSpPr txBox="1">
            <a:spLocks noChangeArrowheads="1"/>
          </p:cNvSpPr>
          <p:nvPr/>
        </p:nvSpPr>
        <p:spPr bwMode="auto">
          <a:xfrm>
            <a:off x="7391400" y="11430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/>
              <a:t>Figure 2.4</a:t>
            </a:r>
          </a:p>
        </p:txBody>
      </p:sp>
      <p:grpSp>
        <p:nvGrpSpPr>
          <p:cNvPr id="21517" name="Group 40"/>
          <p:cNvGrpSpPr>
            <a:grpSpLocks/>
          </p:cNvGrpSpPr>
          <p:nvPr/>
        </p:nvGrpSpPr>
        <p:grpSpPr bwMode="auto">
          <a:xfrm>
            <a:off x="990600" y="914400"/>
            <a:ext cx="7162800" cy="5562600"/>
            <a:chOff x="624" y="576"/>
            <a:chExt cx="4512" cy="3504"/>
          </a:xfrm>
        </p:grpSpPr>
        <p:sp>
          <p:nvSpPr>
            <p:cNvPr id="21518" name="Line 19"/>
            <p:cNvSpPr>
              <a:spLocks noChangeShapeType="1"/>
            </p:cNvSpPr>
            <p:nvPr/>
          </p:nvSpPr>
          <p:spPr bwMode="auto">
            <a:xfrm flipV="1">
              <a:off x="1104" y="1200"/>
              <a:ext cx="0" cy="2496"/>
            </a:xfrm>
            <a:prstGeom prst="line">
              <a:avLst/>
            </a:prstGeom>
            <a:noFill/>
            <a:ln w="5715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9" name="Line 4"/>
            <p:cNvSpPr>
              <a:spLocks noChangeShapeType="1"/>
            </p:cNvSpPr>
            <p:nvPr/>
          </p:nvSpPr>
          <p:spPr bwMode="auto">
            <a:xfrm>
              <a:off x="1104" y="3696"/>
              <a:ext cx="3504" cy="0"/>
            </a:xfrm>
            <a:prstGeom prst="line">
              <a:avLst/>
            </a:prstGeom>
            <a:noFill/>
            <a:ln w="5715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0" name="Text Box 5"/>
            <p:cNvSpPr txBox="1">
              <a:spLocks noChangeArrowheads="1"/>
            </p:cNvSpPr>
            <p:nvPr/>
          </p:nvSpPr>
          <p:spPr bwMode="auto">
            <a:xfrm>
              <a:off x="3888" y="3715"/>
              <a:ext cx="124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latin typeface="Arial" panose="020B0604020202020204" pitchFamily="34" charset="0"/>
                </a:rPr>
                <a:t>Quantity</a:t>
              </a:r>
            </a:p>
          </p:txBody>
        </p:sp>
        <p:sp>
          <p:nvSpPr>
            <p:cNvPr id="21521" name="Text Box 6"/>
            <p:cNvSpPr txBox="1">
              <a:spLocks noChangeArrowheads="1"/>
            </p:cNvSpPr>
            <p:nvPr/>
          </p:nvSpPr>
          <p:spPr bwMode="auto">
            <a:xfrm rot="-5400000">
              <a:off x="327" y="873"/>
              <a:ext cx="96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latin typeface="Arial" panose="020B0604020202020204" pitchFamily="34" charset="0"/>
                </a:rPr>
                <a:t>Price</a:t>
              </a:r>
            </a:p>
          </p:txBody>
        </p:sp>
        <p:sp>
          <p:nvSpPr>
            <p:cNvPr id="21522" name="Text Box 8"/>
            <p:cNvSpPr txBox="1">
              <a:spLocks noChangeArrowheads="1"/>
            </p:cNvSpPr>
            <p:nvPr/>
          </p:nvSpPr>
          <p:spPr bwMode="auto">
            <a:xfrm>
              <a:off x="720" y="1584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latin typeface="Arial" panose="020B0604020202020204" pitchFamily="34" charset="0"/>
                </a:rPr>
                <a:t>P</a:t>
              </a:r>
              <a:r>
                <a:rPr lang="en-US" sz="3200" b="1" baseline="-250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21523" name="Text Box 9"/>
            <p:cNvSpPr txBox="1">
              <a:spLocks noChangeArrowheads="1"/>
            </p:cNvSpPr>
            <p:nvPr/>
          </p:nvSpPr>
          <p:spPr bwMode="auto">
            <a:xfrm>
              <a:off x="720" y="2275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latin typeface="Arial" panose="020B0604020202020204" pitchFamily="34" charset="0"/>
                </a:rPr>
                <a:t>P</a:t>
              </a:r>
              <a:r>
                <a:rPr lang="en-US" sz="3200" b="1" baseline="-250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21524" name="Text Box 12"/>
            <p:cNvSpPr txBox="1">
              <a:spLocks noChangeArrowheads="1"/>
            </p:cNvSpPr>
            <p:nvPr/>
          </p:nvSpPr>
          <p:spPr bwMode="auto">
            <a:xfrm>
              <a:off x="864" y="3552"/>
              <a:ext cx="1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21525" name="Text Box 13"/>
            <p:cNvSpPr txBox="1">
              <a:spLocks noChangeArrowheads="1"/>
            </p:cNvSpPr>
            <p:nvPr/>
          </p:nvSpPr>
          <p:spPr bwMode="auto">
            <a:xfrm>
              <a:off x="2016" y="3648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latin typeface="Arial" panose="020B0604020202020204" pitchFamily="34" charset="0"/>
                </a:rPr>
                <a:t>Q</a:t>
              </a:r>
              <a:r>
                <a:rPr lang="en-US" sz="3200" b="1" baseline="-250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21526" name="Text Box 37"/>
            <p:cNvSpPr txBox="1">
              <a:spLocks noChangeArrowheads="1"/>
            </p:cNvSpPr>
            <p:nvPr/>
          </p:nvSpPr>
          <p:spPr bwMode="auto">
            <a:xfrm>
              <a:off x="3168" y="3648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latin typeface="Arial" panose="020B0604020202020204" pitchFamily="34" charset="0"/>
                </a:rPr>
                <a:t>Q</a:t>
              </a:r>
              <a:r>
                <a:rPr lang="en-US" sz="3200" b="1" baseline="-25000">
                  <a:latin typeface="Arial" panose="020B0604020202020204" pitchFamily="34" charset="0"/>
                </a:rPr>
                <a:t>2</a:t>
              </a: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0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90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90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90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90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500"/>
                                        <p:tgtEl>
                                          <p:spTgt spid="90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30" grpId="0" autoUpdateAnimBg="0"/>
      <p:bldP spid="90132" grpId="0" animBg="1"/>
      <p:bldP spid="90135" grpId="0" animBg="1"/>
      <p:bldP spid="90136" grpId="0" animBg="1"/>
      <p:bldP spid="90139" grpId="0" animBg="1"/>
      <p:bldP spid="90140" grpId="0" animBg="1"/>
      <p:bldP spid="90141" grpId="0" autoUpdateAnimBg="0"/>
      <p:bldP spid="90143" grpId="0" autoUpdateAnimBg="0"/>
      <p:bldP spid="90147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 2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95400" y="2209800"/>
            <a:ext cx="7239000" cy="3276600"/>
          </a:xfrm>
          <a:solidFill>
            <a:srgbClr val="DDE5F3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3800" smtClean="0"/>
              <a:t>2.1 Theory of Demand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800" smtClean="0"/>
              <a:t>2.2 Theory of Supply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800" smtClean="0"/>
              <a:t>2.3 Demand, Supply &amp; Price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800" smtClean="0"/>
              <a:t>2.4 Demand, Price Elasticity &amp; Revenue Prediction</a:t>
            </a:r>
          </a:p>
          <a:p>
            <a:pPr eaLnBrk="1" hangingPunct="1">
              <a:buFont typeface="Wingdings" pitchFamily="2" charset="2"/>
              <a:buNone/>
            </a:pPr>
            <a:endParaRPr lang="en-US" sz="3800" smtClean="0"/>
          </a:p>
        </p:txBody>
      </p:sp>
      <p:sp>
        <p:nvSpPr>
          <p:cNvPr id="4" name="Rectangle 3"/>
          <p:cNvSpPr/>
          <p:nvPr/>
        </p:nvSpPr>
        <p:spPr>
          <a:xfrm>
            <a:off x="2094399" y="3170468"/>
            <a:ext cx="4955203" cy="4901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Supply Relationships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Not all supply curves are linear</a:t>
            </a:r>
          </a:p>
          <a:p>
            <a:pPr eaLnBrk="1" hangingPunct="1"/>
            <a:r>
              <a:rPr lang="en-US" sz="3200" smtClean="0"/>
              <a:t>Supply curve does not show actual price of product but the relationship of alternative prices and quantities</a:t>
            </a:r>
          </a:p>
          <a:p>
            <a:pPr eaLnBrk="1" hangingPunct="1"/>
            <a:r>
              <a:rPr lang="en-US" sz="3200" smtClean="0"/>
              <a:t>A </a:t>
            </a:r>
            <a:r>
              <a:rPr lang="en-US" sz="3200" i="1" smtClean="0">
                <a:solidFill>
                  <a:srgbClr val="B00000"/>
                </a:solidFill>
              </a:rPr>
              <a:t>positive relationship</a:t>
            </a:r>
            <a:r>
              <a:rPr lang="en-US" sz="3200" smtClean="0"/>
              <a:t> is shown as upward line where increase in one variable causes increase in another variable</a:t>
            </a:r>
          </a:p>
        </p:txBody>
      </p:sp>
    </p:spTree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Changes (Increase)</a:t>
            </a:r>
            <a:br>
              <a:rPr lang="en-US" smtClean="0"/>
            </a:br>
            <a:r>
              <a:rPr lang="en-US" smtClean="0"/>
              <a:t>in Supply</a:t>
            </a:r>
          </a:p>
        </p:txBody>
      </p:sp>
      <p:sp>
        <p:nvSpPr>
          <p:cNvPr id="23555" name="Text Box 13"/>
          <p:cNvSpPr txBox="1">
            <a:spLocks noChangeArrowheads="1"/>
          </p:cNvSpPr>
          <p:nvPr/>
        </p:nvSpPr>
        <p:spPr bwMode="auto">
          <a:xfrm>
            <a:off x="7391400" y="11430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/>
              <a:t>Figure 2.5</a:t>
            </a:r>
          </a:p>
        </p:txBody>
      </p:sp>
      <p:sp>
        <p:nvSpPr>
          <p:cNvPr id="91178" name="AutoShape 42"/>
          <p:cNvSpPr>
            <a:spLocks noChangeArrowheads="1"/>
          </p:cNvSpPr>
          <p:nvPr/>
        </p:nvSpPr>
        <p:spPr bwMode="auto">
          <a:xfrm flipH="1">
            <a:off x="3657600" y="29718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1179" name="Freeform 43"/>
          <p:cNvSpPr>
            <a:spLocks/>
          </p:cNvSpPr>
          <p:nvPr/>
        </p:nvSpPr>
        <p:spPr bwMode="auto">
          <a:xfrm>
            <a:off x="2120900" y="2082800"/>
            <a:ext cx="2476500" cy="2133600"/>
          </a:xfrm>
          <a:custGeom>
            <a:avLst/>
            <a:gdLst>
              <a:gd name="T0" fmla="*/ 0 w 1560"/>
              <a:gd name="T1" fmla="*/ 2133600 h 1344"/>
              <a:gd name="T2" fmla="*/ 2476500 w 1560"/>
              <a:gd name="T3" fmla="*/ 0 h 1344"/>
              <a:gd name="T4" fmla="*/ 0 60000 65536"/>
              <a:gd name="T5" fmla="*/ 0 60000 65536"/>
              <a:gd name="T6" fmla="*/ 0 w 1560"/>
              <a:gd name="T7" fmla="*/ 0 h 1344"/>
              <a:gd name="T8" fmla="*/ 1560 w 1560"/>
              <a:gd name="T9" fmla="*/ 1344 h 13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60" h="1344">
                <a:moveTo>
                  <a:pt x="0" y="1344"/>
                </a:moveTo>
                <a:lnTo>
                  <a:pt x="1560" y="0"/>
                </a:lnTo>
              </a:path>
            </a:pathLst>
          </a:custGeom>
          <a:noFill/>
          <a:ln w="57150">
            <a:solidFill>
              <a:srgbClr val="6D009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80" name="Freeform 44"/>
          <p:cNvSpPr>
            <a:spLocks/>
          </p:cNvSpPr>
          <p:nvPr/>
        </p:nvSpPr>
        <p:spPr bwMode="auto">
          <a:xfrm>
            <a:off x="3035300" y="3403600"/>
            <a:ext cx="14288" cy="2422525"/>
          </a:xfrm>
          <a:custGeom>
            <a:avLst/>
            <a:gdLst>
              <a:gd name="T0" fmla="*/ 0 w 9"/>
              <a:gd name="T1" fmla="*/ 0 h 1526"/>
              <a:gd name="T2" fmla="*/ 14288 w 9"/>
              <a:gd name="T3" fmla="*/ 2422525 h 1526"/>
              <a:gd name="T4" fmla="*/ 0 60000 65536"/>
              <a:gd name="T5" fmla="*/ 0 60000 65536"/>
              <a:gd name="T6" fmla="*/ 0 w 9"/>
              <a:gd name="T7" fmla="*/ 0 h 1526"/>
              <a:gd name="T8" fmla="*/ 9 w 9"/>
              <a:gd name="T9" fmla="*/ 1526 h 15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" h="1526">
                <a:moveTo>
                  <a:pt x="0" y="0"/>
                </a:moveTo>
                <a:lnTo>
                  <a:pt x="9" y="1526"/>
                </a:lnTo>
              </a:path>
            </a:pathLst>
          </a:custGeom>
          <a:noFill/>
          <a:ln w="38100" cmpd="sng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81" name="Freeform 45"/>
          <p:cNvSpPr>
            <a:spLocks/>
          </p:cNvSpPr>
          <p:nvPr/>
        </p:nvSpPr>
        <p:spPr bwMode="auto">
          <a:xfrm>
            <a:off x="1905000" y="3429000"/>
            <a:ext cx="1104900" cy="1588"/>
          </a:xfrm>
          <a:custGeom>
            <a:avLst/>
            <a:gdLst>
              <a:gd name="T0" fmla="*/ 0 w 696"/>
              <a:gd name="T1" fmla="*/ 0 h 1"/>
              <a:gd name="T2" fmla="*/ 1104900 w 696"/>
              <a:gd name="T3" fmla="*/ 0 h 1"/>
              <a:gd name="T4" fmla="*/ 0 60000 65536"/>
              <a:gd name="T5" fmla="*/ 0 60000 65536"/>
              <a:gd name="T6" fmla="*/ 0 w 696"/>
              <a:gd name="T7" fmla="*/ 0 h 1"/>
              <a:gd name="T8" fmla="*/ 696 w 6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96" h="1">
                <a:moveTo>
                  <a:pt x="0" y="0"/>
                </a:moveTo>
                <a:lnTo>
                  <a:pt x="696" y="0"/>
                </a:lnTo>
              </a:path>
            </a:pathLst>
          </a:custGeom>
          <a:noFill/>
          <a:ln w="38100" cmpd="sng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82" name="Freeform 46"/>
          <p:cNvSpPr>
            <a:spLocks/>
          </p:cNvSpPr>
          <p:nvPr/>
        </p:nvSpPr>
        <p:spPr bwMode="auto">
          <a:xfrm>
            <a:off x="4330700" y="3454400"/>
            <a:ext cx="1588" cy="2374900"/>
          </a:xfrm>
          <a:custGeom>
            <a:avLst/>
            <a:gdLst>
              <a:gd name="T0" fmla="*/ 0 w 1"/>
              <a:gd name="T1" fmla="*/ 0 h 1496"/>
              <a:gd name="T2" fmla="*/ 0 w 1"/>
              <a:gd name="T3" fmla="*/ 2374900 h 1496"/>
              <a:gd name="T4" fmla="*/ 0 60000 65536"/>
              <a:gd name="T5" fmla="*/ 0 60000 65536"/>
              <a:gd name="T6" fmla="*/ 0 w 1"/>
              <a:gd name="T7" fmla="*/ 0 h 1496"/>
              <a:gd name="T8" fmla="*/ 1 w 1"/>
              <a:gd name="T9" fmla="*/ 1496 h 14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496">
                <a:moveTo>
                  <a:pt x="0" y="0"/>
                </a:moveTo>
                <a:lnTo>
                  <a:pt x="0" y="1496"/>
                </a:lnTo>
              </a:path>
            </a:pathLst>
          </a:custGeom>
          <a:noFill/>
          <a:ln w="38100" cmpd="sng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83" name="Text Box 47"/>
          <p:cNvSpPr txBox="1">
            <a:spLocks noChangeArrowheads="1"/>
          </p:cNvSpPr>
          <p:nvPr/>
        </p:nvSpPr>
        <p:spPr bwMode="auto">
          <a:xfrm>
            <a:off x="4724400" y="3352800"/>
            <a:ext cx="76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S</a:t>
            </a:r>
            <a:r>
              <a:rPr lang="en-US" sz="3200" b="1" baseline="-2500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91184" name="Text Box 48"/>
          <p:cNvSpPr txBox="1">
            <a:spLocks noChangeArrowheads="1"/>
          </p:cNvSpPr>
          <p:nvPr/>
        </p:nvSpPr>
        <p:spPr bwMode="auto">
          <a:xfrm>
            <a:off x="3276600" y="205740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S</a:t>
            </a:r>
            <a:r>
              <a:rPr lang="en-US" sz="3200" b="1" baseline="-25000">
                <a:solidFill>
                  <a:schemeClr val="accent2"/>
                </a:solidFill>
                <a:latin typeface="Arial" panose="020B0604020202020204" pitchFamily="34" charset="0"/>
              </a:rPr>
              <a:t>1</a:t>
            </a:r>
            <a:endParaRPr lang="en-US" sz="3200" b="1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23563" name="Line 49"/>
          <p:cNvSpPr>
            <a:spLocks noChangeShapeType="1"/>
          </p:cNvSpPr>
          <p:nvPr/>
        </p:nvSpPr>
        <p:spPr bwMode="auto">
          <a:xfrm>
            <a:off x="1905000" y="1676400"/>
            <a:ext cx="0" cy="4149725"/>
          </a:xfrm>
          <a:prstGeom prst="line">
            <a:avLst/>
          </a:prstGeom>
          <a:noFill/>
          <a:ln w="38100">
            <a:solidFill>
              <a:srgbClr val="0066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Line 50"/>
          <p:cNvSpPr>
            <a:spLocks noChangeShapeType="1"/>
          </p:cNvSpPr>
          <p:nvPr/>
        </p:nvSpPr>
        <p:spPr bwMode="auto">
          <a:xfrm>
            <a:off x="1905000" y="5826125"/>
            <a:ext cx="5562600" cy="0"/>
          </a:xfrm>
          <a:prstGeom prst="line">
            <a:avLst/>
          </a:prstGeom>
          <a:noFill/>
          <a:ln w="38100">
            <a:solidFill>
              <a:srgbClr val="0066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Text Box 51"/>
          <p:cNvSpPr txBox="1">
            <a:spLocks noChangeArrowheads="1"/>
          </p:cNvSpPr>
          <p:nvPr/>
        </p:nvSpPr>
        <p:spPr bwMode="auto">
          <a:xfrm>
            <a:off x="6096000" y="5821363"/>
            <a:ext cx="2286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Quantity</a:t>
            </a:r>
          </a:p>
        </p:txBody>
      </p:sp>
      <p:sp>
        <p:nvSpPr>
          <p:cNvPr id="23566" name="Text Box 52"/>
          <p:cNvSpPr txBox="1">
            <a:spLocks noChangeArrowheads="1"/>
          </p:cNvSpPr>
          <p:nvPr/>
        </p:nvSpPr>
        <p:spPr bwMode="auto">
          <a:xfrm rot="-5354768">
            <a:off x="777082" y="2102644"/>
            <a:ext cx="1524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Price</a:t>
            </a:r>
          </a:p>
        </p:txBody>
      </p:sp>
      <p:sp>
        <p:nvSpPr>
          <p:cNvPr id="23567" name="Text Box 53"/>
          <p:cNvSpPr txBox="1">
            <a:spLocks noChangeArrowheads="1"/>
          </p:cNvSpPr>
          <p:nvPr/>
        </p:nvSpPr>
        <p:spPr bwMode="auto">
          <a:xfrm>
            <a:off x="1219200" y="4144963"/>
            <a:ext cx="609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P</a:t>
            </a:r>
            <a:r>
              <a:rPr lang="en-US" sz="3200" b="1" baseline="-25000">
                <a:solidFill>
                  <a:schemeClr val="accent2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3568" name="Text Box 54"/>
          <p:cNvSpPr txBox="1">
            <a:spLocks noChangeArrowheads="1"/>
          </p:cNvSpPr>
          <p:nvPr/>
        </p:nvSpPr>
        <p:spPr bwMode="auto">
          <a:xfrm>
            <a:off x="1524000" y="5597525"/>
            <a:ext cx="304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3569" name="Text Box 55"/>
          <p:cNvSpPr txBox="1">
            <a:spLocks noChangeArrowheads="1"/>
          </p:cNvSpPr>
          <p:nvPr/>
        </p:nvSpPr>
        <p:spPr bwMode="auto">
          <a:xfrm>
            <a:off x="2667000" y="5821363"/>
            <a:ext cx="685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Q</a:t>
            </a:r>
            <a:r>
              <a:rPr lang="en-US" sz="3200" b="1" baseline="-25000">
                <a:solidFill>
                  <a:schemeClr val="accent2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3570" name="Text Box 56"/>
          <p:cNvSpPr txBox="1">
            <a:spLocks noChangeArrowheads="1"/>
          </p:cNvSpPr>
          <p:nvPr/>
        </p:nvSpPr>
        <p:spPr bwMode="auto">
          <a:xfrm>
            <a:off x="4191000" y="5821363"/>
            <a:ext cx="685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Q</a:t>
            </a:r>
            <a:r>
              <a:rPr lang="en-US" sz="3200" b="1" baseline="-2500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91193" name="Freeform 57"/>
          <p:cNvSpPr>
            <a:spLocks/>
          </p:cNvSpPr>
          <p:nvPr/>
        </p:nvSpPr>
        <p:spPr bwMode="auto">
          <a:xfrm>
            <a:off x="2438400" y="2819400"/>
            <a:ext cx="2590800" cy="2387600"/>
          </a:xfrm>
          <a:custGeom>
            <a:avLst/>
            <a:gdLst>
              <a:gd name="T0" fmla="*/ 0 w 1632"/>
              <a:gd name="T1" fmla="*/ 2387600 h 1504"/>
              <a:gd name="T2" fmla="*/ 2590800 w 1632"/>
              <a:gd name="T3" fmla="*/ 0 h 1504"/>
              <a:gd name="T4" fmla="*/ 0 60000 65536"/>
              <a:gd name="T5" fmla="*/ 0 60000 65536"/>
              <a:gd name="T6" fmla="*/ 0 w 1632"/>
              <a:gd name="T7" fmla="*/ 0 h 1504"/>
              <a:gd name="T8" fmla="*/ 1632 w 1632"/>
              <a:gd name="T9" fmla="*/ 1504 h 15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2" h="1504">
                <a:moveTo>
                  <a:pt x="0" y="1504"/>
                </a:moveTo>
                <a:lnTo>
                  <a:pt x="1632" y="0"/>
                </a:lnTo>
              </a:path>
            </a:pathLst>
          </a:custGeom>
          <a:noFill/>
          <a:ln w="57150">
            <a:solidFill>
              <a:srgbClr val="6D009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94" name="Text Box 58"/>
          <p:cNvSpPr txBox="1">
            <a:spLocks noChangeArrowheads="1"/>
          </p:cNvSpPr>
          <p:nvPr/>
        </p:nvSpPr>
        <p:spPr bwMode="auto">
          <a:xfrm>
            <a:off x="5638800" y="1981200"/>
            <a:ext cx="3429000" cy="3429000"/>
          </a:xfrm>
          <a:prstGeom prst="rect">
            <a:avLst/>
          </a:prstGeom>
          <a:solidFill>
            <a:srgbClr val="DDE5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sz="2800" b="1">
                <a:solidFill>
                  <a:schemeClr val="accent2"/>
                </a:solidFill>
                <a:latin typeface="Arial" panose="020B0604020202020204" pitchFamily="34" charset="0"/>
              </a:rPr>
              <a:t>A change in supply occurs when one or more of the factors held constant in defining a given supply curve change</a:t>
            </a:r>
          </a:p>
        </p:txBody>
      </p:sp>
      <p:sp>
        <p:nvSpPr>
          <p:cNvPr id="91195" name="Freeform 59"/>
          <p:cNvSpPr>
            <a:spLocks/>
          </p:cNvSpPr>
          <p:nvPr/>
        </p:nvSpPr>
        <p:spPr bwMode="auto">
          <a:xfrm>
            <a:off x="3009900" y="3454400"/>
            <a:ext cx="1320800" cy="1588"/>
          </a:xfrm>
          <a:custGeom>
            <a:avLst/>
            <a:gdLst>
              <a:gd name="T0" fmla="*/ 0 w 832"/>
              <a:gd name="T1" fmla="*/ 0 h 1"/>
              <a:gd name="T2" fmla="*/ 1320800 w 832"/>
              <a:gd name="T3" fmla="*/ 0 h 1"/>
              <a:gd name="T4" fmla="*/ 0 60000 65536"/>
              <a:gd name="T5" fmla="*/ 0 60000 65536"/>
              <a:gd name="T6" fmla="*/ 0 w 832"/>
              <a:gd name="T7" fmla="*/ 0 h 1"/>
              <a:gd name="T8" fmla="*/ 832 w 83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32" h="1">
                <a:moveTo>
                  <a:pt x="0" y="0"/>
                </a:moveTo>
                <a:lnTo>
                  <a:pt x="832" y="0"/>
                </a:lnTo>
              </a:path>
            </a:pathLst>
          </a:custGeom>
          <a:noFill/>
          <a:ln w="38100" cmpd="sng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1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1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91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91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91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91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91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6" dur="500"/>
                                        <p:tgtEl>
                                          <p:spTgt spid="91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78" grpId="0" animBg="1"/>
      <p:bldP spid="91179" grpId="0" animBg="1"/>
      <p:bldP spid="91180" grpId="0" animBg="1"/>
      <p:bldP spid="91181" grpId="0" animBg="1"/>
      <p:bldP spid="91182" grpId="0" animBg="1"/>
      <p:bldP spid="91183" grpId="0" autoUpdateAnimBg="0"/>
      <p:bldP spid="91184" grpId="0" autoUpdateAnimBg="0"/>
      <p:bldP spid="91193" grpId="0" animBg="1"/>
      <p:bldP spid="91194" grpId="0" animBg="1" autoUpdateAnimBg="0"/>
      <p:bldP spid="9119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Change in</a:t>
            </a:r>
            <a:br>
              <a:rPr lang="en-US" smtClean="0"/>
            </a:br>
            <a:r>
              <a:rPr lang="en-US" smtClean="0"/>
              <a:t>Quantity Supplied</a:t>
            </a:r>
          </a:p>
        </p:txBody>
      </p:sp>
      <p:sp>
        <p:nvSpPr>
          <p:cNvPr id="2457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3000" smtClean="0"/>
              <a:t>A price change causes movement from one point to another </a:t>
            </a:r>
          </a:p>
          <a:p>
            <a:pPr lvl="1" eaLnBrk="1" hangingPunct="1"/>
            <a:r>
              <a:rPr lang="en-US" sz="2800" smtClean="0"/>
              <a:t>An increase in price of a substitute good causes the supply curve to shift to the left; a decreases shifts it to the right</a:t>
            </a:r>
          </a:p>
          <a:p>
            <a:pPr lvl="1" eaLnBrk="1" hangingPunct="1"/>
            <a:r>
              <a:rPr lang="en-US" sz="2800" smtClean="0"/>
              <a:t>If the price of a complementary good increases, the supply increases</a:t>
            </a:r>
          </a:p>
          <a:p>
            <a:pPr lvl="1" eaLnBrk="1" hangingPunct="1"/>
            <a:r>
              <a:rPr lang="en-US" sz="2800" smtClean="0"/>
              <a:t>An increase in the number of producers shifts it to the right</a:t>
            </a:r>
          </a:p>
        </p:txBody>
      </p:sp>
    </p:spTree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Managers must</a:t>
            </a:r>
          </a:p>
          <a:p>
            <a:pPr lvl="1" eaLnBrk="1" hangingPunct="1"/>
            <a:r>
              <a:rPr lang="en-US" smtClean="0"/>
              <a:t>Examine technology and costs of production</a:t>
            </a:r>
          </a:p>
          <a:p>
            <a:pPr lvl="1" eaLnBrk="1" hangingPunct="1"/>
            <a:r>
              <a:rPr lang="en-US" smtClean="0"/>
              <a:t>Find ways to increase productivity while lowering production costs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Supply curve is actually a portion the marginal cost curve </a:t>
            </a:r>
          </a:p>
        </p:txBody>
      </p:sp>
      <p:sp>
        <p:nvSpPr>
          <p:cNvPr id="25603" name="Rectangle 12"/>
          <p:cNvSpPr>
            <a:spLocks noChangeArrowheads="1"/>
          </p:cNvSpPr>
          <p:nvPr/>
        </p:nvSpPr>
        <p:spPr bwMode="auto">
          <a:xfrm>
            <a:off x="1143000" y="304800"/>
            <a:ext cx="76073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sz="3600" b="1">
                <a:solidFill>
                  <a:srgbClr val="B00000"/>
                </a:solidFill>
                <a:latin typeface="Verdana" panose="020B0604030504040204" pitchFamily="34" charset="0"/>
              </a:rPr>
              <a:t>Managerial Rule of Thumb: Supply Considerations</a:t>
            </a:r>
          </a:p>
        </p:txBody>
      </p:sp>
      <p:sp>
        <p:nvSpPr>
          <p:cNvPr id="96269" name="AutoShape 13" descr="Purple mesh"/>
          <p:cNvSpPr>
            <a:spLocks noChangeArrowheads="1"/>
          </p:cNvSpPr>
          <p:nvPr/>
        </p:nvSpPr>
        <p:spPr bwMode="auto">
          <a:xfrm>
            <a:off x="990600" y="457200"/>
            <a:ext cx="457200" cy="381000"/>
          </a:xfrm>
          <a:prstGeom prst="rightArrow">
            <a:avLst>
              <a:gd name="adj1" fmla="val 36667"/>
              <a:gd name="adj2" fmla="val 54000"/>
            </a:avLst>
          </a:prstGeom>
          <a:gradFill rotWithShape="0">
            <a:gsLst>
              <a:gs pos="0">
                <a:srgbClr val="000000"/>
              </a:gs>
              <a:gs pos="50000">
                <a:schemeClr val="accent1"/>
              </a:gs>
              <a:gs pos="100000">
                <a:srgbClr val="000000"/>
              </a:gs>
            </a:gsLst>
            <a:lin ang="5400000" scaled="1"/>
          </a:gradFill>
          <a:ln w="6350">
            <a:solidFill>
              <a:srgbClr val="998633"/>
            </a:solidFill>
            <a:miter lim="800000"/>
            <a:headEnd/>
            <a:tailEnd/>
          </a:ln>
          <a:effectLst>
            <a:outerShdw dist="28398" dir="3806097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2.3 Demand, Supply,</a:t>
            </a:r>
            <a:br>
              <a:rPr lang="en-US" smtClean="0"/>
            </a:br>
            <a:r>
              <a:rPr lang="en-US" smtClean="0"/>
              <a:t>and Price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price for a good or service is determined when the market reaches </a:t>
            </a:r>
            <a:r>
              <a:rPr lang="en-US" i="1" smtClean="0">
                <a:solidFill>
                  <a:srgbClr val="B00000"/>
                </a:solidFill>
              </a:rPr>
              <a:t>equilibrium</a:t>
            </a:r>
          </a:p>
          <a:p>
            <a:pPr eaLnBrk="1" hangingPunct="1"/>
            <a:r>
              <a:rPr lang="en-US" smtClean="0"/>
              <a:t>The quantity demanded of good X equals the quantity producers are willing to supply</a:t>
            </a:r>
          </a:p>
          <a:p>
            <a:pPr eaLnBrk="1" hangingPunct="1"/>
            <a:r>
              <a:rPr lang="en-US" smtClean="0"/>
              <a:t>An upset in equilibrium pushes the price back toward equilibrium</a:t>
            </a:r>
          </a:p>
        </p:txBody>
      </p:sp>
    </p:spTree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Market Equilibrium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7391400" y="11430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/>
              <a:t>Figure 2.6</a:t>
            </a:r>
          </a:p>
        </p:txBody>
      </p:sp>
      <p:sp>
        <p:nvSpPr>
          <p:cNvPr id="92168" name="Line 8"/>
          <p:cNvSpPr>
            <a:spLocks noChangeShapeType="1"/>
          </p:cNvSpPr>
          <p:nvPr/>
        </p:nvSpPr>
        <p:spPr bwMode="auto">
          <a:xfrm flipV="1">
            <a:off x="1447800" y="2743200"/>
            <a:ext cx="3810000" cy="2971800"/>
          </a:xfrm>
          <a:prstGeom prst="line">
            <a:avLst/>
          </a:prstGeom>
          <a:noFill/>
          <a:ln w="7620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70" name="Line 10"/>
          <p:cNvSpPr>
            <a:spLocks noChangeShapeType="1"/>
          </p:cNvSpPr>
          <p:nvPr/>
        </p:nvSpPr>
        <p:spPr bwMode="auto">
          <a:xfrm>
            <a:off x="1524000" y="2057400"/>
            <a:ext cx="3810000" cy="2514600"/>
          </a:xfrm>
          <a:prstGeom prst="line">
            <a:avLst/>
          </a:prstGeom>
          <a:noFill/>
          <a:ln w="76200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73" name="Line 13"/>
          <p:cNvSpPr>
            <a:spLocks noChangeShapeType="1"/>
          </p:cNvSpPr>
          <p:nvPr/>
        </p:nvSpPr>
        <p:spPr bwMode="auto">
          <a:xfrm flipH="1">
            <a:off x="1447800" y="3733800"/>
            <a:ext cx="2590800" cy="0"/>
          </a:xfrm>
          <a:prstGeom prst="line">
            <a:avLst/>
          </a:prstGeom>
          <a:noFill/>
          <a:ln w="28575">
            <a:solidFill>
              <a:srgbClr val="6600CC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74" name="Freeform 14"/>
          <p:cNvSpPr>
            <a:spLocks/>
          </p:cNvSpPr>
          <p:nvPr/>
        </p:nvSpPr>
        <p:spPr bwMode="auto">
          <a:xfrm>
            <a:off x="4038600" y="3746500"/>
            <a:ext cx="1588" cy="1968500"/>
          </a:xfrm>
          <a:custGeom>
            <a:avLst/>
            <a:gdLst>
              <a:gd name="T0" fmla="*/ 0 w 1"/>
              <a:gd name="T1" fmla="*/ 0 h 1240"/>
              <a:gd name="T2" fmla="*/ 1588 w 1"/>
              <a:gd name="T3" fmla="*/ 1968500 h 1240"/>
              <a:gd name="T4" fmla="*/ 0 60000 65536"/>
              <a:gd name="T5" fmla="*/ 0 60000 65536"/>
              <a:gd name="T6" fmla="*/ 0 w 1"/>
              <a:gd name="T7" fmla="*/ 0 h 1240"/>
              <a:gd name="T8" fmla="*/ 1 w 1"/>
              <a:gd name="T9" fmla="*/ 1240 h 12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240">
                <a:moveTo>
                  <a:pt x="0" y="0"/>
                </a:moveTo>
                <a:lnTo>
                  <a:pt x="1" y="1240"/>
                </a:lnTo>
              </a:path>
            </a:pathLst>
          </a:custGeom>
          <a:noFill/>
          <a:ln w="28575">
            <a:solidFill>
              <a:srgbClr val="6600CC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656" name="Group 46"/>
          <p:cNvGrpSpPr>
            <a:grpSpLocks/>
          </p:cNvGrpSpPr>
          <p:nvPr/>
        </p:nvGrpSpPr>
        <p:grpSpPr bwMode="auto">
          <a:xfrm>
            <a:off x="838200" y="1216025"/>
            <a:ext cx="8305800" cy="5662613"/>
            <a:chOff x="528" y="766"/>
            <a:chExt cx="5232" cy="3567"/>
          </a:xfrm>
        </p:grpSpPr>
        <p:sp>
          <p:nvSpPr>
            <p:cNvPr id="27660" name="Line 5"/>
            <p:cNvSpPr>
              <a:spLocks noChangeShapeType="1"/>
            </p:cNvSpPr>
            <p:nvPr/>
          </p:nvSpPr>
          <p:spPr bwMode="auto">
            <a:xfrm>
              <a:off x="912" y="1056"/>
              <a:ext cx="0" cy="2544"/>
            </a:xfrm>
            <a:prstGeom prst="line">
              <a:avLst/>
            </a:prstGeom>
            <a:noFill/>
            <a:ln w="5715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1" name="Line 6"/>
            <p:cNvSpPr>
              <a:spLocks noChangeShapeType="1"/>
            </p:cNvSpPr>
            <p:nvPr/>
          </p:nvSpPr>
          <p:spPr bwMode="auto">
            <a:xfrm>
              <a:off x="912" y="3600"/>
              <a:ext cx="4368" cy="0"/>
            </a:xfrm>
            <a:prstGeom prst="line">
              <a:avLst/>
            </a:prstGeom>
            <a:noFill/>
            <a:ln w="5715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2" name="Text Box 11"/>
            <p:cNvSpPr txBox="1">
              <a:spLocks noChangeArrowheads="1"/>
            </p:cNvSpPr>
            <p:nvPr/>
          </p:nvSpPr>
          <p:spPr bwMode="auto">
            <a:xfrm>
              <a:off x="3072" y="3552"/>
              <a:ext cx="2688" cy="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latin typeface="Arial" panose="020B0604020202020204" pitchFamily="34" charset="0"/>
                </a:rPr>
                <a:t>Quantity</a:t>
              </a:r>
            </a:p>
            <a:p>
              <a:pPr algn="l">
                <a:lnSpc>
                  <a:spcPct val="75000"/>
                </a:lnSpc>
                <a:spcBef>
                  <a:spcPct val="15000"/>
                </a:spcBef>
              </a:pPr>
              <a:r>
                <a:rPr lang="en-US" b="1">
                  <a:latin typeface="Arial" panose="020B0604020202020204" pitchFamily="34" charset="0"/>
                </a:rPr>
                <a:t>Q</a:t>
              </a:r>
              <a:r>
                <a:rPr lang="en-US" b="1" baseline="-10000">
                  <a:latin typeface="Arial" panose="020B0604020202020204" pitchFamily="34" charset="0"/>
                </a:rPr>
                <a:t>E</a:t>
              </a:r>
              <a:r>
                <a:rPr lang="en-US" b="1">
                  <a:latin typeface="Arial" panose="020B0604020202020204" pitchFamily="34" charset="0"/>
                </a:rPr>
                <a:t> = equilibrium quantity</a:t>
              </a:r>
            </a:p>
            <a:p>
              <a:pPr algn="l">
                <a:lnSpc>
                  <a:spcPct val="75000"/>
                </a:lnSpc>
                <a:spcBef>
                  <a:spcPct val="15000"/>
                </a:spcBef>
              </a:pPr>
              <a:r>
                <a:rPr lang="en-US" b="1">
                  <a:latin typeface="Arial" panose="020B0604020202020204" pitchFamily="34" charset="0"/>
                </a:rPr>
                <a:t>P</a:t>
              </a:r>
              <a:r>
                <a:rPr lang="en-US" b="1" baseline="-10000">
                  <a:latin typeface="Arial" panose="020B0604020202020204" pitchFamily="34" charset="0"/>
                </a:rPr>
                <a:t>E</a:t>
              </a:r>
              <a:r>
                <a:rPr lang="en-US" b="1">
                  <a:latin typeface="Arial" panose="020B0604020202020204" pitchFamily="34" charset="0"/>
                </a:rPr>
                <a:t> = equilibrium price</a:t>
              </a:r>
            </a:p>
          </p:txBody>
        </p:sp>
        <p:sp>
          <p:nvSpPr>
            <p:cNvPr id="27663" name="Text Box 12"/>
            <p:cNvSpPr txBox="1">
              <a:spLocks noChangeArrowheads="1"/>
            </p:cNvSpPr>
            <p:nvPr/>
          </p:nvSpPr>
          <p:spPr bwMode="auto">
            <a:xfrm rot="-5354768">
              <a:off x="229" y="1065"/>
              <a:ext cx="96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latin typeface="Arial" panose="020B0604020202020204" pitchFamily="34" charset="0"/>
                </a:rPr>
                <a:t>Price</a:t>
              </a:r>
            </a:p>
          </p:txBody>
        </p:sp>
        <p:sp>
          <p:nvSpPr>
            <p:cNvPr id="27664" name="Text Box 33"/>
            <p:cNvSpPr txBox="1">
              <a:spLocks noChangeArrowheads="1"/>
            </p:cNvSpPr>
            <p:nvPr/>
          </p:nvSpPr>
          <p:spPr bwMode="auto">
            <a:xfrm>
              <a:off x="672" y="3504"/>
              <a:ext cx="1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27665" name="Text Box 34"/>
            <p:cNvSpPr txBox="1">
              <a:spLocks noChangeArrowheads="1"/>
            </p:cNvSpPr>
            <p:nvPr/>
          </p:nvSpPr>
          <p:spPr bwMode="auto">
            <a:xfrm>
              <a:off x="2400" y="3552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latin typeface="Arial" panose="020B0604020202020204" pitchFamily="34" charset="0"/>
                </a:rPr>
                <a:t>Q</a:t>
              </a:r>
              <a:r>
                <a:rPr lang="en-US" sz="3200" b="1" baseline="-25000">
                  <a:latin typeface="Arial" panose="020B0604020202020204" pitchFamily="34" charset="0"/>
                </a:rPr>
                <a:t>E</a:t>
              </a:r>
            </a:p>
          </p:txBody>
        </p:sp>
        <p:sp>
          <p:nvSpPr>
            <p:cNvPr id="27666" name="Text Box 35"/>
            <p:cNvSpPr txBox="1">
              <a:spLocks noChangeArrowheads="1"/>
            </p:cNvSpPr>
            <p:nvPr/>
          </p:nvSpPr>
          <p:spPr bwMode="auto">
            <a:xfrm>
              <a:off x="528" y="2112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latin typeface="Arial" panose="020B0604020202020204" pitchFamily="34" charset="0"/>
                </a:rPr>
                <a:t>P</a:t>
              </a:r>
              <a:r>
                <a:rPr lang="en-US" sz="3200" b="1" baseline="-25000">
                  <a:latin typeface="Arial" panose="020B0604020202020204" pitchFamily="34" charset="0"/>
                </a:rPr>
                <a:t>E</a:t>
              </a:r>
            </a:p>
          </p:txBody>
        </p:sp>
      </p:grpSp>
      <p:sp>
        <p:nvSpPr>
          <p:cNvPr id="92202" name="Text Box 42"/>
          <p:cNvSpPr txBox="1">
            <a:spLocks noChangeArrowheads="1"/>
          </p:cNvSpPr>
          <p:nvPr/>
        </p:nvSpPr>
        <p:spPr bwMode="auto">
          <a:xfrm>
            <a:off x="6324600" y="2286000"/>
            <a:ext cx="2603500" cy="2438400"/>
          </a:xfrm>
          <a:prstGeom prst="rect">
            <a:avLst/>
          </a:prstGeom>
          <a:solidFill>
            <a:srgbClr val="DDE5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sz="2800" b="1">
                <a:solidFill>
                  <a:schemeClr val="accent2"/>
                </a:solidFill>
                <a:latin typeface="Arial" panose="020B0604020202020204" pitchFamily="34" charset="0"/>
              </a:rPr>
              <a:t>Market equilibrium occurs where</a:t>
            </a:r>
          </a:p>
          <a:p>
            <a:pPr algn="l" eaLnBrk="1" hangingPunct="1"/>
            <a:r>
              <a:rPr lang="en-US" sz="2800" b="1">
                <a:solidFill>
                  <a:schemeClr val="accent2"/>
                </a:solidFill>
                <a:latin typeface="Arial" panose="020B0604020202020204" pitchFamily="34" charset="0"/>
              </a:rPr>
              <a:t>demand equals supply</a:t>
            </a:r>
          </a:p>
        </p:txBody>
      </p:sp>
      <p:sp>
        <p:nvSpPr>
          <p:cNvPr id="92203" name="Text Box 43"/>
          <p:cNvSpPr txBox="1">
            <a:spLocks noChangeArrowheads="1"/>
          </p:cNvSpPr>
          <p:nvPr/>
        </p:nvSpPr>
        <p:spPr bwMode="auto">
          <a:xfrm>
            <a:off x="4343400" y="4449763"/>
            <a:ext cx="18986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sz="3200" b="1">
                <a:latin typeface="Arial" panose="020B0604020202020204" pitchFamily="34" charset="0"/>
              </a:rPr>
              <a:t> Demand</a:t>
            </a:r>
          </a:p>
        </p:txBody>
      </p:sp>
      <p:sp>
        <p:nvSpPr>
          <p:cNvPr id="92204" name="Text Box 44"/>
          <p:cNvSpPr txBox="1">
            <a:spLocks noChangeArrowheads="1"/>
          </p:cNvSpPr>
          <p:nvPr/>
        </p:nvSpPr>
        <p:spPr bwMode="auto">
          <a:xfrm>
            <a:off x="4267200" y="2209800"/>
            <a:ext cx="16494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sz="3200" b="1">
                <a:latin typeface="Arial" panose="020B0604020202020204" pitchFamily="34" charset="0"/>
              </a:rPr>
              <a:t> Supply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92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9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9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8" grpId="0" animBg="1"/>
      <p:bldP spid="92170" grpId="0" animBg="1"/>
      <p:bldP spid="92173" grpId="0" animBg="1"/>
      <p:bldP spid="92174" grpId="0" animBg="1"/>
      <p:bldP spid="92202" grpId="0" animBg="1" autoUpdateAnimBg="0"/>
      <p:bldP spid="92203" grpId="0" autoUpdateAnimBg="0"/>
      <p:bldP spid="92204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Lower-Than-</a:t>
            </a:r>
            <a:br>
              <a:rPr lang="en-US" smtClean="0"/>
            </a:br>
            <a:r>
              <a:rPr lang="en-US" smtClean="0"/>
              <a:t>Equilibrium Prices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Consumers demand more of a good than producers are willing to supply at that price</a:t>
            </a:r>
          </a:p>
          <a:p>
            <a:pPr eaLnBrk="1" hangingPunct="1"/>
            <a:r>
              <a:rPr lang="en-US" smtClean="0"/>
              <a:t>Supply and demand become unstable</a:t>
            </a:r>
          </a:p>
          <a:p>
            <a:pPr eaLnBrk="1" hangingPunct="1"/>
            <a:r>
              <a:rPr lang="en-US" smtClean="0"/>
              <a:t>An adjustment process begins which seeks to again bring equilibrium</a:t>
            </a:r>
          </a:p>
        </p:txBody>
      </p:sp>
    </p:spTree>
  </p:cSld>
  <p:clrMapOvr>
    <a:masterClrMapping/>
  </p:clrMapOvr>
  <p:transition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Changes in Equilibrium Prices and Quantities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Change in demand</a:t>
            </a:r>
          </a:p>
          <a:p>
            <a:pPr eaLnBrk="1" hangingPunct="1"/>
            <a:r>
              <a:rPr lang="en-US" smtClean="0"/>
              <a:t>Change in supply</a:t>
            </a:r>
          </a:p>
          <a:p>
            <a:pPr eaLnBrk="1" hangingPunct="1"/>
            <a:r>
              <a:rPr lang="en-US" smtClean="0"/>
              <a:t>Changes on both sides of the market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ransition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4. Demand, Price Elasticity, Revenues &amp; Prediction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624763" cy="4343400"/>
          </a:xfrm>
        </p:spPr>
        <p:txBody>
          <a:bodyPr/>
          <a:lstStyle/>
          <a:p>
            <a:pPr marL="0" indent="0" eaLnBrk="1" hangingPunct="1"/>
            <a:r>
              <a:rPr lang="en-US" sz="3000" smtClean="0"/>
              <a:t>Mature &amp; Start-up Firms Predict Income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000" smtClean="0"/>
              <a:t>	Statements and Cash Flows in a 	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000" smtClean="0"/>
              <a:t>	Business Plan</a:t>
            </a:r>
          </a:p>
          <a:p>
            <a:pPr marL="0" indent="0" eaLnBrk="1" hangingPunct="1"/>
            <a:r>
              <a:rPr lang="en-US" sz="3000" smtClean="0"/>
              <a:t>Revenues are Driven by Sales: 	(predicted from demand function)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3000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sz="3000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sz="300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000" smtClean="0"/>
              <a:t>  </a:t>
            </a:r>
          </a:p>
        </p:txBody>
      </p:sp>
      <p:sp>
        <p:nvSpPr>
          <p:cNvPr id="43021" name="Rectangle 13"/>
          <p:cNvSpPr>
            <a:spLocks noChangeArrowheads="1"/>
          </p:cNvSpPr>
          <p:nvPr/>
        </p:nvSpPr>
        <p:spPr bwMode="auto">
          <a:xfrm>
            <a:off x="1905000" y="4800600"/>
            <a:ext cx="6172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sz="2800" b="1">
              <a:latin typeface="Arial" panose="020B0604020202020204" pitchFamily="34" charset="0"/>
            </a:endParaRPr>
          </a:p>
        </p:txBody>
      </p:sp>
      <p:sp>
        <p:nvSpPr>
          <p:cNvPr id="43022" name="Rectangle 14"/>
          <p:cNvSpPr>
            <a:spLocks noChangeArrowheads="1"/>
          </p:cNvSpPr>
          <p:nvPr/>
        </p:nvSpPr>
        <p:spPr bwMode="auto">
          <a:xfrm>
            <a:off x="1905000" y="5699125"/>
            <a:ext cx="6172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marL="749300" indent="-7493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endParaRPr lang="en-US" sz="2800" b="1">
              <a:latin typeface="Arial" panose="020B0604020202020204" pitchFamily="34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676400" y="4495800"/>
          <a:ext cx="52578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762000"/>
                <a:gridCol w="762000"/>
                <a:gridCol w="762000"/>
                <a:gridCol w="838200"/>
                <a:gridCol w="76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Revenues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Expenses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Oper</a:t>
                      </a:r>
                      <a:r>
                        <a:rPr lang="en-US" dirty="0" smtClean="0"/>
                        <a:t>. Cash</a:t>
                      </a:r>
                      <a:r>
                        <a:rPr lang="en-US" baseline="0" dirty="0" smtClean="0"/>
                        <a:t> Flow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bldLvl="2" autoUpdateAnimBg="0"/>
      <p:bldP spid="43021" grpId="0" autoUpdateAnimBg="0"/>
      <p:bldP spid="43022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Price Elasticity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57400"/>
            <a:ext cx="7624763" cy="12954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3000" smtClean="0"/>
              <a:t>The percentage change in the quantity demanded of a given good relative to a percentage change in its price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905000" y="3429000"/>
            <a:ext cx="6019800" cy="1143000"/>
            <a:chOff x="1200" y="2160"/>
            <a:chExt cx="3792" cy="720"/>
          </a:xfrm>
        </p:grpSpPr>
        <p:sp>
          <p:nvSpPr>
            <p:cNvPr id="43024" name="Rectangle 16"/>
            <p:cNvSpPr>
              <a:spLocks noChangeArrowheads="1"/>
            </p:cNvSpPr>
            <p:nvPr/>
          </p:nvSpPr>
          <p:spPr bwMode="auto">
            <a:xfrm>
              <a:off x="1200" y="2160"/>
              <a:ext cx="3792" cy="720"/>
            </a:xfrm>
            <a:prstGeom prst="rect">
              <a:avLst/>
            </a:prstGeom>
            <a:solidFill>
              <a:srgbClr val="DDE5F3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71842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1754" name="Group 15"/>
            <p:cNvGrpSpPr>
              <a:grpSpLocks/>
            </p:cNvGrpSpPr>
            <p:nvPr/>
          </p:nvGrpSpPr>
          <p:grpSpPr bwMode="auto">
            <a:xfrm>
              <a:off x="1344" y="2169"/>
              <a:ext cx="3456" cy="711"/>
              <a:chOff x="1680" y="2064"/>
              <a:chExt cx="3456" cy="711"/>
            </a:xfrm>
          </p:grpSpPr>
          <p:sp>
            <p:nvSpPr>
              <p:cNvPr id="31755" name="Text Box 5"/>
              <p:cNvSpPr txBox="1">
                <a:spLocks noChangeArrowheads="1"/>
              </p:cNvSpPr>
              <p:nvPr/>
            </p:nvSpPr>
            <p:spPr bwMode="auto">
              <a:xfrm>
                <a:off x="1680" y="2208"/>
                <a:ext cx="81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3200" b="1">
                    <a:solidFill>
                      <a:schemeClr val="accent2"/>
                    </a:solidFill>
                    <a:latin typeface="Tahoma" panose="020B0604030504040204" pitchFamily="34" charset="0"/>
                  </a:rPr>
                  <a:t>e</a:t>
                </a:r>
                <a:r>
                  <a:rPr lang="en-US" sz="3200" b="1" baseline="-25000">
                    <a:solidFill>
                      <a:schemeClr val="accent2"/>
                    </a:solidFill>
                    <a:latin typeface="Tahoma" panose="020B0604030504040204" pitchFamily="34" charset="0"/>
                  </a:rPr>
                  <a:t>P</a:t>
                </a:r>
                <a:r>
                  <a:rPr lang="en-US" sz="3200" b="1">
                    <a:solidFill>
                      <a:schemeClr val="accent2"/>
                    </a:solidFill>
                    <a:latin typeface="Tahoma" panose="020B0604030504040204" pitchFamily="34" charset="0"/>
                  </a:rPr>
                  <a:t> =</a:t>
                </a:r>
              </a:p>
            </p:txBody>
          </p:sp>
          <p:sp>
            <p:nvSpPr>
              <p:cNvPr id="31756" name="Text Box 6"/>
              <p:cNvSpPr txBox="1">
                <a:spLocks noChangeArrowheads="1"/>
              </p:cNvSpPr>
              <p:nvPr/>
            </p:nvSpPr>
            <p:spPr bwMode="auto">
              <a:xfrm>
                <a:off x="2544" y="2064"/>
                <a:ext cx="1440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70000"/>
                  </a:spcBef>
                </a:pPr>
                <a:r>
                  <a:rPr lang="en-US" sz="2800" b="1">
                    <a:solidFill>
                      <a:schemeClr val="accent2"/>
                    </a:solidFill>
                    <a:latin typeface="Tahoma" panose="020B0604030504040204" pitchFamily="34" charset="0"/>
                  </a:rPr>
                  <a:t>% </a:t>
                </a:r>
                <a:r>
                  <a:rPr lang="en-US" sz="2800" b="1">
                    <a:solidFill>
                      <a:schemeClr val="accent2"/>
                    </a:solidFill>
                    <a:latin typeface="Tahoma" panose="020B0604030504040204" pitchFamily="34" charset="0"/>
                    <a:cs typeface="Tahoma" panose="020B0604030504040204" pitchFamily="34" charset="0"/>
                  </a:rPr>
                  <a:t>Δ</a:t>
                </a:r>
                <a:r>
                  <a:rPr lang="en-US" sz="2800" b="1">
                    <a:solidFill>
                      <a:schemeClr val="accent2"/>
                    </a:solidFill>
                    <a:latin typeface="Tahoma" panose="020B0604030504040204" pitchFamily="34" charset="0"/>
                  </a:rPr>
                  <a:t>Q</a:t>
                </a:r>
                <a:r>
                  <a:rPr lang="en-US" sz="2800" b="1" baseline="-10000">
                    <a:solidFill>
                      <a:schemeClr val="accent2"/>
                    </a:solidFill>
                    <a:latin typeface="Tahoma" panose="020B0604030504040204" pitchFamily="34" charset="0"/>
                  </a:rPr>
                  <a:t>x</a:t>
                </a:r>
              </a:p>
            </p:txBody>
          </p:sp>
          <p:sp>
            <p:nvSpPr>
              <p:cNvPr id="31757" name="Line 7"/>
              <p:cNvSpPr>
                <a:spLocks noChangeShapeType="1"/>
              </p:cNvSpPr>
              <p:nvPr/>
            </p:nvSpPr>
            <p:spPr bwMode="auto">
              <a:xfrm flipV="1">
                <a:off x="2736" y="2445"/>
                <a:ext cx="1104" cy="3"/>
              </a:xfrm>
              <a:prstGeom prst="line">
                <a:avLst/>
              </a:prstGeom>
              <a:noFill/>
              <a:ln w="38100">
                <a:solidFill>
                  <a:srgbClr val="8200B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8" name="Text Box 8"/>
              <p:cNvSpPr txBox="1">
                <a:spLocks noChangeArrowheads="1"/>
              </p:cNvSpPr>
              <p:nvPr/>
            </p:nvSpPr>
            <p:spPr bwMode="auto">
              <a:xfrm>
                <a:off x="2544" y="2448"/>
                <a:ext cx="1440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70000"/>
                  </a:spcBef>
                </a:pPr>
                <a:r>
                  <a:rPr lang="en-US" sz="2800" b="1">
                    <a:solidFill>
                      <a:schemeClr val="accent2"/>
                    </a:solidFill>
                    <a:latin typeface="Tahoma" panose="020B0604030504040204" pitchFamily="34" charset="0"/>
                  </a:rPr>
                  <a:t>% </a:t>
                </a:r>
                <a:r>
                  <a:rPr lang="en-US" sz="2800" b="1">
                    <a:solidFill>
                      <a:schemeClr val="accent2"/>
                    </a:solidFill>
                    <a:latin typeface="Tahoma" panose="020B0604030504040204" pitchFamily="34" charset="0"/>
                    <a:cs typeface="Tahoma" panose="020B0604030504040204" pitchFamily="34" charset="0"/>
                  </a:rPr>
                  <a:t>Δ</a:t>
                </a:r>
                <a:r>
                  <a:rPr lang="en-US" sz="2800" b="1">
                    <a:solidFill>
                      <a:schemeClr val="accent2"/>
                    </a:solidFill>
                    <a:latin typeface="Tahoma" panose="020B0604030504040204" pitchFamily="34" charset="0"/>
                  </a:rPr>
                  <a:t>P</a:t>
                </a:r>
                <a:r>
                  <a:rPr lang="en-US" sz="2800" b="1" baseline="-10000">
                    <a:solidFill>
                      <a:schemeClr val="accent2"/>
                    </a:solidFill>
                    <a:latin typeface="Tahoma" panose="020B0604030504040204" pitchFamily="34" charset="0"/>
                  </a:rPr>
                  <a:t>x</a:t>
                </a:r>
              </a:p>
            </p:txBody>
          </p:sp>
          <p:sp>
            <p:nvSpPr>
              <p:cNvPr id="31759" name="Text Box 9"/>
              <p:cNvSpPr txBox="1">
                <a:spLocks noChangeArrowheads="1"/>
              </p:cNvSpPr>
              <p:nvPr/>
            </p:nvSpPr>
            <p:spPr bwMode="auto">
              <a:xfrm>
                <a:off x="3696" y="2208"/>
                <a:ext cx="1440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70000"/>
                  </a:spcBef>
                </a:pPr>
                <a:r>
                  <a:rPr lang="en-US" sz="2800" b="1" i="1">
                    <a:solidFill>
                      <a:schemeClr val="accent2"/>
                    </a:solidFill>
                    <a:latin typeface="Tahoma" panose="020B0604030504040204" pitchFamily="34" charset="0"/>
                  </a:rPr>
                  <a:t>where</a:t>
                </a:r>
              </a:p>
            </p:txBody>
          </p:sp>
        </p:grpSp>
      </p:grpSp>
      <p:sp>
        <p:nvSpPr>
          <p:cNvPr id="43020" name="Rectangle 12"/>
          <p:cNvSpPr>
            <a:spLocks noChangeArrowheads="1"/>
          </p:cNvSpPr>
          <p:nvPr/>
        </p:nvSpPr>
        <p:spPr bwMode="auto">
          <a:xfrm>
            <a:off x="1905000" y="5248275"/>
            <a:ext cx="61722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marL="749300" indent="-7493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sz="2800" b="1">
                <a:solidFill>
                  <a:srgbClr val="CC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Δ</a:t>
            </a:r>
            <a:r>
              <a:rPr lang="en-US" sz="2800" b="1" baseline="-25000">
                <a:solidFill>
                  <a:srgbClr val="CC0000"/>
                </a:solidFill>
                <a:latin typeface="Arial" panose="020B0604020202020204" pitchFamily="34" charset="0"/>
              </a:rPr>
              <a:t> </a:t>
            </a:r>
            <a:r>
              <a:rPr lang="en-US" sz="2800" b="1">
                <a:latin typeface="Arial" panose="020B0604020202020204" pitchFamily="34" charset="0"/>
              </a:rPr>
              <a:t>= the absolute change </a:t>
            </a:r>
          </a:p>
        </p:txBody>
      </p:sp>
      <p:sp>
        <p:nvSpPr>
          <p:cNvPr id="43021" name="Rectangle 13"/>
          <p:cNvSpPr>
            <a:spLocks noChangeArrowheads="1"/>
          </p:cNvSpPr>
          <p:nvPr/>
        </p:nvSpPr>
        <p:spPr bwMode="auto">
          <a:xfrm>
            <a:off x="1905000" y="4800600"/>
            <a:ext cx="6172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CC0000"/>
                </a:solidFill>
                <a:latin typeface="Tahoma" panose="020B0604030504040204" pitchFamily="34" charset="0"/>
              </a:rPr>
              <a:t>e</a:t>
            </a:r>
            <a:r>
              <a:rPr lang="en-US" sz="2800" b="1" baseline="-25000">
                <a:solidFill>
                  <a:srgbClr val="CC0000"/>
                </a:solidFill>
                <a:latin typeface="Tahoma" panose="020B0604030504040204" pitchFamily="34" charset="0"/>
              </a:rPr>
              <a:t>P</a:t>
            </a:r>
            <a:r>
              <a:rPr lang="en-US" sz="2800" b="1">
                <a:latin typeface="Arial" panose="020B0604020202020204" pitchFamily="34" charset="0"/>
              </a:rPr>
              <a:t> = price elasticity of demand</a:t>
            </a:r>
          </a:p>
        </p:txBody>
      </p:sp>
      <p:sp>
        <p:nvSpPr>
          <p:cNvPr id="43022" name="Rectangle 14"/>
          <p:cNvSpPr>
            <a:spLocks noChangeArrowheads="1"/>
          </p:cNvSpPr>
          <p:nvPr/>
        </p:nvSpPr>
        <p:spPr bwMode="auto">
          <a:xfrm>
            <a:off x="1905000" y="5699125"/>
            <a:ext cx="6172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marL="749300" indent="-7493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sz="2800" b="1">
                <a:solidFill>
                  <a:srgbClr val="CC0000"/>
                </a:solidFill>
                <a:latin typeface="Tahoma" panose="020B0604030504040204" pitchFamily="34" charset="0"/>
              </a:rPr>
              <a:t>Q</a:t>
            </a:r>
            <a:r>
              <a:rPr lang="en-US" sz="2800" b="1" baseline="-10000">
                <a:solidFill>
                  <a:srgbClr val="CC0000"/>
                </a:solidFill>
                <a:latin typeface="Tahoma" panose="020B0604030504040204" pitchFamily="34" charset="0"/>
              </a:rPr>
              <a:t>x</a:t>
            </a:r>
            <a:r>
              <a:rPr lang="en-US" sz="2800" b="1">
                <a:latin typeface="Arial" panose="020B0604020202020204" pitchFamily="34" charset="0"/>
              </a:rPr>
              <a:t>= quantity demanded of good X </a:t>
            </a:r>
          </a:p>
        </p:txBody>
      </p:sp>
      <p:sp>
        <p:nvSpPr>
          <p:cNvPr id="43025" name="Rectangle 17"/>
          <p:cNvSpPr>
            <a:spLocks noChangeArrowheads="1"/>
          </p:cNvSpPr>
          <p:nvPr/>
        </p:nvSpPr>
        <p:spPr bwMode="auto">
          <a:xfrm>
            <a:off x="1905000" y="6111875"/>
            <a:ext cx="6172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marL="749300" indent="-7493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sz="2800" b="1">
                <a:solidFill>
                  <a:srgbClr val="CC0000"/>
                </a:solidFill>
                <a:latin typeface="Tahoma" panose="020B0604030504040204" pitchFamily="34" charset="0"/>
              </a:rPr>
              <a:t>P</a:t>
            </a:r>
            <a:r>
              <a:rPr lang="en-US" sz="2800" b="1" baseline="-10000">
                <a:solidFill>
                  <a:srgbClr val="CC0000"/>
                </a:solidFill>
                <a:latin typeface="Tahoma" panose="020B0604030504040204" pitchFamily="34" charset="0"/>
              </a:rPr>
              <a:t>x</a:t>
            </a:r>
            <a:r>
              <a:rPr lang="en-US" sz="2800" b="1">
                <a:latin typeface="Arial" panose="020B0604020202020204" pitchFamily="34" charset="0"/>
              </a:rPr>
              <a:t>= the price of good X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4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bldLvl="2" autoUpdateAnimBg="0"/>
      <p:bldP spid="43020" grpId="0" autoUpdateAnimBg="0"/>
      <p:bldP spid="43021" grpId="0" autoUpdateAnimBg="0"/>
      <p:bldP spid="43022" grpId="0" autoUpdateAnimBg="0"/>
      <p:bldP spid="4302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2.1 Theory of Demand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95400" y="2209800"/>
            <a:ext cx="7239000" cy="3276600"/>
          </a:xfrm>
          <a:solidFill>
            <a:srgbClr val="DDE5F3"/>
          </a:solidFill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800" dirty="0" smtClean="0"/>
              <a:t>The functional relationship between the price of a good or service and other variables and the quantity demanded or sales in units by consumers in a given time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Price Elasticity 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1676400" y="2519363"/>
            <a:ext cx="3733800" cy="3271837"/>
          </a:xfrm>
          <a:prstGeom prst="line">
            <a:avLst/>
          </a:prstGeom>
          <a:noFill/>
          <a:ln w="57150">
            <a:solidFill>
              <a:srgbClr val="6D009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 flipV="1">
            <a:off x="1676400" y="3886200"/>
            <a:ext cx="1524000" cy="4763"/>
          </a:xfrm>
          <a:prstGeom prst="line">
            <a:avLst/>
          </a:prstGeom>
          <a:noFill/>
          <a:ln w="38100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3200400" y="3890963"/>
            <a:ext cx="0" cy="1905000"/>
          </a:xfrm>
          <a:prstGeom prst="line">
            <a:avLst/>
          </a:prstGeom>
          <a:noFill/>
          <a:ln w="38100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1676400" y="4800600"/>
            <a:ext cx="2590800" cy="0"/>
          </a:xfrm>
          <a:prstGeom prst="line">
            <a:avLst/>
          </a:prstGeom>
          <a:noFill/>
          <a:ln w="38100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267200" y="4800600"/>
            <a:ext cx="0" cy="995363"/>
          </a:xfrm>
          <a:prstGeom prst="line">
            <a:avLst/>
          </a:prstGeom>
          <a:noFill/>
          <a:ln w="38100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3276600" y="3352800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4267200" y="43434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B</a:t>
            </a:r>
          </a:p>
        </p:txBody>
      </p:sp>
      <p:grpSp>
        <p:nvGrpSpPr>
          <p:cNvPr id="32778" name="Group 34"/>
          <p:cNvGrpSpPr>
            <a:grpSpLocks/>
          </p:cNvGrpSpPr>
          <p:nvPr/>
        </p:nvGrpSpPr>
        <p:grpSpPr bwMode="auto">
          <a:xfrm>
            <a:off x="990600" y="1600200"/>
            <a:ext cx="7162800" cy="4770438"/>
            <a:chOff x="624" y="1008"/>
            <a:chExt cx="4512" cy="3005"/>
          </a:xfrm>
        </p:grpSpPr>
        <p:sp>
          <p:nvSpPr>
            <p:cNvPr id="32787" name="Line 16"/>
            <p:cNvSpPr>
              <a:spLocks noChangeShapeType="1"/>
            </p:cNvSpPr>
            <p:nvPr/>
          </p:nvSpPr>
          <p:spPr bwMode="auto">
            <a:xfrm>
              <a:off x="1056" y="1299"/>
              <a:ext cx="0" cy="2352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8" name="Line 17"/>
            <p:cNvSpPr>
              <a:spLocks noChangeShapeType="1"/>
            </p:cNvSpPr>
            <p:nvPr/>
          </p:nvSpPr>
          <p:spPr bwMode="auto">
            <a:xfrm>
              <a:off x="1056" y="3651"/>
              <a:ext cx="3504" cy="0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9" name="Text Box 18"/>
            <p:cNvSpPr txBox="1">
              <a:spLocks noChangeArrowheads="1"/>
            </p:cNvSpPr>
            <p:nvPr/>
          </p:nvSpPr>
          <p:spPr bwMode="auto">
            <a:xfrm>
              <a:off x="3696" y="3648"/>
              <a:ext cx="14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Quantity</a:t>
              </a:r>
            </a:p>
          </p:txBody>
        </p:sp>
        <p:sp>
          <p:nvSpPr>
            <p:cNvPr id="32790" name="Text Box 19"/>
            <p:cNvSpPr txBox="1">
              <a:spLocks noChangeArrowheads="1"/>
            </p:cNvSpPr>
            <p:nvPr/>
          </p:nvSpPr>
          <p:spPr bwMode="auto">
            <a:xfrm rot="-5354768">
              <a:off x="346" y="1305"/>
              <a:ext cx="96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Price</a:t>
              </a:r>
            </a:p>
          </p:txBody>
        </p:sp>
        <p:sp>
          <p:nvSpPr>
            <p:cNvPr id="32791" name="Text Box 20"/>
            <p:cNvSpPr txBox="1">
              <a:spLocks noChangeArrowheads="1"/>
            </p:cNvSpPr>
            <p:nvPr/>
          </p:nvSpPr>
          <p:spPr bwMode="auto">
            <a:xfrm>
              <a:off x="624" y="2208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P</a:t>
              </a:r>
              <a:r>
                <a:rPr lang="en-US" sz="32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32792" name="Text Box 21"/>
            <p:cNvSpPr txBox="1">
              <a:spLocks noChangeArrowheads="1"/>
            </p:cNvSpPr>
            <p:nvPr/>
          </p:nvSpPr>
          <p:spPr bwMode="auto">
            <a:xfrm>
              <a:off x="624" y="2851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P</a:t>
              </a:r>
              <a:r>
                <a:rPr lang="en-US" sz="32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32793" name="Text Box 22"/>
            <p:cNvSpPr txBox="1">
              <a:spLocks noChangeArrowheads="1"/>
            </p:cNvSpPr>
            <p:nvPr/>
          </p:nvSpPr>
          <p:spPr bwMode="auto">
            <a:xfrm>
              <a:off x="816" y="3507"/>
              <a:ext cx="1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32794" name="Text Box 23"/>
            <p:cNvSpPr txBox="1">
              <a:spLocks noChangeArrowheads="1"/>
            </p:cNvSpPr>
            <p:nvPr/>
          </p:nvSpPr>
          <p:spPr bwMode="auto">
            <a:xfrm>
              <a:off x="1824" y="3600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</a:t>
              </a:r>
              <a:r>
                <a:rPr lang="en-US" sz="32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32795" name="Text Box 24"/>
            <p:cNvSpPr txBox="1">
              <a:spLocks noChangeArrowheads="1"/>
            </p:cNvSpPr>
            <p:nvPr/>
          </p:nvSpPr>
          <p:spPr bwMode="auto">
            <a:xfrm>
              <a:off x="2544" y="3600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</a:t>
              </a:r>
              <a:r>
                <a:rPr lang="en-US" sz="32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32796" name="Text Box 25"/>
            <p:cNvSpPr txBox="1">
              <a:spLocks noChangeArrowheads="1"/>
            </p:cNvSpPr>
            <p:nvPr/>
          </p:nvSpPr>
          <p:spPr bwMode="auto">
            <a:xfrm>
              <a:off x="3648" y="3219"/>
              <a:ext cx="14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Demand</a:t>
              </a:r>
            </a:p>
          </p:txBody>
        </p:sp>
      </p:grpSp>
      <p:sp>
        <p:nvSpPr>
          <p:cNvPr id="1050" name="Text Box 26"/>
          <p:cNvSpPr txBox="1">
            <a:spLocks noChangeArrowheads="1"/>
          </p:cNvSpPr>
          <p:nvPr/>
        </p:nvSpPr>
        <p:spPr bwMode="auto">
          <a:xfrm>
            <a:off x="5029200" y="2514600"/>
            <a:ext cx="3733800" cy="1447800"/>
          </a:xfrm>
          <a:prstGeom prst="rect">
            <a:avLst/>
          </a:prstGeom>
          <a:solidFill>
            <a:srgbClr val="DDE5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800" b="1">
                <a:solidFill>
                  <a:schemeClr val="accent2"/>
                </a:solidFill>
                <a:latin typeface="Arial" panose="020B0604020202020204" pitchFamily="34" charset="0"/>
              </a:rPr>
              <a:t>Measured as a movement along a demand curve</a:t>
            </a:r>
          </a:p>
        </p:txBody>
      </p:sp>
      <p:sp>
        <p:nvSpPr>
          <p:cNvPr id="32780" name="Rectangle 27"/>
          <p:cNvSpPr>
            <a:spLocks noChangeArrowheads="1"/>
          </p:cNvSpPr>
          <p:nvPr/>
        </p:nvSpPr>
        <p:spPr bwMode="auto">
          <a:xfrm>
            <a:off x="7315200" y="12192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/>
              <a:t>Figure 3.1</a:t>
            </a:r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3581400" y="4906963"/>
            <a:ext cx="609600" cy="579437"/>
            <a:chOff x="1968" y="2880"/>
            <a:chExt cx="384" cy="365"/>
          </a:xfrm>
        </p:grpSpPr>
        <p:sp>
          <p:nvSpPr>
            <p:cNvPr id="32785" name="Text Box 28"/>
            <p:cNvSpPr txBox="1">
              <a:spLocks noChangeArrowheads="1"/>
            </p:cNvSpPr>
            <p:nvPr/>
          </p:nvSpPr>
          <p:spPr bwMode="auto">
            <a:xfrm>
              <a:off x="2064" y="2880"/>
              <a:ext cx="28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</a:t>
              </a:r>
            </a:p>
          </p:txBody>
        </p:sp>
        <p:sp>
          <p:nvSpPr>
            <p:cNvPr id="32786" name="AutoShape 29" descr="ivorycrepe2"/>
            <p:cNvSpPr>
              <a:spLocks noChangeArrowheads="1"/>
            </p:cNvSpPr>
            <p:nvPr/>
          </p:nvSpPr>
          <p:spPr bwMode="auto">
            <a:xfrm>
              <a:off x="1968" y="2976"/>
              <a:ext cx="144" cy="192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1981200" y="3886200"/>
            <a:ext cx="609600" cy="579438"/>
            <a:chOff x="1968" y="2880"/>
            <a:chExt cx="384" cy="365"/>
          </a:xfrm>
        </p:grpSpPr>
        <p:sp>
          <p:nvSpPr>
            <p:cNvPr id="32783" name="Text Box 32"/>
            <p:cNvSpPr txBox="1">
              <a:spLocks noChangeArrowheads="1"/>
            </p:cNvSpPr>
            <p:nvPr/>
          </p:nvSpPr>
          <p:spPr bwMode="auto">
            <a:xfrm>
              <a:off x="2064" y="2880"/>
              <a:ext cx="28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P</a:t>
              </a:r>
            </a:p>
          </p:txBody>
        </p:sp>
        <p:sp>
          <p:nvSpPr>
            <p:cNvPr id="32784" name="AutoShape 33" descr="ivorycrepe2"/>
            <p:cNvSpPr>
              <a:spLocks noChangeArrowheads="1"/>
            </p:cNvSpPr>
            <p:nvPr/>
          </p:nvSpPr>
          <p:spPr bwMode="auto">
            <a:xfrm>
              <a:off x="1968" y="2976"/>
              <a:ext cx="144" cy="192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/>
            </a:p>
          </p:txBody>
        </p:sp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" grpId="0" animBg="1"/>
      <p:bldP spid="1033" grpId="0" animBg="1"/>
      <p:bldP spid="1034" grpId="0" animBg="1"/>
      <p:bldP spid="1035" grpId="0" animBg="1"/>
      <p:bldP spid="1036" grpId="0" animBg="1"/>
      <p:bldP spid="1037" grpId="0" autoUpdateAnimBg="0"/>
      <p:bldP spid="1038" grpId="0" autoUpdateAnimBg="0"/>
      <p:bldP spid="1050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Price Elasticity and Decision Making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Tells managers what will happen if product prices change</a:t>
            </a:r>
          </a:p>
          <a:p>
            <a:pPr eaLnBrk="1" hangingPunct="1"/>
            <a:r>
              <a:rPr lang="en-US" smtClean="0"/>
              <a:t>Helps firms to develop pricing strategies</a:t>
            </a:r>
          </a:p>
          <a:p>
            <a:pPr eaLnBrk="1" hangingPunct="1"/>
            <a:r>
              <a:rPr lang="en-US" smtClean="0"/>
              <a:t>Helps to develop pricing strategies in the public sector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bldLvl="2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Elasticity</a:t>
            </a:r>
          </a:p>
        </p:txBody>
      </p:sp>
      <p:sp>
        <p:nvSpPr>
          <p:cNvPr id="450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i="1" smtClean="0">
                <a:solidFill>
                  <a:srgbClr val="CC0000"/>
                </a:solidFill>
              </a:rPr>
              <a:t>Elastic demand</a:t>
            </a:r>
            <a:r>
              <a:rPr lang="en-US" smtClean="0"/>
              <a:t>: change in quantity demanded is greater than the change in price</a:t>
            </a:r>
          </a:p>
          <a:p>
            <a:pPr eaLnBrk="1" hangingPunct="1">
              <a:lnSpc>
                <a:spcPct val="80000"/>
              </a:lnSpc>
            </a:pPr>
            <a:r>
              <a:rPr lang="en-US" i="1" smtClean="0">
                <a:solidFill>
                  <a:srgbClr val="CC0000"/>
                </a:solidFill>
              </a:rPr>
              <a:t>Inelastic demand</a:t>
            </a:r>
            <a:r>
              <a:rPr lang="en-US" smtClean="0"/>
              <a:t>: change in quantity demanded is less than the change in price</a:t>
            </a:r>
          </a:p>
          <a:p>
            <a:pPr eaLnBrk="1" hangingPunct="1">
              <a:lnSpc>
                <a:spcPct val="80000"/>
              </a:lnSpc>
            </a:pPr>
            <a:r>
              <a:rPr lang="en-US" i="1" smtClean="0">
                <a:solidFill>
                  <a:srgbClr val="CC0000"/>
                </a:solidFill>
              </a:rPr>
              <a:t>Unitary</a:t>
            </a:r>
            <a:r>
              <a:rPr lang="en-US" smtClean="0"/>
              <a:t> </a:t>
            </a:r>
            <a:r>
              <a:rPr lang="en-US" i="1" smtClean="0">
                <a:solidFill>
                  <a:srgbClr val="CC0000"/>
                </a:solidFill>
              </a:rPr>
              <a:t>elasticity</a:t>
            </a:r>
            <a:r>
              <a:rPr lang="en-US" smtClean="0"/>
              <a:t>: change in quantity demand is equal to change in price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bldLvl="2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Elasticity and</a:t>
            </a:r>
            <a:br>
              <a:rPr lang="en-US" smtClean="0"/>
            </a:br>
            <a:r>
              <a:rPr lang="en-US" smtClean="0"/>
              <a:t>Total Revenue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If demand is </a:t>
            </a:r>
            <a:r>
              <a:rPr lang="en-US" i="1" smtClean="0">
                <a:solidFill>
                  <a:srgbClr val="CC0000"/>
                </a:solidFill>
              </a:rPr>
              <a:t>elastic</a:t>
            </a:r>
            <a:r>
              <a:rPr lang="en-US" smtClean="0"/>
              <a:t>, higher prices result in lower total revenue.  Lower prices result in higher total revenue</a:t>
            </a:r>
          </a:p>
          <a:p>
            <a:pPr eaLnBrk="1" hangingPunct="1"/>
            <a:r>
              <a:rPr lang="en-US" smtClean="0"/>
              <a:t>Changes in price and the resulting total revenue are inversely proportionate</a:t>
            </a:r>
          </a:p>
          <a:p>
            <a:pPr eaLnBrk="1" hangingPunct="1"/>
            <a:r>
              <a:rPr lang="en-US" smtClean="0"/>
              <a:t>(see Figure 3.2 on next slide)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bldLvl="2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Demand Elasticity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i="1" smtClean="0">
                <a:solidFill>
                  <a:srgbClr val="CC0000"/>
                </a:solidFill>
              </a:rPr>
              <a:t>Demand elasticity</a:t>
            </a:r>
            <a:r>
              <a:rPr lang="en-US" smtClean="0"/>
              <a:t> shows the percentage change in quantity demanded of a product relative to the percentage change in both variables</a:t>
            </a:r>
          </a:p>
          <a:p>
            <a:pPr eaLnBrk="1" hangingPunct="1"/>
            <a:r>
              <a:rPr lang="en-US" smtClean="0"/>
              <a:t>The </a:t>
            </a:r>
            <a:r>
              <a:rPr lang="en-US" i="1" smtClean="0">
                <a:solidFill>
                  <a:srgbClr val="CC0000"/>
                </a:solidFill>
              </a:rPr>
              <a:t>coefficient</a:t>
            </a:r>
            <a:r>
              <a:rPr lang="en-US" smtClean="0"/>
              <a:t> represents the ratio of the two percentage changes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bldLvl="2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Elastic Demand and Total Revenue</a:t>
            </a: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2209800" y="2519363"/>
            <a:ext cx="3733800" cy="3271837"/>
          </a:xfrm>
          <a:prstGeom prst="line">
            <a:avLst/>
          </a:prstGeom>
          <a:noFill/>
          <a:ln w="57150">
            <a:solidFill>
              <a:srgbClr val="6D009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V="1">
            <a:off x="2209800" y="3200400"/>
            <a:ext cx="685800" cy="4763"/>
          </a:xfrm>
          <a:prstGeom prst="line">
            <a:avLst/>
          </a:prstGeom>
          <a:noFill/>
          <a:ln w="38100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>
            <a:off x="2971800" y="3200400"/>
            <a:ext cx="0" cy="2590800"/>
          </a:xfrm>
          <a:prstGeom prst="line">
            <a:avLst/>
          </a:prstGeom>
          <a:noFill/>
          <a:ln w="38100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2209800" y="4038600"/>
            <a:ext cx="1676400" cy="0"/>
          </a:xfrm>
          <a:prstGeom prst="line">
            <a:avLst/>
          </a:prstGeom>
          <a:noFill/>
          <a:ln w="76200" cap="rnd">
            <a:solidFill>
              <a:srgbClr val="6D0094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6" name="Line 8"/>
          <p:cNvSpPr>
            <a:spLocks noChangeShapeType="1"/>
          </p:cNvSpPr>
          <p:nvPr/>
        </p:nvSpPr>
        <p:spPr bwMode="auto">
          <a:xfrm>
            <a:off x="3886200" y="4038600"/>
            <a:ext cx="0" cy="1752600"/>
          </a:xfrm>
          <a:prstGeom prst="line">
            <a:avLst/>
          </a:prstGeom>
          <a:noFill/>
          <a:ln w="76200" cap="rnd">
            <a:solidFill>
              <a:srgbClr val="6D0094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3048000" y="2743200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3962400" y="35814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37911" name="Text Box 23"/>
          <p:cNvSpPr txBox="1">
            <a:spLocks noChangeArrowheads="1"/>
          </p:cNvSpPr>
          <p:nvPr/>
        </p:nvSpPr>
        <p:spPr bwMode="auto">
          <a:xfrm>
            <a:off x="3124200" y="46482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2438400" y="32766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Y</a:t>
            </a:r>
          </a:p>
        </p:txBody>
      </p:sp>
      <p:sp>
        <p:nvSpPr>
          <p:cNvPr id="37916" name="Text Box 28"/>
          <p:cNvSpPr txBox="1">
            <a:spLocks noChangeArrowheads="1"/>
          </p:cNvSpPr>
          <p:nvPr/>
        </p:nvSpPr>
        <p:spPr bwMode="auto">
          <a:xfrm>
            <a:off x="2438400" y="39624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C</a:t>
            </a:r>
          </a:p>
        </p:txBody>
      </p:sp>
      <p:grpSp>
        <p:nvGrpSpPr>
          <p:cNvPr id="37901" name="Group 36"/>
          <p:cNvGrpSpPr>
            <a:grpSpLocks/>
          </p:cNvGrpSpPr>
          <p:nvPr/>
        </p:nvGrpSpPr>
        <p:grpSpPr bwMode="auto">
          <a:xfrm>
            <a:off x="838200" y="2062163"/>
            <a:ext cx="7848600" cy="4573587"/>
            <a:chOff x="528" y="1299"/>
            <a:chExt cx="4944" cy="2881"/>
          </a:xfrm>
        </p:grpSpPr>
        <p:sp>
          <p:nvSpPr>
            <p:cNvPr id="37905" name="Line 12"/>
            <p:cNvSpPr>
              <a:spLocks noChangeShapeType="1"/>
            </p:cNvSpPr>
            <p:nvPr/>
          </p:nvSpPr>
          <p:spPr bwMode="auto">
            <a:xfrm>
              <a:off x="1392" y="1299"/>
              <a:ext cx="0" cy="2352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6" name="Line 13"/>
            <p:cNvSpPr>
              <a:spLocks noChangeShapeType="1"/>
            </p:cNvSpPr>
            <p:nvPr/>
          </p:nvSpPr>
          <p:spPr bwMode="auto">
            <a:xfrm>
              <a:off x="1392" y="3651"/>
              <a:ext cx="3504" cy="0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7" name="Text Box 14"/>
            <p:cNvSpPr txBox="1">
              <a:spLocks noChangeArrowheads="1"/>
            </p:cNvSpPr>
            <p:nvPr/>
          </p:nvSpPr>
          <p:spPr bwMode="auto">
            <a:xfrm>
              <a:off x="4032" y="3600"/>
              <a:ext cx="14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Quantity</a:t>
              </a:r>
            </a:p>
          </p:txBody>
        </p:sp>
        <p:sp>
          <p:nvSpPr>
            <p:cNvPr id="37908" name="Text Box 15"/>
            <p:cNvSpPr txBox="1">
              <a:spLocks noChangeArrowheads="1"/>
            </p:cNvSpPr>
            <p:nvPr/>
          </p:nvSpPr>
          <p:spPr bwMode="auto">
            <a:xfrm rot="-5354768">
              <a:off x="375" y="3129"/>
              <a:ext cx="96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Price</a:t>
              </a:r>
            </a:p>
          </p:txBody>
        </p:sp>
        <p:sp>
          <p:nvSpPr>
            <p:cNvPr id="37909" name="Text Box 16"/>
            <p:cNvSpPr txBox="1">
              <a:spLocks noChangeArrowheads="1"/>
            </p:cNvSpPr>
            <p:nvPr/>
          </p:nvSpPr>
          <p:spPr bwMode="auto">
            <a:xfrm>
              <a:off x="528" y="1862"/>
              <a:ext cx="912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(P</a:t>
              </a:r>
              <a:r>
                <a:rPr lang="en-US" sz="30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1</a:t>
              </a: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)</a:t>
              </a:r>
              <a:r>
                <a:rPr lang="en-US" sz="30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 </a:t>
              </a: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37910" name="Text Box 17"/>
            <p:cNvSpPr txBox="1">
              <a:spLocks noChangeArrowheads="1"/>
            </p:cNvSpPr>
            <p:nvPr/>
          </p:nvSpPr>
          <p:spPr bwMode="auto">
            <a:xfrm>
              <a:off x="672" y="2342"/>
              <a:ext cx="768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(P</a:t>
              </a:r>
              <a:r>
                <a:rPr lang="en-US" sz="30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2</a:t>
              </a: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) 9</a:t>
              </a:r>
            </a:p>
          </p:txBody>
        </p:sp>
        <p:sp>
          <p:nvSpPr>
            <p:cNvPr id="2" name="Text Box 18"/>
            <p:cNvSpPr txBox="1">
              <a:spLocks noChangeArrowheads="1"/>
            </p:cNvSpPr>
            <p:nvPr/>
          </p:nvSpPr>
          <p:spPr bwMode="auto">
            <a:xfrm>
              <a:off x="1104" y="3456"/>
              <a:ext cx="1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37912" name="Text Box 19"/>
            <p:cNvSpPr txBox="1">
              <a:spLocks noChangeArrowheads="1"/>
            </p:cNvSpPr>
            <p:nvPr/>
          </p:nvSpPr>
          <p:spPr bwMode="auto">
            <a:xfrm>
              <a:off x="1584" y="3644"/>
              <a:ext cx="576" cy="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2 </a:t>
              </a:r>
            </a:p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(Q</a:t>
              </a:r>
              <a:r>
                <a:rPr lang="en-US" sz="30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1</a:t>
              </a: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)</a:t>
              </a:r>
            </a:p>
          </p:txBody>
        </p:sp>
        <p:sp>
          <p:nvSpPr>
            <p:cNvPr id="37913" name="Text Box 21"/>
            <p:cNvSpPr txBox="1">
              <a:spLocks noChangeArrowheads="1"/>
            </p:cNvSpPr>
            <p:nvPr/>
          </p:nvSpPr>
          <p:spPr bwMode="auto">
            <a:xfrm>
              <a:off x="3984" y="3219"/>
              <a:ext cx="14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Demand</a:t>
              </a:r>
            </a:p>
          </p:txBody>
        </p:sp>
        <p:sp>
          <p:nvSpPr>
            <p:cNvPr id="3" name="Text Box 30"/>
            <p:cNvSpPr txBox="1">
              <a:spLocks noChangeArrowheads="1"/>
            </p:cNvSpPr>
            <p:nvPr/>
          </p:nvSpPr>
          <p:spPr bwMode="auto">
            <a:xfrm>
              <a:off x="2160" y="3648"/>
              <a:ext cx="576" cy="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3 </a:t>
              </a:r>
            </a:p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(Q</a:t>
              </a:r>
              <a:r>
                <a:rPr lang="en-US" sz="30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2</a:t>
              </a: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)</a:t>
              </a:r>
            </a:p>
          </p:txBody>
        </p:sp>
        <p:sp>
          <p:nvSpPr>
            <p:cNvPr id="37915" name="Text Box 31"/>
            <p:cNvSpPr txBox="1">
              <a:spLocks noChangeArrowheads="1"/>
            </p:cNvSpPr>
            <p:nvPr/>
          </p:nvSpPr>
          <p:spPr bwMode="auto">
            <a:xfrm>
              <a:off x="3504" y="3600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4" name="Text Box 32"/>
            <p:cNvSpPr txBox="1">
              <a:spLocks noChangeArrowheads="1"/>
            </p:cNvSpPr>
            <p:nvPr/>
          </p:nvSpPr>
          <p:spPr bwMode="auto">
            <a:xfrm>
              <a:off x="960" y="1344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12</a:t>
              </a:r>
            </a:p>
          </p:txBody>
        </p:sp>
      </p:grpSp>
      <p:sp>
        <p:nvSpPr>
          <p:cNvPr id="37921" name="Text Box 33"/>
          <p:cNvSpPr txBox="1">
            <a:spLocks noChangeArrowheads="1"/>
          </p:cNvSpPr>
          <p:nvPr/>
        </p:nvSpPr>
        <p:spPr bwMode="auto">
          <a:xfrm>
            <a:off x="5029200" y="1828800"/>
            <a:ext cx="3733800" cy="2209800"/>
          </a:xfrm>
          <a:prstGeom prst="rect">
            <a:avLst/>
          </a:prstGeom>
          <a:solidFill>
            <a:srgbClr val="DDE5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800" b="1">
                <a:solidFill>
                  <a:schemeClr val="accent2"/>
                </a:solidFill>
                <a:latin typeface="Arial" panose="020B0604020202020204" pitchFamily="34" charset="0"/>
              </a:rPr>
              <a:t>If prices decrease, revenue increases.  If prices increase, revenue decreases.</a:t>
            </a:r>
          </a:p>
        </p:txBody>
      </p:sp>
      <p:sp>
        <p:nvSpPr>
          <p:cNvPr id="37903" name="Rectangle 34"/>
          <p:cNvSpPr>
            <a:spLocks noChangeArrowheads="1"/>
          </p:cNvSpPr>
          <p:nvPr/>
        </p:nvSpPr>
        <p:spPr bwMode="auto">
          <a:xfrm>
            <a:off x="7315200" y="12192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/>
              <a:t>Figure 3.2</a:t>
            </a:r>
          </a:p>
        </p:txBody>
      </p:sp>
      <p:sp>
        <p:nvSpPr>
          <p:cNvPr id="37904" name="Text Box 35"/>
          <p:cNvSpPr txBox="1">
            <a:spLocks noChangeArrowheads="1"/>
          </p:cNvSpPr>
          <p:nvPr/>
        </p:nvSpPr>
        <p:spPr bwMode="auto">
          <a:xfrm>
            <a:off x="6019800" y="4114800"/>
            <a:ext cx="2895600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spcBef>
                <a:spcPct val="10000"/>
              </a:spcBef>
            </a:pPr>
            <a:r>
              <a:rPr lang="en-US" sz="2600" b="1">
                <a:solidFill>
                  <a:schemeClr val="accent2"/>
                </a:solidFill>
                <a:latin typeface="Arial" panose="020B0604020202020204" pitchFamily="34" charset="0"/>
              </a:rPr>
              <a:t>Area X = Q</a:t>
            </a:r>
            <a:r>
              <a:rPr lang="en-US" sz="2600" b="1" baseline="-25000">
                <a:solidFill>
                  <a:schemeClr val="accent2"/>
                </a:solidFill>
                <a:latin typeface="Arial" panose="020B0604020202020204" pitchFamily="34" charset="0"/>
              </a:rPr>
              <a:t>1</a:t>
            </a:r>
            <a:r>
              <a:rPr lang="en-US" sz="2600" b="1">
                <a:solidFill>
                  <a:schemeClr val="accent2"/>
                </a:solidFill>
                <a:latin typeface="Arial" panose="020B0604020202020204" pitchFamily="34" charset="0"/>
              </a:rPr>
              <a:t>CBQ</a:t>
            </a:r>
            <a:r>
              <a:rPr lang="en-US" sz="2600" b="1" baseline="-2500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  <a:p>
            <a:pPr>
              <a:lnSpc>
                <a:spcPct val="70000"/>
              </a:lnSpc>
              <a:spcBef>
                <a:spcPct val="10000"/>
              </a:spcBef>
            </a:pPr>
            <a:r>
              <a:rPr lang="en-US" sz="2600" b="1">
                <a:solidFill>
                  <a:schemeClr val="accent2"/>
                </a:solidFill>
                <a:latin typeface="Arial" panose="020B0604020202020204" pitchFamily="34" charset="0"/>
              </a:rPr>
              <a:t>Area Y =</a:t>
            </a:r>
            <a:r>
              <a:rPr lang="en-US" sz="2600" b="1" baseline="-2500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lang="en-US" sz="2600" b="1">
                <a:solidFill>
                  <a:schemeClr val="accent2"/>
                </a:solidFill>
                <a:latin typeface="Arial" panose="020B0604020202020204" pitchFamily="34" charset="0"/>
              </a:rPr>
              <a:t>P</a:t>
            </a:r>
            <a:r>
              <a:rPr lang="en-US" sz="2600" b="1" baseline="-25000">
                <a:solidFill>
                  <a:schemeClr val="accent2"/>
                </a:solidFill>
                <a:latin typeface="Arial" panose="020B0604020202020204" pitchFamily="34" charset="0"/>
              </a:rPr>
              <a:t>1</a:t>
            </a:r>
            <a:r>
              <a:rPr lang="en-US" sz="2600" b="1">
                <a:solidFill>
                  <a:schemeClr val="accent2"/>
                </a:solidFill>
                <a:latin typeface="Arial" panose="020B0604020202020204" pitchFamily="34" charset="0"/>
              </a:rPr>
              <a:t>ACP</a:t>
            </a:r>
            <a:r>
              <a:rPr lang="en-US" sz="2600" b="1" baseline="-2500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7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  <p:bldP spid="37893" grpId="0" animBg="1"/>
      <p:bldP spid="37894" grpId="0" animBg="1"/>
      <p:bldP spid="37895" grpId="0" animBg="1"/>
      <p:bldP spid="37896" grpId="0" animBg="1"/>
      <p:bldP spid="37897" grpId="0" autoUpdateAnimBg="0"/>
      <p:bldP spid="37898" grpId="0" autoUpdateAnimBg="0"/>
      <p:bldP spid="37911" grpId="0" autoUpdateAnimBg="0"/>
      <p:bldP spid="37914" grpId="0" autoUpdateAnimBg="0"/>
      <p:bldP spid="37916" grpId="0" autoUpdateAnimBg="0"/>
      <p:bldP spid="37921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Inelastic Demand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When units are sold at a lower price, the quantity demanded has not increased proportionately</a:t>
            </a:r>
          </a:p>
          <a:p>
            <a:pPr eaLnBrk="1" hangingPunct="1"/>
            <a:r>
              <a:rPr lang="en-US" smtClean="0"/>
              <a:t>Total revenue decreases</a:t>
            </a:r>
          </a:p>
          <a:p>
            <a:pPr eaLnBrk="1" hangingPunct="1"/>
            <a:r>
              <a:rPr lang="en-US" smtClean="0"/>
              <a:t>Changes in price and the resulting total revenue move in the same direction</a:t>
            </a:r>
          </a:p>
          <a:p>
            <a:pPr eaLnBrk="1" hangingPunct="1"/>
            <a:r>
              <a:rPr lang="en-US" smtClean="0"/>
              <a:t>(See Figure 3.3 on next slide)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bldLvl="2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Inelastic Demand and Total Revenue </a:t>
            </a:r>
          </a:p>
        </p:txBody>
      </p:sp>
      <p:sp>
        <p:nvSpPr>
          <p:cNvPr id="39939" name="Rectangle 4"/>
          <p:cNvSpPr>
            <a:spLocks noChangeArrowheads="1"/>
          </p:cNvSpPr>
          <p:nvPr/>
        </p:nvSpPr>
        <p:spPr bwMode="auto">
          <a:xfrm>
            <a:off x="7315200" y="12192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/>
              <a:t>Figure 3.3</a:t>
            </a:r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2209800" y="2519363"/>
            <a:ext cx="3810000" cy="3271837"/>
          </a:xfrm>
          <a:prstGeom prst="line">
            <a:avLst/>
          </a:prstGeom>
          <a:noFill/>
          <a:ln w="57150">
            <a:solidFill>
              <a:srgbClr val="6D009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 flipV="1">
            <a:off x="2209800" y="4495800"/>
            <a:ext cx="2209800" cy="4763"/>
          </a:xfrm>
          <a:prstGeom prst="line">
            <a:avLst/>
          </a:prstGeom>
          <a:noFill/>
          <a:ln w="38100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 flipH="1">
            <a:off x="4419600" y="4495800"/>
            <a:ext cx="0" cy="1295400"/>
          </a:xfrm>
          <a:prstGeom prst="line">
            <a:avLst/>
          </a:prstGeom>
          <a:noFill/>
          <a:ln w="38100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2209800" y="5029200"/>
            <a:ext cx="2971800" cy="0"/>
          </a:xfrm>
          <a:prstGeom prst="line">
            <a:avLst/>
          </a:prstGeom>
          <a:noFill/>
          <a:ln w="76200" cap="rnd">
            <a:solidFill>
              <a:srgbClr val="238D3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1" name="Line 9"/>
          <p:cNvSpPr>
            <a:spLocks noChangeShapeType="1"/>
          </p:cNvSpPr>
          <p:nvPr/>
        </p:nvSpPr>
        <p:spPr bwMode="auto">
          <a:xfrm>
            <a:off x="5105400" y="5029200"/>
            <a:ext cx="0" cy="762000"/>
          </a:xfrm>
          <a:prstGeom prst="line">
            <a:avLst/>
          </a:prstGeom>
          <a:noFill/>
          <a:ln w="76200" cap="rnd">
            <a:solidFill>
              <a:srgbClr val="238D3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4419600" y="3992563"/>
            <a:ext cx="381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5181600" y="4678363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38924" name="Text Box 12"/>
          <p:cNvSpPr txBox="1">
            <a:spLocks noChangeArrowheads="1"/>
          </p:cNvSpPr>
          <p:nvPr/>
        </p:nvSpPr>
        <p:spPr bwMode="auto">
          <a:xfrm>
            <a:off x="4572000" y="51816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38925" name="Text Box 13"/>
          <p:cNvSpPr txBox="1">
            <a:spLocks noChangeArrowheads="1"/>
          </p:cNvSpPr>
          <p:nvPr/>
        </p:nvSpPr>
        <p:spPr bwMode="auto">
          <a:xfrm>
            <a:off x="2895600" y="44958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Y</a:t>
            </a:r>
          </a:p>
        </p:txBody>
      </p:sp>
      <p:sp>
        <p:nvSpPr>
          <p:cNvPr id="38926" name="Text Box 14"/>
          <p:cNvSpPr txBox="1">
            <a:spLocks noChangeArrowheads="1"/>
          </p:cNvSpPr>
          <p:nvPr/>
        </p:nvSpPr>
        <p:spPr bwMode="auto">
          <a:xfrm>
            <a:off x="3886200" y="51816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C</a:t>
            </a:r>
          </a:p>
        </p:txBody>
      </p:sp>
      <p:grpSp>
        <p:nvGrpSpPr>
          <p:cNvPr id="39950" name="Group 30"/>
          <p:cNvGrpSpPr>
            <a:grpSpLocks/>
          </p:cNvGrpSpPr>
          <p:nvPr/>
        </p:nvGrpSpPr>
        <p:grpSpPr bwMode="auto">
          <a:xfrm>
            <a:off x="1066800" y="838200"/>
            <a:ext cx="7620000" cy="5797550"/>
            <a:chOff x="672" y="528"/>
            <a:chExt cx="4800" cy="3652"/>
          </a:xfrm>
        </p:grpSpPr>
        <p:sp>
          <p:nvSpPr>
            <p:cNvPr id="39953" name="Line 16"/>
            <p:cNvSpPr>
              <a:spLocks noChangeShapeType="1"/>
            </p:cNvSpPr>
            <p:nvPr/>
          </p:nvSpPr>
          <p:spPr bwMode="auto">
            <a:xfrm>
              <a:off x="1392" y="1299"/>
              <a:ext cx="0" cy="2352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4" name="Line 17"/>
            <p:cNvSpPr>
              <a:spLocks noChangeShapeType="1"/>
            </p:cNvSpPr>
            <p:nvPr/>
          </p:nvSpPr>
          <p:spPr bwMode="auto">
            <a:xfrm>
              <a:off x="1392" y="3651"/>
              <a:ext cx="3504" cy="0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5" name="Text Box 18"/>
            <p:cNvSpPr txBox="1">
              <a:spLocks noChangeArrowheads="1"/>
            </p:cNvSpPr>
            <p:nvPr/>
          </p:nvSpPr>
          <p:spPr bwMode="auto">
            <a:xfrm>
              <a:off x="4032" y="3600"/>
              <a:ext cx="14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Quantity</a:t>
              </a:r>
            </a:p>
          </p:txBody>
        </p:sp>
        <p:sp>
          <p:nvSpPr>
            <p:cNvPr id="39956" name="Text Box 19"/>
            <p:cNvSpPr txBox="1">
              <a:spLocks noChangeArrowheads="1"/>
            </p:cNvSpPr>
            <p:nvPr/>
          </p:nvSpPr>
          <p:spPr bwMode="auto">
            <a:xfrm rot="-5354768">
              <a:off x="375" y="825"/>
              <a:ext cx="96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Price</a:t>
              </a:r>
            </a:p>
          </p:txBody>
        </p:sp>
        <p:sp>
          <p:nvSpPr>
            <p:cNvPr id="39957" name="Text Box 20"/>
            <p:cNvSpPr txBox="1">
              <a:spLocks noChangeArrowheads="1"/>
            </p:cNvSpPr>
            <p:nvPr/>
          </p:nvSpPr>
          <p:spPr bwMode="auto">
            <a:xfrm>
              <a:off x="672" y="2678"/>
              <a:ext cx="81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(P</a:t>
              </a:r>
              <a:r>
                <a:rPr lang="en-US" sz="3000" b="1" baseline="-10000">
                  <a:solidFill>
                    <a:schemeClr val="accent2"/>
                  </a:solidFill>
                  <a:latin typeface="Arial" panose="020B0604020202020204" pitchFamily="34" charset="0"/>
                </a:rPr>
                <a:t>1</a:t>
              </a: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)</a:t>
              </a:r>
              <a:r>
                <a:rPr lang="en-US" sz="30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 </a:t>
              </a: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39958" name="Text Box 21"/>
            <p:cNvSpPr txBox="1">
              <a:spLocks noChangeArrowheads="1"/>
            </p:cNvSpPr>
            <p:nvPr/>
          </p:nvSpPr>
          <p:spPr bwMode="auto">
            <a:xfrm>
              <a:off x="672" y="2976"/>
              <a:ext cx="768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(P</a:t>
              </a:r>
              <a:r>
                <a:rPr lang="en-US" sz="3000" b="1" baseline="-10000">
                  <a:solidFill>
                    <a:schemeClr val="accent2"/>
                  </a:solidFill>
                  <a:latin typeface="Arial" panose="020B0604020202020204" pitchFamily="34" charset="0"/>
                </a:rPr>
                <a:t>2</a:t>
              </a: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) 3</a:t>
              </a:r>
            </a:p>
          </p:txBody>
        </p:sp>
        <p:sp>
          <p:nvSpPr>
            <p:cNvPr id="39959" name="Text Box 22"/>
            <p:cNvSpPr txBox="1">
              <a:spLocks noChangeArrowheads="1"/>
            </p:cNvSpPr>
            <p:nvPr/>
          </p:nvSpPr>
          <p:spPr bwMode="auto">
            <a:xfrm>
              <a:off x="1104" y="3456"/>
              <a:ext cx="1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39960" name="Text Box 23"/>
            <p:cNvSpPr txBox="1">
              <a:spLocks noChangeArrowheads="1"/>
            </p:cNvSpPr>
            <p:nvPr/>
          </p:nvSpPr>
          <p:spPr bwMode="auto">
            <a:xfrm>
              <a:off x="2496" y="3644"/>
              <a:ext cx="576" cy="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8 </a:t>
              </a:r>
            </a:p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(Q</a:t>
              </a:r>
              <a:r>
                <a:rPr lang="en-US" sz="3000" b="1" baseline="-10000">
                  <a:solidFill>
                    <a:schemeClr val="accent2"/>
                  </a:solidFill>
                  <a:latin typeface="Arial" panose="020B0604020202020204" pitchFamily="34" charset="0"/>
                </a:rPr>
                <a:t>1</a:t>
              </a: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)</a:t>
              </a:r>
            </a:p>
          </p:txBody>
        </p:sp>
        <p:sp>
          <p:nvSpPr>
            <p:cNvPr id="39961" name="Text Box 24"/>
            <p:cNvSpPr txBox="1">
              <a:spLocks noChangeArrowheads="1"/>
            </p:cNvSpPr>
            <p:nvPr/>
          </p:nvSpPr>
          <p:spPr bwMode="auto">
            <a:xfrm>
              <a:off x="3984" y="3219"/>
              <a:ext cx="14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Demand</a:t>
              </a:r>
            </a:p>
          </p:txBody>
        </p:sp>
        <p:sp>
          <p:nvSpPr>
            <p:cNvPr id="39962" name="Text Box 25"/>
            <p:cNvSpPr txBox="1">
              <a:spLocks noChangeArrowheads="1"/>
            </p:cNvSpPr>
            <p:nvPr/>
          </p:nvSpPr>
          <p:spPr bwMode="auto">
            <a:xfrm>
              <a:off x="3024" y="3648"/>
              <a:ext cx="576" cy="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9 </a:t>
              </a:r>
            </a:p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(Q</a:t>
              </a:r>
              <a:r>
                <a:rPr lang="en-US" sz="3000" b="1" baseline="-10000">
                  <a:solidFill>
                    <a:schemeClr val="accent2"/>
                  </a:solidFill>
                  <a:latin typeface="Arial" panose="020B0604020202020204" pitchFamily="34" charset="0"/>
                </a:rPr>
                <a:t>2</a:t>
              </a:r>
              <a:r>
                <a:rPr lang="en-US" sz="3000" b="1">
                  <a:solidFill>
                    <a:schemeClr val="accent2"/>
                  </a:solidFill>
                  <a:latin typeface="Arial" panose="020B0604020202020204" pitchFamily="34" charset="0"/>
                </a:rPr>
                <a:t>)</a:t>
              </a:r>
            </a:p>
          </p:txBody>
        </p:sp>
        <p:sp>
          <p:nvSpPr>
            <p:cNvPr id="39963" name="Text Box 26"/>
            <p:cNvSpPr txBox="1">
              <a:spLocks noChangeArrowheads="1"/>
            </p:cNvSpPr>
            <p:nvPr/>
          </p:nvSpPr>
          <p:spPr bwMode="auto">
            <a:xfrm>
              <a:off x="3504" y="3600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39964" name="Text Box 27"/>
            <p:cNvSpPr txBox="1">
              <a:spLocks noChangeArrowheads="1"/>
            </p:cNvSpPr>
            <p:nvPr/>
          </p:nvSpPr>
          <p:spPr bwMode="auto">
            <a:xfrm>
              <a:off x="960" y="1344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12</a:t>
              </a:r>
            </a:p>
          </p:txBody>
        </p:sp>
      </p:grpSp>
      <p:sp>
        <p:nvSpPr>
          <p:cNvPr id="38940" name="Text Box 28"/>
          <p:cNvSpPr txBox="1">
            <a:spLocks noChangeArrowheads="1"/>
          </p:cNvSpPr>
          <p:nvPr/>
        </p:nvSpPr>
        <p:spPr bwMode="auto">
          <a:xfrm>
            <a:off x="5029200" y="1828800"/>
            <a:ext cx="3733800" cy="2209800"/>
          </a:xfrm>
          <a:prstGeom prst="rect">
            <a:avLst/>
          </a:prstGeom>
          <a:solidFill>
            <a:srgbClr val="DDE5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800" b="1">
                <a:solidFill>
                  <a:schemeClr val="accent2"/>
                </a:solidFill>
                <a:latin typeface="Arial" panose="020B0604020202020204" pitchFamily="34" charset="0"/>
              </a:rPr>
              <a:t>If prices decrease, revenue decrease.  If prices increase, revenue increases.</a:t>
            </a:r>
          </a:p>
        </p:txBody>
      </p:sp>
      <p:sp>
        <p:nvSpPr>
          <p:cNvPr id="38941" name="Text Box 29"/>
          <p:cNvSpPr txBox="1">
            <a:spLocks noChangeArrowheads="1"/>
          </p:cNvSpPr>
          <p:nvPr/>
        </p:nvSpPr>
        <p:spPr bwMode="auto">
          <a:xfrm>
            <a:off x="6019800" y="4114800"/>
            <a:ext cx="2895600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spcBef>
                <a:spcPct val="10000"/>
              </a:spcBef>
            </a:pPr>
            <a:r>
              <a:rPr lang="en-US" sz="2600" b="1">
                <a:solidFill>
                  <a:schemeClr val="accent2"/>
                </a:solidFill>
                <a:latin typeface="Arial" panose="020B0604020202020204" pitchFamily="34" charset="0"/>
              </a:rPr>
              <a:t>Area X = Q</a:t>
            </a:r>
            <a:r>
              <a:rPr lang="en-US" sz="2600" b="1" baseline="-10000">
                <a:solidFill>
                  <a:schemeClr val="accent2"/>
                </a:solidFill>
                <a:latin typeface="Arial" panose="020B0604020202020204" pitchFamily="34" charset="0"/>
              </a:rPr>
              <a:t>1</a:t>
            </a:r>
            <a:r>
              <a:rPr lang="en-US" sz="2600" b="1">
                <a:solidFill>
                  <a:schemeClr val="accent2"/>
                </a:solidFill>
                <a:latin typeface="Arial" panose="020B0604020202020204" pitchFamily="34" charset="0"/>
              </a:rPr>
              <a:t>CBQ</a:t>
            </a:r>
            <a:r>
              <a:rPr lang="en-US" sz="2600" b="1" baseline="-1000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  <a:p>
            <a:pPr>
              <a:lnSpc>
                <a:spcPct val="70000"/>
              </a:lnSpc>
              <a:spcBef>
                <a:spcPct val="10000"/>
              </a:spcBef>
            </a:pPr>
            <a:r>
              <a:rPr lang="en-US" sz="2600" b="1">
                <a:solidFill>
                  <a:schemeClr val="accent2"/>
                </a:solidFill>
                <a:latin typeface="Arial" panose="020B0604020202020204" pitchFamily="34" charset="0"/>
              </a:rPr>
              <a:t>Area Y =</a:t>
            </a:r>
            <a:r>
              <a:rPr lang="en-US" sz="2600" b="1" baseline="-2500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lang="en-US" sz="2600" b="1">
                <a:solidFill>
                  <a:schemeClr val="accent2"/>
                </a:solidFill>
                <a:latin typeface="Arial" panose="020B0604020202020204" pitchFamily="34" charset="0"/>
              </a:rPr>
              <a:t>P</a:t>
            </a:r>
            <a:r>
              <a:rPr lang="en-US" sz="2600" b="1" baseline="-10000">
                <a:solidFill>
                  <a:schemeClr val="accent2"/>
                </a:solidFill>
                <a:latin typeface="Arial" panose="020B0604020202020204" pitchFamily="34" charset="0"/>
              </a:rPr>
              <a:t>1</a:t>
            </a:r>
            <a:r>
              <a:rPr lang="en-US" sz="2600" b="1">
                <a:solidFill>
                  <a:schemeClr val="accent2"/>
                </a:solidFill>
                <a:latin typeface="Arial" panose="020B0604020202020204" pitchFamily="34" charset="0"/>
              </a:rPr>
              <a:t>ACP</a:t>
            </a:r>
            <a:r>
              <a:rPr lang="en-US" sz="2600" b="1" baseline="-1000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8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animBg="1"/>
      <p:bldP spid="38918" grpId="0" animBg="1"/>
      <p:bldP spid="38919" grpId="0" animBg="1"/>
      <p:bldP spid="38920" grpId="0" animBg="1"/>
      <p:bldP spid="38921" grpId="0" animBg="1"/>
      <p:bldP spid="38922" grpId="0" autoUpdateAnimBg="0"/>
      <p:bldP spid="38923" grpId="0" autoUpdateAnimBg="0"/>
      <p:bldP spid="38924" grpId="0" autoUpdateAnimBg="0"/>
      <p:bldP spid="38925" grpId="0" autoUpdateAnimBg="0"/>
      <p:bldP spid="38926" grpId="0" autoUpdateAnimBg="0"/>
      <p:bldP spid="38940" grpId="0" animBg="1" autoUpdateAnimBg="0"/>
      <p:bldP spid="38941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57400"/>
            <a:ext cx="7772400" cy="43434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Bef>
                <a:spcPct val="25000"/>
              </a:spcBef>
              <a:spcAft>
                <a:spcPct val="25000"/>
              </a:spcAft>
              <a:buFont typeface="Wingdings" pitchFamily="2" charset="2"/>
              <a:buNone/>
            </a:pPr>
            <a:r>
              <a:rPr lang="en-US" sz="2800" smtClean="0"/>
              <a:t>Managers can estimate price elasticity by asking customers:</a:t>
            </a:r>
          </a:p>
          <a:p>
            <a:pPr marL="800100" lvl="1" indent="-342900" eaLnBrk="1" hangingPunct="1">
              <a:lnSpc>
                <a:spcPct val="80000"/>
              </a:lnSpc>
              <a:spcBef>
                <a:spcPct val="25000"/>
              </a:spcBef>
              <a:spcAft>
                <a:spcPct val="25000"/>
              </a:spcAft>
              <a:buFontTx/>
              <a:buAutoNum type="arabicPeriod"/>
            </a:pPr>
            <a:r>
              <a:rPr lang="en-US" sz="2600" smtClean="0"/>
              <a:t>What do you currently pay for my product?</a:t>
            </a:r>
          </a:p>
          <a:p>
            <a:pPr marL="800100" lvl="1" indent="-342900" eaLnBrk="1" hangingPunct="1">
              <a:lnSpc>
                <a:spcPct val="80000"/>
              </a:lnSpc>
              <a:spcBef>
                <a:spcPct val="25000"/>
              </a:spcBef>
              <a:spcAft>
                <a:spcPct val="25000"/>
              </a:spcAft>
              <a:buFontTx/>
              <a:buAutoNum type="arabicPeriod"/>
            </a:pPr>
            <a:r>
              <a:rPr lang="en-US" sz="2600" smtClean="0"/>
              <a:t>At what price would you stop buying my product altogether?</a:t>
            </a:r>
          </a:p>
          <a:p>
            <a:pPr marL="0" indent="0" eaLnBrk="1" hangingPunct="1">
              <a:lnSpc>
                <a:spcPct val="80000"/>
              </a:lnSpc>
              <a:spcBef>
                <a:spcPct val="25000"/>
              </a:spcBef>
              <a:spcAft>
                <a:spcPct val="25000"/>
              </a:spcAft>
              <a:buFont typeface="Wingdings" pitchFamily="2" charset="2"/>
              <a:buNone/>
            </a:pPr>
            <a:r>
              <a:rPr lang="en-US" sz="2800" smtClean="0"/>
              <a:t>Managers should ask themselves:</a:t>
            </a:r>
          </a:p>
          <a:p>
            <a:pPr marL="800100" lvl="1" indent="-342900" eaLnBrk="1" hangingPunct="1">
              <a:lnSpc>
                <a:spcPct val="80000"/>
              </a:lnSpc>
              <a:spcBef>
                <a:spcPct val="25000"/>
              </a:spcBef>
              <a:spcAft>
                <a:spcPct val="25000"/>
              </a:spcAft>
              <a:buFontTx/>
              <a:buAutoNum type="arabicPeriod"/>
            </a:pPr>
            <a:r>
              <a:rPr lang="en-US" sz="2600" smtClean="0"/>
              <a:t>How much will revenue increase as a result of higher sales?</a:t>
            </a:r>
          </a:p>
          <a:p>
            <a:pPr marL="800100" lvl="1" indent="-342900" eaLnBrk="1" hangingPunct="1">
              <a:lnSpc>
                <a:spcPct val="80000"/>
              </a:lnSpc>
              <a:spcBef>
                <a:spcPct val="25000"/>
              </a:spcBef>
              <a:spcAft>
                <a:spcPct val="25000"/>
              </a:spcAft>
              <a:buFontTx/>
              <a:buAutoNum type="arabicPeriod"/>
            </a:pPr>
            <a:r>
              <a:rPr lang="en-US" sz="2600" smtClean="0"/>
              <a:t>How much will revenue decrease as a result of lower prices for each unit?</a:t>
            </a:r>
          </a:p>
        </p:txBody>
      </p:sp>
      <p:sp>
        <p:nvSpPr>
          <p:cNvPr id="40963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B00000"/>
                </a:solidFill>
              </a:rPr>
              <a:t>Managerial Rule of Thumb: Estimating Price Elasticity</a:t>
            </a:r>
          </a:p>
        </p:txBody>
      </p:sp>
      <p:sp>
        <p:nvSpPr>
          <p:cNvPr id="49157" name="AutoShape 5" descr="Purple mesh"/>
          <p:cNvSpPr>
            <a:spLocks noChangeArrowheads="1"/>
          </p:cNvSpPr>
          <p:nvPr/>
        </p:nvSpPr>
        <p:spPr bwMode="auto">
          <a:xfrm>
            <a:off x="990600" y="457200"/>
            <a:ext cx="457200" cy="381000"/>
          </a:xfrm>
          <a:prstGeom prst="rightArrow">
            <a:avLst>
              <a:gd name="adj1" fmla="val 36667"/>
              <a:gd name="adj2" fmla="val 54000"/>
            </a:avLst>
          </a:prstGeom>
          <a:gradFill rotWithShape="0">
            <a:gsLst>
              <a:gs pos="0">
                <a:srgbClr val="000000"/>
              </a:gs>
              <a:gs pos="50000">
                <a:schemeClr val="accent1"/>
              </a:gs>
              <a:gs pos="100000">
                <a:srgbClr val="000000"/>
              </a:gs>
            </a:gsLst>
            <a:lin ang="5400000" scaled="1"/>
          </a:gradFill>
          <a:ln w="6350">
            <a:solidFill>
              <a:srgbClr val="998633"/>
            </a:solidFill>
            <a:miter lim="800000"/>
            <a:headEnd/>
            <a:tailEnd/>
          </a:ln>
          <a:effectLst>
            <a:outerShdw dist="28398" dir="3806097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bldLvl="2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Determinants of Price Elasticity of Demand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47700" indent="-647700" eaLnBrk="1" hangingPunct="1">
              <a:buFont typeface="Wingdings" pitchFamily="2" charset="2"/>
              <a:buAutoNum type="arabicPeriod"/>
            </a:pPr>
            <a:r>
              <a:rPr lang="en-US" smtClean="0"/>
              <a:t>Number of substitute goods</a:t>
            </a:r>
          </a:p>
          <a:p>
            <a:pPr marL="647700" indent="-647700" eaLnBrk="1" hangingPunct="1">
              <a:buFont typeface="Wingdings" pitchFamily="2" charset="2"/>
              <a:buAutoNum type="arabicPeriod"/>
            </a:pPr>
            <a:r>
              <a:rPr lang="en-US" smtClean="0"/>
              <a:t>Percent of a consumer’s income that is spent on the product</a:t>
            </a:r>
          </a:p>
          <a:p>
            <a:pPr marL="647700" indent="-647700" eaLnBrk="1" hangingPunct="1">
              <a:buFont typeface="Wingdings" pitchFamily="2" charset="2"/>
              <a:buAutoNum type="arabicPeriod"/>
            </a:pPr>
            <a:r>
              <a:rPr lang="en-US" smtClean="0"/>
              <a:t>Time period under consideration</a:t>
            </a:r>
          </a:p>
          <a:p>
            <a:pPr marL="647700" indent="-647700" eaLnBrk="1" hangingPunct="1">
              <a:buFont typeface="Wingdings" pitchFamily="2" charset="2"/>
              <a:buAutoNum type="arabicPeriod"/>
            </a:pPr>
            <a:r>
              <a:rPr lang="en-US" smtClean="0"/>
              <a:t>Nature of the good (durable or non-durable)</a:t>
            </a:r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Non-Price Factors Influencing Demand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Font typeface="Wingdings" pitchFamily="2" charset="2"/>
              <a:buAutoNum type="arabicPeriod"/>
            </a:pPr>
            <a:r>
              <a:rPr lang="en-US" dirty="0" smtClean="0"/>
              <a:t>Tastes and preferences</a:t>
            </a:r>
          </a:p>
          <a:p>
            <a:pPr marL="685800" lvl="1" indent="0" eaLnBrk="1" hangingPunct="1">
              <a:buFontTx/>
              <a:buNone/>
            </a:pPr>
            <a:r>
              <a:rPr lang="en-US" dirty="0" smtClean="0"/>
              <a:t>Affected by socioeconomic factors such as age, sex, race, marital status, and education level</a:t>
            </a:r>
          </a:p>
          <a:p>
            <a:pPr marL="457200" indent="-457200" eaLnBrk="1" hangingPunct="1">
              <a:buFont typeface="Wingdings" pitchFamily="2" charset="2"/>
              <a:buAutoNum type="arabicPeriod"/>
            </a:pPr>
            <a:r>
              <a:rPr lang="en-US" dirty="0" smtClean="0"/>
              <a:t>Income</a:t>
            </a:r>
          </a:p>
          <a:p>
            <a:pPr marL="685800" lvl="1" indent="0" eaLnBrk="1" hangingPunct="1">
              <a:buFontTx/>
              <a:buNone/>
            </a:pPr>
            <a:r>
              <a:rPr lang="en-US" dirty="0" smtClean="0"/>
              <a:t>The level of income (e.g. GDP) affects demand for normal goods and inferior goods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build="p" bldLvl="2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Calculating Price Elasticities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i="1" smtClean="0">
                <a:solidFill>
                  <a:srgbClr val="CC0000"/>
                </a:solidFill>
              </a:rPr>
              <a:t>Arc price elasticity</a:t>
            </a:r>
            <a:r>
              <a:rPr lang="en-US" smtClean="0"/>
              <a:t>: base quantity (or price) is the average value of </a:t>
            </a:r>
            <a:r>
              <a:rPr lang="en-US" smtClean="0">
                <a:solidFill>
                  <a:schemeClr val="tx2"/>
                </a:solidFill>
              </a:rPr>
              <a:t>the starting and ending points</a:t>
            </a:r>
          </a:p>
          <a:p>
            <a:pPr eaLnBrk="1" hangingPunct="1"/>
            <a:r>
              <a:rPr lang="en-US" i="1" smtClean="0">
                <a:solidFill>
                  <a:srgbClr val="CC0000"/>
                </a:solidFill>
              </a:rPr>
              <a:t>Point price elasticity</a:t>
            </a:r>
            <a:r>
              <a:rPr lang="en-US" smtClean="0"/>
              <a:t>: measurement of the price elasticity of demand calculated at a point on the curve using infinitesimal changes in prices and quantities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bldLvl="2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Numerical Examples</a:t>
            </a:r>
          </a:p>
        </p:txBody>
      </p:sp>
      <p:sp>
        <p:nvSpPr>
          <p:cNvPr id="5017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Demand function</a:t>
            </a:r>
          </a:p>
          <a:p>
            <a:pPr lvl="1" eaLnBrk="1" hangingPunct="1"/>
            <a:r>
              <a:rPr lang="en-US" sz="2800" smtClean="0"/>
              <a:t>Shows relationship between quantity demanded and price</a:t>
            </a:r>
          </a:p>
          <a:p>
            <a:pPr lvl="1" eaLnBrk="1" hangingPunct="1"/>
            <a:r>
              <a:rPr lang="en-US" sz="2800" smtClean="0"/>
              <a:t>Q = 12 – P or P = 12 – Q</a:t>
            </a:r>
          </a:p>
          <a:p>
            <a:pPr eaLnBrk="1" hangingPunct="1"/>
            <a:r>
              <a:rPr lang="en-US" sz="3000" smtClean="0"/>
              <a:t>Total revenue function</a:t>
            </a:r>
          </a:p>
          <a:p>
            <a:pPr lvl="1" eaLnBrk="1" hangingPunct="1"/>
            <a:r>
              <a:rPr lang="en-US" sz="2800" smtClean="0"/>
              <a:t>Shows total revenue received by producer as a function of the level of output</a:t>
            </a:r>
          </a:p>
          <a:p>
            <a:pPr lvl="1" eaLnBrk="1" hangingPunct="1"/>
            <a:r>
              <a:rPr lang="en-US" sz="2800" smtClean="0"/>
              <a:t>TR = (P) (Q) = (12 – Q) (Q) = 12Q – Q</a:t>
            </a:r>
            <a:r>
              <a:rPr lang="en-US" sz="2800" baseline="28000" smtClean="0"/>
              <a:t>2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bldLvl="2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Numerical Examples</a:t>
            </a:r>
          </a:p>
        </p:txBody>
      </p:sp>
      <p:sp>
        <p:nvSpPr>
          <p:cNvPr id="593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0" y="2057400"/>
            <a:ext cx="8077200" cy="4343400"/>
          </a:xfrm>
        </p:spPr>
        <p:txBody>
          <a:bodyPr/>
          <a:lstStyle/>
          <a:p>
            <a:pPr eaLnBrk="1" hangingPunct="1"/>
            <a:r>
              <a:rPr lang="en-US" sz="2800" i="1" smtClean="0">
                <a:solidFill>
                  <a:srgbClr val="CC0000"/>
                </a:solidFill>
              </a:rPr>
              <a:t>Average revenue function</a:t>
            </a:r>
            <a:r>
              <a:rPr lang="en-US" sz="2800" smtClean="0"/>
              <a:t>: shows how average revenue is related to level of output</a:t>
            </a:r>
          </a:p>
          <a:p>
            <a:pPr lvl="1" eaLnBrk="1" hangingPunct="1"/>
            <a:r>
              <a:rPr lang="en-US" sz="2800" smtClean="0"/>
              <a:t>AR = TR / Q = [(P) (Q)] / Q = P</a:t>
            </a:r>
          </a:p>
          <a:p>
            <a:pPr eaLnBrk="1" hangingPunct="1"/>
            <a:r>
              <a:rPr lang="en-US" sz="2800" i="1" smtClean="0">
                <a:solidFill>
                  <a:srgbClr val="CC0000"/>
                </a:solidFill>
              </a:rPr>
              <a:t>Marginal revenue function</a:t>
            </a:r>
            <a:r>
              <a:rPr lang="en-US" sz="2800" smtClean="0"/>
              <a:t>:  shows the additional revenue a producer receives by selling an additional unit of output at different levels</a:t>
            </a:r>
          </a:p>
          <a:p>
            <a:pPr lvl="1" eaLnBrk="1" hangingPunct="1"/>
            <a:r>
              <a:rPr lang="en-US" sz="2800" smtClean="0"/>
              <a:t>MR = (</a:t>
            </a:r>
            <a:r>
              <a:rPr lang="en-US" sz="2800" smtClean="0">
                <a:sym typeface="Symbol" panose="05050102010706020507" pitchFamily="18" charset="2"/>
              </a:rPr>
              <a:t>TR) / (Q) = (TR2</a:t>
            </a:r>
            <a:r>
              <a:rPr lang="en-US" sz="2000" smtClean="0">
                <a:sym typeface="Symbol" panose="05050102010706020507" pitchFamily="18" charset="2"/>
              </a:rPr>
              <a:t> </a:t>
            </a:r>
            <a:r>
              <a:rPr lang="en-US" sz="2800" smtClean="0">
                <a:sym typeface="Symbol" panose="05050102010706020507" pitchFamily="18" charset="2"/>
              </a:rPr>
              <a:t>–</a:t>
            </a:r>
            <a:r>
              <a:rPr lang="en-US" sz="2000" smtClean="0">
                <a:sym typeface="Symbol" panose="05050102010706020507" pitchFamily="18" charset="2"/>
              </a:rPr>
              <a:t> </a:t>
            </a:r>
            <a:r>
              <a:rPr lang="en-US" sz="2800" smtClean="0">
                <a:sym typeface="Symbol" panose="05050102010706020507" pitchFamily="18" charset="2"/>
              </a:rPr>
              <a:t>TR1) / (Q2</a:t>
            </a:r>
            <a:r>
              <a:rPr lang="en-US" sz="2000" smtClean="0">
                <a:sym typeface="Symbol" panose="05050102010706020507" pitchFamily="18" charset="2"/>
              </a:rPr>
              <a:t> </a:t>
            </a:r>
            <a:r>
              <a:rPr lang="en-US" sz="2800" smtClean="0">
                <a:sym typeface="Symbol" panose="05050102010706020507" pitchFamily="18" charset="2"/>
              </a:rPr>
              <a:t>–</a:t>
            </a:r>
            <a:r>
              <a:rPr lang="en-US" sz="2000" smtClean="0">
                <a:sym typeface="Symbol" panose="05050102010706020507" pitchFamily="18" charset="2"/>
              </a:rPr>
              <a:t> </a:t>
            </a:r>
            <a:r>
              <a:rPr lang="en-US" sz="2800" smtClean="0">
                <a:sym typeface="Symbol" panose="05050102010706020507" pitchFamily="18" charset="2"/>
              </a:rPr>
              <a:t>Q1)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sz="2800" b="1" smtClean="0">
                <a:latin typeface="Arial" panose="020B0604020202020204" pitchFamily="34" charset="0"/>
                <a:sym typeface="Symbol" panose="05050102010706020507" pitchFamily="18" charset="2"/>
              </a:rPr>
              <a:t>MR = dTR / dQ = 12</a:t>
            </a:r>
            <a:r>
              <a:rPr lang="en-US" sz="2000" b="1" smtClean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2800" b="1" smtClean="0">
                <a:latin typeface="Arial" panose="020B0604020202020204" pitchFamily="34" charset="0"/>
                <a:sym typeface="Symbol" panose="05050102010706020507" pitchFamily="18" charset="2"/>
              </a:rPr>
              <a:t>–</a:t>
            </a:r>
            <a:r>
              <a:rPr lang="en-US" sz="2000" b="1" smtClean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sz="2800" b="1" smtClean="0">
                <a:latin typeface="Arial" panose="020B0604020202020204" pitchFamily="34" charset="0"/>
                <a:sym typeface="Symbol" panose="05050102010706020507" pitchFamily="18" charset="2"/>
              </a:rPr>
              <a:t>2Q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bldLvl="2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Demand and </a:t>
            </a:r>
            <a:br>
              <a:rPr lang="en-US" smtClean="0"/>
            </a:br>
            <a:r>
              <a:rPr lang="en-US" smtClean="0"/>
              <a:t>Marginal Revenue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5000"/>
              </a:lnSpc>
            </a:pPr>
            <a:r>
              <a:rPr lang="en-US" smtClean="0"/>
              <a:t>Firms are always constrained by demand curve</a:t>
            </a:r>
          </a:p>
          <a:p>
            <a:pPr eaLnBrk="1" hangingPunct="1">
              <a:lnSpc>
                <a:spcPct val="75000"/>
              </a:lnSpc>
            </a:pPr>
            <a:r>
              <a:rPr lang="en-US" smtClean="0"/>
              <a:t>Top half of the demand curve in Figure 3.4 indicates when managers lower price, total revenue increases</a:t>
            </a:r>
          </a:p>
          <a:p>
            <a:pPr eaLnBrk="1" hangingPunct="1">
              <a:lnSpc>
                <a:spcPct val="75000"/>
              </a:lnSpc>
            </a:pPr>
            <a:r>
              <a:rPr lang="en-US" smtClean="0"/>
              <a:t>Bottom half indicates a price decrease causes total revenue </a:t>
            </a:r>
            <a:br>
              <a:rPr lang="en-US" smtClean="0"/>
            </a:br>
            <a:r>
              <a:rPr lang="en-US" smtClean="0"/>
              <a:t>to fall</a:t>
            </a:r>
          </a:p>
          <a:p>
            <a:pPr eaLnBrk="1" hangingPunct="1">
              <a:lnSpc>
                <a:spcPct val="75000"/>
              </a:lnSpc>
            </a:pPr>
            <a:endParaRPr lang="en-US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bldLvl="2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607300" cy="1143000"/>
          </a:xfrm>
        </p:spPr>
        <p:txBody>
          <a:bodyPr/>
          <a:lstStyle/>
          <a:p>
            <a:pPr eaLnBrk="1" hangingPunct="1"/>
            <a:r>
              <a:rPr lang="en-US" smtClean="0"/>
              <a:t>Demand and </a:t>
            </a:r>
            <a:br>
              <a:rPr lang="en-US" smtClean="0"/>
            </a:br>
            <a:r>
              <a:rPr lang="en-US" smtClean="0"/>
              <a:t>Marginal Revenue</a:t>
            </a:r>
          </a:p>
        </p:txBody>
      </p:sp>
      <p:sp>
        <p:nvSpPr>
          <p:cNvPr id="39941" name="Freeform 5"/>
          <p:cNvSpPr>
            <a:spLocks/>
          </p:cNvSpPr>
          <p:nvPr/>
        </p:nvSpPr>
        <p:spPr bwMode="auto">
          <a:xfrm>
            <a:off x="1828800" y="2209800"/>
            <a:ext cx="2743200" cy="4419600"/>
          </a:xfrm>
          <a:custGeom>
            <a:avLst/>
            <a:gdLst>
              <a:gd name="T0" fmla="*/ 0 w 1456"/>
              <a:gd name="T1" fmla="*/ 0 h 1608"/>
              <a:gd name="T2" fmla="*/ 2743200 w 1456"/>
              <a:gd name="T3" fmla="*/ 4419600 h 1608"/>
              <a:gd name="T4" fmla="*/ 0 60000 65536"/>
              <a:gd name="T5" fmla="*/ 0 60000 65536"/>
              <a:gd name="T6" fmla="*/ 0 w 1456"/>
              <a:gd name="T7" fmla="*/ 0 h 1608"/>
              <a:gd name="T8" fmla="*/ 1456 w 1456"/>
              <a:gd name="T9" fmla="*/ 1608 h 160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56" h="1608">
                <a:moveTo>
                  <a:pt x="0" y="0"/>
                </a:moveTo>
                <a:lnTo>
                  <a:pt x="1456" y="1608"/>
                </a:lnTo>
              </a:path>
            </a:pathLst>
          </a:custGeom>
          <a:noFill/>
          <a:ln w="57150">
            <a:solidFill>
              <a:srgbClr val="6D009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Freeform 6"/>
          <p:cNvSpPr>
            <a:spLocks/>
          </p:cNvSpPr>
          <p:nvPr/>
        </p:nvSpPr>
        <p:spPr bwMode="auto">
          <a:xfrm>
            <a:off x="4114800" y="4038600"/>
            <a:ext cx="1588" cy="1968500"/>
          </a:xfrm>
          <a:custGeom>
            <a:avLst/>
            <a:gdLst>
              <a:gd name="T0" fmla="*/ 0 w 1"/>
              <a:gd name="T1" fmla="*/ 0 h 1240"/>
              <a:gd name="T2" fmla="*/ 0 w 1"/>
              <a:gd name="T3" fmla="*/ 1968500 h 1240"/>
              <a:gd name="T4" fmla="*/ 0 60000 65536"/>
              <a:gd name="T5" fmla="*/ 0 60000 65536"/>
              <a:gd name="T6" fmla="*/ 0 w 1"/>
              <a:gd name="T7" fmla="*/ 0 h 1240"/>
              <a:gd name="T8" fmla="*/ 1 w 1"/>
              <a:gd name="T9" fmla="*/ 1240 h 12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240">
                <a:moveTo>
                  <a:pt x="0" y="0"/>
                </a:moveTo>
                <a:lnTo>
                  <a:pt x="0" y="1240"/>
                </a:lnTo>
              </a:path>
            </a:pathLst>
          </a:custGeom>
          <a:noFill/>
          <a:ln w="38100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Freeform 7"/>
          <p:cNvSpPr>
            <a:spLocks/>
          </p:cNvSpPr>
          <p:nvPr/>
        </p:nvSpPr>
        <p:spPr bwMode="auto">
          <a:xfrm>
            <a:off x="1828800" y="4035425"/>
            <a:ext cx="2286000" cy="3175"/>
          </a:xfrm>
          <a:custGeom>
            <a:avLst/>
            <a:gdLst>
              <a:gd name="T0" fmla="*/ 0 w 1440"/>
              <a:gd name="T1" fmla="*/ 0 h 2"/>
              <a:gd name="T2" fmla="*/ 2286000 w 1440"/>
              <a:gd name="T3" fmla="*/ 3175 h 2"/>
              <a:gd name="T4" fmla="*/ 0 60000 65536"/>
              <a:gd name="T5" fmla="*/ 0 60000 65536"/>
              <a:gd name="T6" fmla="*/ 0 w 1440"/>
              <a:gd name="T7" fmla="*/ 0 h 2"/>
              <a:gd name="T8" fmla="*/ 1440 w 1440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40" h="2">
                <a:moveTo>
                  <a:pt x="0" y="0"/>
                </a:moveTo>
                <a:lnTo>
                  <a:pt x="1440" y="2"/>
                </a:lnTo>
              </a:path>
            </a:pathLst>
          </a:custGeom>
          <a:noFill/>
          <a:ln w="38100" cmpd="sng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2743200" y="2387600"/>
            <a:ext cx="190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|e</a:t>
            </a:r>
            <a:r>
              <a:rPr lang="en-US" sz="3200" b="1" baseline="-10000">
                <a:solidFill>
                  <a:schemeClr val="accent2"/>
                </a:solidFill>
                <a:latin typeface="Arial" panose="020B0604020202020204" pitchFamily="34" charset="0"/>
              </a:rPr>
              <a:t>P</a:t>
            </a: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| &gt; 1</a:t>
            </a:r>
          </a:p>
        </p:txBody>
      </p:sp>
      <p:sp>
        <p:nvSpPr>
          <p:cNvPr id="39956" name="Freeform 20"/>
          <p:cNvSpPr>
            <a:spLocks/>
          </p:cNvSpPr>
          <p:nvPr/>
        </p:nvSpPr>
        <p:spPr bwMode="auto">
          <a:xfrm>
            <a:off x="1828800" y="2159000"/>
            <a:ext cx="4648200" cy="3784600"/>
          </a:xfrm>
          <a:custGeom>
            <a:avLst/>
            <a:gdLst>
              <a:gd name="T0" fmla="*/ 0 w 2184"/>
              <a:gd name="T1" fmla="*/ 0 h 2416"/>
              <a:gd name="T2" fmla="*/ 4648200 w 2184"/>
              <a:gd name="T3" fmla="*/ 3784600 h 2416"/>
              <a:gd name="T4" fmla="*/ 0 60000 65536"/>
              <a:gd name="T5" fmla="*/ 0 60000 65536"/>
              <a:gd name="T6" fmla="*/ 0 w 2184"/>
              <a:gd name="T7" fmla="*/ 0 h 2416"/>
              <a:gd name="T8" fmla="*/ 2184 w 2184"/>
              <a:gd name="T9" fmla="*/ 2416 h 24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84" h="2416">
                <a:moveTo>
                  <a:pt x="0" y="0"/>
                </a:moveTo>
                <a:lnTo>
                  <a:pt x="2184" y="2416"/>
                </a:lnTo>
              </a:path>
            </a:pathLst>
          </a:custGeom>
          <a:noFill/>
          <a:ln w="57150">
            <a:solidFill>
              <a:srgbClr val="6D009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6248400" y="2057400"/>
            <a:ext cx="2514600" cy="2819400"/>
          </a:xfrm>
          <a:prstGeom prst="rect">
            <a:avLst/>
          </a:prstGeom>
          <a:solidFill>
            <a:srgbClr val="DDE5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800" b="1">
                <a:solidFill>
                  <a:schemeClr val="accent2"/>
                </a:solidFill>
                <a:latin typeface="Arial" panose="020B0604020202020204" pitchFamily="34" charset="0"/>
              </a:rPr>
              <a:t>Demand, marginal revenue, and total revenue functions are related</a:t>
            </a:r>
          </a:p>
        </p:txBody>
      </p:sp>
      <p:sp>
        <p:nvSpPr>
          <p:cNvPr id="47113" name="Rectangle 23"/>
          <p:cNvSpPr>
            <a:spLocks noChangeArrowheads="1"/>
          </p:cNvSpPr>
          <p:nvPr/>
        </p:nvSpPr>
        <p:spPr bwMode="auto">
          <a:xfrm>
            <a:off x="7391400" y="12954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/>
              <a:t>Figure 3.4</a:t>
            </a: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3886200" y="3276600"/>
            <a:ext cx="190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|e</a:t>
            </a:r>
            <a:r>
              <a:rPr lang="en-US" sz="3200" b="1" baseline="-10000">
                <a:solidFill>
                  <a:schemeClr val="accent2"/>
                </a:solidFill>
                <a:latin typeface="Arial" panose="020B0604020202020204" pitchFamily="34" charset="0"/>
              </a:rPr>
              <a:t>P</a:t>
            </a: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| = 1</a:t>
            </a:r>
          </a:p>
        </p:txBody>
      </p:sp>
      <p:sp>
        <p:nvSpPr>
          <p:cNvPr id="39961" name="Text Box 25"/>
          <p:cNvSpPr txBox="1">
            <a:spLocks noChangeArrowheads="1"/>
          </p:cNvSpPr>
          <p:nvPr/>
        </p:nvSpPr>
        <p:spPr bwMode="auto">
          <a:xfrm>
            <a:off x="5715000" y="4830763"/>
            <a:ext cx="1905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|e</a:t>
            </a:r>
            <a:r>
              <a:rPr lang="en-US" sz="3200" b="1" baseline="-10000">
                <a:solidFill>
                  <a:schemeClr val="accent2"/>
                </a:solidFill>
                <a:latin typeface="Arial" panose="020B0604020202020204" pitchFamily="34" charset="0"/>
              </a:rPr>
              <a:t>P</a:t>
            </a: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| &lt; 1</a:t>
            </a:r>
          </a:p>
        </p:txBody>
      </p:sp>
      <p:sp>
        <p:nvSpPr>
          <p:cNvPr id="39964" name="Text Box 28"/>
          <p:cNvSpPr txBox="1">
            <a:spLocks noChangeArrowheads="1"/>
          </p:cNvSpPr>
          <p:nvPr/>
        </p:nvSpPr>
        <p:spPr bwMode="auto">
          <a:xfrm>
            <a:off x="4724400" y="6007100"/>
            <a:ext cx="17526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n-US" sz="2800" b="1">
                <a:solidFill>
                  <a:schemeClr val="accent2"/>
                </a:solidFill>
                <a:latin typeface="Arial" panose="020B0604020202020204" pitchFamily="34" charset="0"/>
              </a:rPr>
              <a:t>Marginal Revenue</a:t>
            </a:r>
            <a:endParaRPr lang="en-US" sz="2800" b="1" baseline="-2500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grpSp>
        <p:nvGrpSpPr>
          <p:cNvPr id="47117" name="Group 30"/>
          <p:cNvGrpSpPr>
            <a:grpSpLocks/>
          </p:cNvGrpSpPr>
          <p:nvPr/>
        </p:nvGrpSpPr>
        <p:grpSpPr bwMode="auto">
          <a:xfrm>
            <a:off x="1143000" y="1828800"/>
            <a:ext cx="8001000" cy="4694238"/>
            <a:chOff x="720" y="1152"/>
            <a:chExt cx="5040" cy="2957"/>
          </a:xfrm>
        </p:grpSpPr>
        <p:sp>
          <p:nvSpPr>
            <p:cNvPr id="47118" name="Line 12"/>
            <p:cNvSpPr>
              <a:spLocks noChangeShapeType="1"/>
            </p:cNvSpPr>
            <p:nvPr/>
          </p:nvSpPr>
          <p:spPr bwMode="auto">
            <a:xfrm>
              <a:off x="1152" y="1152"/>
              <a:ext cx="0" cy="2614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9" name="Line 13"/>
            <p:cNvSpPr>
              <a:spLocks noChangeShapeType="1"/>
            </p:cNvSpPr>
            <p:nvPr/>
          </p:nvSpPr>
          <p:spPr bwMode="auto">
            <a:xfrm>
              <a:off x="1152" y="3766"/>
              <a:ext cx="3504" cy="0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0" name="Text Box 14"/>
            <p:cNvSpPr txBox="1">
              <a:spLocks noChangeArrowheads="1"/>
            </p:cNvSpPr>
            <p:nvPr/>
          </p:nvSpPr>
          <p:spPr bwMode="auto">
            <a:xfrm>
              <a:off x="4608" y="3696"/>
              <a:ext cx="115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Quantity</a:t>
              </a:r>
            </a:p>
          </p:txBody>
        </p:sp>
        <p:sp>
          <p:nvSpPr>
            <p:cNvPr id="47121" name="Text Box 16"/>
            <p:cNvSpPr txBox="1">
              <a:spLocks noChangeArrowheads="1"/>
            </p:cNvSpPr>
            <p:nvPr/>
          </p:nvSpPr>
          <p:spPr bwMode="auto">
            <a:xfrm>
              <a:off x="864" y="2352"/>
              <a:ext cx="28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6</a:t>
              </a:r>
              <a:endParaRPr lang="en-US" sz="3200" b="1" baseline="-250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7122" name="Text Box 17"/>
            <p:cNvSpPr txBox="1">
              <a:spLocks noChangeArrowheads="1"/>
            </p:cNvSpPr>
            <p:nvPr/>
          </p:nvSpPr>
          <p:spPr bwMode="auto">
            <a:xfrm>
              <a:off x="912" y="3622"/>
              <a:ext cx="1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7123" name="Text Box 19"/>
            <p:cNvSpPr txBox="1">
              <a:spLocks noChangeArrowheads="1"/>
            </p:cNvSpPr>
            <p:nvPr/>
          </p:nvSpPr>
          <p:spPr bwMode="auto">
            <a:xfrm>
              <a:off x="2448" y="3715"/>
              <a:ext cx="28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6</a:t>
              </a:r>
              <a:endParaRPr lang="en-US" sz="3200" b="1" baseline="-250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7124" name="Text Box 26"/>
            <p:cNvSpPr txBox="1">
              <a:spLocks noChangeArrowheads="1"/>
            </p:cNvSpPr>
            <p:nvPr/>
          </p:nvSpPr>
          <p:spPr bwMode="auto">
            <a:xfrm>
              <a:off x="720" y="1200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12</a:t>
              </a:r>
              <a:endParaRPr lang="en-US" sz="3200" b="1" baseline="-250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7125" name="Text Box 27"/>
            <p:cNvSpPr txBox="1">
              <a:spLocks noChangeArrowheads="1"/>
            </p:cNvSpPr>
            <p:nvPr/>
          </p:nvSpPr>
          <p:spPr bwMode="auto">
            <a:xfrm>
              <a:off x="3984" y="3744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12</a:t>
              </a:r>
              <a:endParaRPr lang="en-US" sz="3200" b="1" baseline="-250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7126" name="Text Box 29"/>
            <p:cNvSpPr txBox="1">
              <a:spLocks noChangeArrowheads="1"/>
            </p:cNvSpPr>
            <p:nvPr/>
          </p:nvSpPr>
          <p:spPr bwMode="auto">
            <a:xfrm>
              <a:off x="4080" y="3427"/>
              <a:ext cx="115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Demand</a:t>
              </a:r>
            </a:p>
          </p:txBody>
        </p:sp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animBg="1"/>
      <p:bldP spid="39942" grpId="0" animBg="1"/>
      <p:bldP spid="39943" grpId="0" animBg="1"/>
      <p:bldP spid="39945" grpId="0" autoUpdateAnimBg="0"/>
      <p:bldP spid="39956" grpId="0" animBg="1"/>
      <p:bldP spid="39957" grpId="0" animBg="1" autoUpdateAnimBg="0"/>
      <p:bldP spid="39960" grpId="0" autoUpdateAnimBg="0"/>
      <p:bldP spid="39961" grpId="0" autoUpdateAnimBg="0"/>
      <p:bldP spid="39964" grpId="0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Total Revenue Function</a:t>
            </a:r>
          </a:p>
        </p:txBody>
      </p:sp>
      <p:sp>
        <p:nvSpPr>
          <p:cNvPr id="40972" name="Arc 12" descr="ivorycrepe2"/>
          <p:cNvSpPr>
            <a:spLocks/>
          </p:cNvSpPr>
          <p:nvPr/>
        </p:nvSpPr>
        <p:spPr bwMode="auto">
          <a:xfrm>
            <a:off x="2438400" y="2514600"/>
            <a:ext cx="3581400" cy="3449638"/>
          </a:xfrm>
          <a:custGeom>
            <a:avLst/>
            <a:gdLst>
              <a:gd name="T0" fmla="*/ 0 w 43200"/>
              <a:gd name="T1" fmla="*/ 547756111 h 21725"/>
              <a:gd name="T2" fmla="*/ 296907984 w 43200"/>
              <a:gd name="T3" fmla="*/ 544604516 h 21725"/>
              <a:gd name="T4" fmla="*/ 148453992 w 43200"/>
              <a:gd name="T5" fmla="*/ 544604516 h 21725"/>
              <a:gd name="T6" fmla="*/ 0 60000 65536"/>
              <a:gd name="T7" fmla="*/ 0 60000 65536"/>
              <a:gd name="T8" fmla="*/ 0 60000 65536"/>
              <a:gd name="T9" fmla="*/ 0 w 43200"/>
              <a:gd name="T10" fmla="*/ 0 h 21725"/>
              <a:gd name="T11" fmla="*/ 43200 w 43200"/>
              <a:gd name="T12" fmla="*/ 21725 h 217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1725" fill="none" extrusionOk="0">
                <a:moveTo>
                  <a:pt x="0" y="21724"/>
                </a:moveTo>
                <a:cubicBezTo>
                  <a:pt x="0" y="21683"/>
                  <a:pt x="0" y="2164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21725" stroke="0" extrusionOk="0">
                <a:moveTo>
                  <a:pt x="0" y="21724"/>
                </a:moveTo>
                <a:cubicBezTo>
                  <a:pt x="0" y="21683"/>
                  <a:pt x="0" y="2164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close/>
              </a:path>
            </a:pathLst>
          </a:custGeom>
          <a:noFill/>
          <a:ln w="57150">
            <a:solidFill>
              <a:srgbClr val="8200B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>
            <a:off x="4267200" y="2514600"/>
            <a:ext cx="0" cy="3429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8133" name="Group 17"/>
          <p:cNvGrpSpPr>
            <a:grpSpLocks/>
          </p:cNvGrpSpPr>
          <p:nvPr/>
        </p:nvGrpSpPr>
        <p:grpSpPr bwMode="auto">
          <a:xfrm>
            <a:off x="1524000" y="1739900"/>
            <a:ext cx="6477000" cy="4737100"/>
            <a:chOff x="960" y="1096"/>
            <a:chExt cx="4080" cy="2984"/>
          </a:xfrm>
        </p:grpSpPr>
        <p:sp>
          <p:nvSpPr>
            <p:cNvPr id="48135" name="Line 4"/>
            <p:cNvSpPr>
              <a:spLocks noChangeShapeType="1"/>
            </p:cNvSpPr>
            <p:nvPr/>
          </p:nvSpPr>
          <p:spPr bwMode="auto">
            <a:xfrm>
              <a:off x="1536" y="1584"/>
              <a:ext cx="0" cy="2182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6" name="Freeform 5"/>
            <p:cNvSpPr>
              <a:spLocks/>
            </p:cNvSpPr>
            <p:nvPr/>
          </p:nvSpPr>
          <p:spPr bwMode="auto">
            <a:xfrm>
              <a:off x="1536" y="3760"/>
              <a:ext cx="2768" cy="6"/>
            </a:xfrm>
            <a:custGeom>
              <a:avLst/>
              <a:gdLst>
                <a:gd name="T0" fmla="*/ 0 w 2768"/>
                <a:gd name="T1" fmla="*/ 6 h 6"/>
                <a:gd name="T2" fmla="*/ 2768 w 2768"/>
                <a:gd name="T3" fmla="*/ 0 h 6"/>
                <a:gd name="T4" fmla="*/ 0 60000 65536"/>
                <a:gd name="T5" fmla="*/ 0 60000 65536"/>
                <a:gd name="T6" fmla="*/ 0 w 2768"/>
                <a:gd name="T7" fmla="*/ 0 h 6"/>
                <a:gd name="T8" fmla="*/ 2768 w 2768"/>
                <a:gd name="T9" fmla="*/ 6 h 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8" h="6">
                  <a:moveTo>
                    <a:pt x="0" y="6"/>
                  </a:moveTo>
                  <a:lnTo>
                    <a:pt x="2768" y="0"/>
                  </a:lnTo>
                </a:path>
              </a:pathLst>
            </a:cu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37" name="Text Box 6"/>
            <p:cNvSpPr txBox="1">
              <a:spLocks noChangeArrowheads="1"/>
            </p:cNvSpPr>
            <p:nvPr/>
          </p:nvSpPr>
          <p:spPr bwMode="auto">
            <a:xfrm>
              <a:off x="1296" y="3622"/>
              <a:ext cx="28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38" name="Text Box 7"/>
            <p:cNvSpPr txBox="1">
              <a:spLocks noChangeArrowheads="1"/>
            </p:cNvSpPr>
            <p:nvPr/>
          </p:nvSpPr>
          <p:spPr bwMode="auto">
            <a:xfrm>
              <a:off x="1152" y="2611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18</a:t>
              </a:r>
            </a:p>
          </p:txBody>
        </p:sp>
        <p:sp>
          <p:nvSpPr>
            <p:cNvPr id="48139" name="Text Box 8"/>
            <p:cNvSpPr txBox="1">
              <a:spLocks noChangeArrowheads="1"/>
            </p:cNvSpPr>
            <p:nvPr/>
          </p:nvSpPr>
          <p:spPr bwMode="auto">
            <a:xfrm>
              <a:off x="1152" y="1776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36</a:t>
              </a:r>
            </a:p>
          </p:txBody>
        </p:sp>
        <p:sp>
          <p:nvSpPr>
            <p:cNvPr id="48140" name="Text Box 9"/>
            <p:cNvSpPr txBox="1">
              <a:spLocks noChangeArrowheads="1"/>
            </p:cNvSpPr>
            <p:nvPr/>
          </p:nvSpPr>
          <p:spPr bwMode="auto">
            <a:xfrm>
              <a:off x="3792" y="3715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48141" name="Text Box 10"/>
            <p:cNvSpPr txBox="1">
              <a:spLocks noChangeArrowheads="1"/>
            </p:cNvSpPr>
            <p:nvPr/>
          </p:nvSpPr>
          <p:spPr bwMode="auto">
            <a:xfrm>
              <a:off x="2544" y="3715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48142" name="Text Box 14"/>
            <p:cNvSpPr txBox="1">
              <a:spLocks noChangeArrowheads="1"/>
            </p:cNvSpPr>
            <p:nvPr/>
          </p:nvSpPr>
          <p:spPr bwMode="auto">
            <a:xfrm>
              <a:off x="3936" y="3120"/>
              <a:ext cx="1104" cy="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2800" b="1">
                  <a:solidFill>
                    <a:schemeClr val="accent2"/>
                  </a:solidFill>
                  <a:latin typeface="Arial" panose="020B0604020202020204" pitchFamily="34" charset="0"/>
                </a:rPr>
                <a:t>Total Revenue</a:t>
              </a:r>
              <a:endParaRPr lang="en-US" sz="2800" b="1" baseline="-250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43" name="Text Box 15"/>
            <p:cNvSpPr txBox="1">
              <a:spLocks noChangeArrowheads="1"/>
            </p:cNvSpPr>
            <p:nvPr/>
          </p:nvSpPr>
          <p:spPr bwMode="auto">
            <a:xfrm>
              <a:off x="960" y="1096"/>
              <a:ext cx="1104" cy="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2800" b="1">
                  <a:solidFill>
                    <a:schemeClr val="accent2"/>
                  </a:solidFill>
                  <a:latin typeface="Arial" panose="020B0604020202020204" pitchFamily="34" charset="0"/>
                </a:rPr>
                <a:t>Total Revenue</a:t>
              </a:r>
              <a:endParaRPr lang="en-US" sz="2800" b="1" baseline="-250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8134" name="Rectangle 16"/>
          <p:cNvSpPr>
            <a:spLocks noChangeArrowheads="1"/>
          </p:cNvSpPr>
          <p:nvPr/>
        </p:nvSpPr>
        <p:spPr bwMode="auto">
          <a:xfrm>
            <a:off x="7391400" y="12954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/>
              <a:t>Figure 3.5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2" grpId="0" animBg="1"/>
      <p:bldP spid="40973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Extreme Demand Curves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057400"/>
            <a:ext cx="8001000" cy="4343400"/>
          </a:xfrm>
        </p:spPr>
        <p:txBody>
          <a:bodyPr/>
          <a:lstStyle/>
          <a:p>
            <a:pPr marL="228600" indent="-228600" eaLnBrk="1" hangingPunct="1"/>
            <a:r>
              <a:rPr lang="en-US" sz="3200" i="1" smtClean="0">
                <a:solidFill>
                  <a:srgbClr val="CC0000"/>
                </a:solidFill>
              </a:rPr>
              <a:t>Vertical</a:t>
            </a:r>
            <a:r>
              <a:rPr lang="en-US" sz="3200" smtClean="0"/>
              <a:t> demand curve</a:t>
            </a:r>
          </a:p>
          <a:p>
            <a:pPr marL="571500" lvl="1" indent="-228600" eaLnBrk="1" hangingPunct="1"/>
            <a:r>
              <a:rPr lang="en-US" sz="3000" smtClean="0"/>
              <a:t>Represents perfectly inelastic demand</a:t>
            </a:r>
          </a:p>
          <a:p>
            <a:pPr marL="571500" lvl="1" indent="-228600" eaLnBrk="1" hangingPunct="1"/>
            <a:r>
              <a:rPr lang="en-US" sz="3000" smtClean="0"/>
              <a:t>Example might be insulin for diabetics</a:t>
            </a:r>
          </a:p>
          <a:p>
            <a:pPr marL="228600" indent="-228600" eaLnBrk="1" hangingPunct="1"/>
            <a:r>
              <a:rPr lang="en-US" sz="3200" i="1" smtClean="0">
                <a:solidFill>
                  <a:srgbClr val="CC0000"/>
                </a:solidFill>
              </a:rPr>
              <a:t>Horizontal</a:t>
            </a:r>
            <a:r>
              <a:rPr lang="en-US" sz="3200" smtClean="0"/>
              <a:t> demand curve</a:t>
            </a:r>
          </a:p>
          <a:p>
            <a:pPr marL="571500" lvl="1" indent="-228600" eaLnBrk="1" hangingPunct="1"/>
            <a:r>
              <a:rPr lang="en-US" sz="3000" smtClean="0"/>
              <a:t>Represents perfectly elastic demand</a:t>
            </a:r>
          </a:p>
          <a:p>
            <a:pPr marL="571500" lvl="1" indent="-228600" eaLnBrk="1" hangingPunct="1"/>
            <a:r>
              <a:rPr lang="en-US" sz="3000" smtClean="0"/>
              <a:t>Example would be a bushel of wheat from an agricultural producer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bldLvl="2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Extreme Demand Curves</a:t>
            </a:r>
          </a:p>
        </p:txBody>
      </p:sp>
      <p:sp>
        <p:nvSpPr>
          <p:cNvPr id="50179" name="Line 27"/>
          <p:cNvSpPr>
            <a:spLocks noChangeShapeType="1"/>
          </p:cNvSpPr>
          <p:nvPr/>
        </p:nvSpPr>
        <p:spPr bwMode="auto">
          <a:xfrm>
            <a:off x="990600" y="4191000"/>
            <a:ext cx="7620000" cy="0"/>
          </a:xfrm>
          <a:prstGeom prst="line">
            <a:avLst/>
          </a:prstGeom>
          <a:noFill/>
          <a:ln w="76200">
            <a:solidFill>
              <a:srgbClr val="99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219200" y="4422775"/>
            <a:ext cx="6172200" cy="2130425"/>
            <a:chOff x="768" y="2736"/>
            <a:chExt cx="3888" cy="1342"/>
          </a:xfrm>
        </p:grpSpPr>
        <p:sp>
          <p:nvSpPr>
            <p:cNvPr id="50192" name="Line 20"/>
            <p:cNvSpPr>
              <a:spLocks noChangeShapeType="1"/>
            </p:cNvSpPr>
            <p:nvPr/>
          </p:nvSpPr>
          <p:spPr bwMode="auto">
            <a:xfrm>
              <a:off x="1440" y="3147"/>
              <a:ext cx="0" cy="781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3" name="Freeform 21"/>
            <p:cNvSpPr>
              <a:spLocks/>
            </p:cNvSpPr>
            <p:nvPr/>
          </p:nvSpPr>
          <p:spPr bwMode="auto">
            <a:xfrm>
              <a:off x="1440" y="3928"/>
              <a:ext cx="2112" cy="1"/>
            </a:xfrm>
            <a:custGeom>
              <a:avLst/>
              <a:gdLst>
                <a:gd name="T0" fmla="*/ 0 w 2112"/>
                <a:gd name="T1" fmla="*/ 0 h 1"/>
                <a:gd name="T2" fmla="*/ 2112 w 2112"/>
                <a:gd name="T3" fmla="*/ 0 h 1"/>
                <a:gd name="T4" fmla="*/ 0 60000 65536"/>
                <a:gd name="T5" fmla="*/ 0 60000 65536"/>
                <a:gd name="T6" fmla="*/ 0 w 2112"/>
                <a:gd name="T7" fmla="*/ 0 h 1"/>
                <a:gd name="T8" fmla="*/ 2112 w 211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12" h="1">
                  <a:moveTo>
                    <a:pt x="0" y="0"/>
                  </a:moveTo>
                  <a:lnTo>
                    <a:pt x="2112" y="0"/>
                  </a:lnTo>
                </a:path>
              </a:pathLst>
            </a:cu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4" name="Text Box 22"/>
            <p:cNvSpPr txBox="1">
              <a:spLocks noChangeArrowheads="1"/>
            </p:cNvSpPr>
            <p:nvPr/>
          </p:nvSpPr>
          <p:spPr bwMode="auto">
            <a:xfrm>
              <a:off x="1152" y="3722"/>
              <a:ext cx="2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accent2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50195" name="Text Box 23"/>
            <p:cNvSpPr txBox="1">
              <a:spLocks noChangeArrowheads="1"/>
            </p:cNvSpPr>
            <p:nvPr/>
          </p:nvSpPr>
          <p:spPr bwMode="auto">
            <a:xfrm>
              <a:off x="1056" y="3312"/>
              <a:ext cx="4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accent2"/>
                  </a:solidFill>
                  <a:latin typeface="Arial" panose="020B0604020202020204" pitchFamily="34" charset="0"/>
                </a:rPr>
                <a:t>P1</a:t>
              </a:r>
            </a:p>
          </p:txBody>
        </p:sp>
        <p:sp>
          <p:nvSpPr>
            <p:cNvPr id="50196" name="Text Box 24"/>
            <p:cNvSpPr txBox="1">
              <a:spLocks noChangeArrowheads="1"/>
            </p:cNvSpPr>
            <p:nvPr/>
          </p:nvSpPr>
          <p:spPr bwMode="auto">
            <a:xfrm>
              <a:off x="3552" y="3805"/>
              <a:ext cx="1104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2800" b="1">
                  <a:solidFill>
                    <a:schemeClr val="accent2"/>
                  </a:solidFill>
                  <a:latin typeface="Arial" panose="020B0604020202020204" pitchFamily="34" charset="0"/>
                </a:rPr>
                <a:t>Quantity</a:t>
              </a:r>
              <a:endParaRPr lang="en-US" sz="2800" b="1" baseline="-250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0197" name="Text Box 25"/>
            <p:cNvSpPr txBox="1">
              <a:spLocks noChangeArrowheads="1"/>
            </p:cNvSpPr>
            <p:nvPr/>
          </p:nvSpPr>
          <p:spPr bwMode="auto">
            <a:xfrm>
              <a:off x="768" y="2942"/>
              <a:ext cx="672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2600" b="1">
                  <a:solidFill>
                    <a:schemeClr val="accent2"/>
                  </a:solidFill>
                  <a:latin typeface="Arial" panose="020B0604020202020204" pitchFamily="34" charset="0"/>
                </a:rPr>
                <a:t>Price</a:t>
              </a:r>
              <a:endParaRPr lang="en-US" sz="2600" b="1" baseline="-250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0198" name="Text Box 26"/>
            <p:cNvSpPr txBox="1">
              <a:spLocks noChangeArrowheads="1"/>
            </p:cNvSpPr>
            <p:nvPr/>
          </p:nvSpPr>
          <p:spPr bwMode="auto">
            <a:xfrm>
              <a:off x="1632" y="2736"/>
              <a:ext cx="2784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2600" b="1">
                  <a:solidFill>
                    <a:srgbClr val="CC0000"/>
                  </a:solidFill>
                  <a:latin typeface="Arial" panose="020B0604020202020204" pitchFamily="34" charset="0"/>
                </a:rPr>
                <a:t>Horizontal demand curve</a:t>
              </a:r>
              <a:endParaRPr lang="en-US" sz="2600" b="1" baseline="-25000">
                <a:solidFill>
                  <a:srgbClr val="CC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0199" name="Line 28"/>
            <p:cNvSpPr>
              <a:spLocks noChangeShapeType="1"/>
            </p:cNvSpPr>
            <p:nvPr/>
          </p:nvSpPr>
          <p:spPr bwMode="auto">
            <a:xfrm>
              <a:off x="1440" y="3504"/>
              <a:ext cx="201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00" name="Text Box 29"/>
            <p:cNvSpPr txBox="1">
              <a:spLocks noChangeArrowheads="1"/>
            </p:cNvSpPr>
            <p:nvPr/>
          </p:nvSpPr>
          <p:spPr bwMode="auto">
            <a:xfrm>
              <a:off x="3504" y="3360"/>
              <a:ext cx="1104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2800" b="1">
                  <a:solidFill>
                    <a:schemeClr val="accent2"/>
                  </a:solidFill>
                  <a:latin typeface="Arial" panose="020B0604020202020204" pitchFamily="34" charset="0"/>
                </a:rPr>
                <a:t>Demand</a:t>
              </a:r>
              <a:endParaRPr lang="en-US" sz="2800" b="1" baseline="-250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1371600" y="1752600"/>
            <a:ext cx="6172200" cy="2447925"/>
            <a:chOff x="864" y="1104"/>
            <a:chExt cx="3888" cy="1542"/>
          </a:xfrm>
        </p:grpSpPr>
        <p:sp>
          <p:nvSpPr>
            <p:cNvPr id="50183" name="Freeform 5"/>
            <p:cNvSpPr>
              <a:spLocks/>
            </p:cNvSpPr>
            <p:nvPr/>
          </p:nvSpPr>
          <p:spPr bwMode="auto">
            <a:xfrm>
              <a:off x="2688" y="1538"/>
              <a:ext cx="1" cy="831"/>
            </a:xfrm>
            <a:custGeom>
              <a:avLst/>
              <a:gdLst>
                <a:gd name="T0" fmla="*/ 0 w 1"/>
                <a:gd name="T1" fmla="*/ 0 h 920"/>
                <a:gd name="T2" fmla="*/ 0 w 1"/>
                <a:gd name="T3" fmla="*/ 831 h 920"/>
                <a:gd name="T4" fmla="*/ 0 60000 65536"/>
                <a:gd name="T5" fmla="*/ 0 60000 65536"/>
                <a:gd name="T6" fmla="*/ 0 w 1"/>
                <a:gd name="T7" fmla="*/ 0 h 920"/>
                <a:gd name="T8" fmla="*/ 1 w 1"/>
                <a:gd name="T9" fmla="*/ 920 h 92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920">
                  <a:moveTo>
                    <a:pt x="0" y="0"/>
                  </a:moveTo>
                  <a:lnTo>
                    <a:pt x="0" y="920"/>
                  </a:lnTo>
                </a:path>
              </a:pathLst>
            </a:custGeom>
            <a:noFill/>
            <a:ln w="57150" cap="flat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184" name="Line 7"/>
            <p:cNvSpPr>
              <a:spLocks noChangeShapeType="1"/>
            </p:cNvSpPr>
            <p:nvPr/>
          </p:nvSpPr>
          <p:spPr bwMode="auto">
            <a:xfrm>
              <a:off x="1536" y="1538"/>
              <a:ext cx="0" cy="824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5" name="Freeform 8"/>
            <p:cNvSpPr>
              <a:spLocks/>
            </p:cNvSpPr>
            <p:nvPr/>
          </p:nvSpPr>
          <p:spPr bwMode="auto">
            <a:xfrm>
              <a:off x="1536" y="2362"/>
              <a:ext cx="2112" cy="1"/>
            </a:xfrm>
            <a:custGeom>
              <a:avLst/>
              <a:gdLst>
                <a:gd name="T0" fmla="*/ 0 w 2112"/>
                <a:gd name="T1" fmla="*/ 0 h 1"/>
                <a:gd name="T2" fmla="*/ 2112 w 2112"/>
                <a:gd name="T3" fmla="*/ 0 h 1"/>
                <a:gd name="T4" fmla="*/ 0 60000 65536"/>
                <a:gd name="T5" fmla="*/ 0 60000 65536"/>
                <a:gd name="T6" fmla="*/ 0 w 2112"/>
                <a:gd name="T7" fmla="*/ 0 h 1"/>
                <a:gd name="T8" fmla="*/ 2112 w 211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12" h="1">
                  <a:moveTo>
                    <a:pt x="0" y="0"/>
                  </a:moveTo>
                  <a:lnTo>
                    <a:pt x="2112" y="0"/>
                  </a:lnTo>
                </a:path>
              </a:pathLst>
            </a:cu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6" name="Text Box 9"/>
            <p:cNvSpPr txBox="1">
              <a:spLocks noChangeArrowheads="1"/>
            </p:cNvSpPr>
            <p:nvPr/>
          </p:nvSpPr>
          <p:spPr bwMode="auto">
            <a:xfrm>
              <a:off x="1248" y="2145"/>
              <a:ext cx="2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accent2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50187" name="Text Box 13"/>
            <p:cNvSpPr txBox="1">
              <a:spLocks noChangeArrowheads="1"/>
            </p:cNvSpPr>
            <p:nvPr/>
          </p:nvSpPr>
          <p:spPr bwMode="auto">
            <a:xfrm>
              <a:off x="2448" y="2319"/>
              <a:ext cx="4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accent2"/>
                  </a:solidFill>
                  <a:latin typeface="Arial" panose="020B0604020202020204" pitchFamily="34" charset="0"/>
                </a:rPr>
                <a:t>Q1</a:t>
              </a:r>
            </a:p>
          </p:txBody>
        </p:sp>
        <p:sp>
          <p:nvSpPr>
            <p:cNvPr id="50188" name="Text Box 14"/>
            <p:cNvSpPr txBox="1">
              <a:spLocks noChangeArrowheads="1"/>
            </p:cNvSpPr>
            <p:nvPr/>
          </p:nvSpPr>
          <p:spPr bwMode="auto">
            <a:xfrm>
              <a:off x="3648" y="2232"/>
              <a:ext cx="1104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2600" b="1">
                  <a:solidFill>
                    <a:schemeClr val="accent2"/>
                  </a:solidFill>
                  <a:latin typeface="Arial" panose="020B0604020202020204" pitchFamily="34" charset="0"/>
                </a:rPr>
                <a:t>Quantity</a:t>
              </a:r>
              <a:endParaRPr lang="en-US" sz="2600" b="1" baseline="-250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0189" name="Text Box 15"/>
            <p:cNvSpPr txBox="1">
              <a:spLocks noChangeArrowheads="1"/>
            </p:cNvSpPr>
            <p:nvPr/>
          </p:nvSpPr>
          <p:spPr bwMode="auto">
            <a:xfrm>
              <a:off x="864" y="1321"/>
              <a:ext cx="672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2600" b="1">
                  <a:solidFill>
                    <a:schemeClr val="accent2"/>
                  </a:solidFill>
                  <a:latin typeface="Arial" panose="020B0604020202020204" pitchFamily="34" charset="0"/>
                </a:rPr>
                <a:t>Price</a:t>
              </a:r>
              <a:endParaRPr lang="en-US" sz="2600" b="1" baseline="-250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0190" name="Text Box 16"/>
            <p:cNvSpPr txBox="1">
              <a:spLocks noChangeArrowheads="1"/>
            </p:cNvSpPr>
            <p:nvPr/>
          </p:nvSpPr>
          <p:spPr bwMode="auto">
            <a:xfrm>
              <a:off x="1728" y="1104"/>
              <a:ext cx="2448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2600" b="1">
                  <a:solidFill>
                    <a:srgbClr val="CC0000"/>
                  </a:solidFill>
                  <a:latin typeface="Arial" panose="020B0604020202020204" pitchFamily="34" charset="0"/>
                </a:rPr>
                <a:t>Vertical demand curve</a:t>
              </a:r>
              <a:endParaRPr lang="en-US" sz="2600" b="1" baseline="-25000">
                <a:solidFill>
                  <a:srgbClr val="CC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0191" name="Text Box 30"/>
            <p:cNvSpPr txBox="1">
              <a:spLocks noChangeArrowheads="1"/>
            </p:cNvSpPr>
            <p:nvPr/>
          </p:nvSpPr>
          <p:spPr bwMode="auto">
            <a:xfrm>
              <a:off x="2736" y="1536"/>
              <a:ext cx="1104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5000"/>
                </a:spcBef>
              </a:pPr>
              <a:r>
                <a:rPr lang="en-US" sz="2800" b="1">
                  <a:solidFill>
                    <a:schemeClr val="accent2"/>
                  </a:solidFill>
                  <a:latin typeface="Arial" panose="020B0604020202020204" pitchFamily="34" charset="0"/>
                </a:rPr>
                <a:t>Demand</a:t>
              </a:r>
              <a:endParaRPr lang="en-US" sz="2800" b="1" baseline="-250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50182" name="Line 33"/>
          <p:cNvSpPr>
            <a:spLocks noChangeShapeType="1"/>
          </p:cNvSpPr>
          <p:nvPr/>
        </p:nvSpPr>
        <p:spPr bwMode="auto">
          <a:xfrm>
            <a:off x="990600" y="4343400"/>
            <a:ext cx="7620000" cy="0"/>
          </a:xfrm>
          <a:prstGeom prst="line">
            <a:avLst/>
          </a:prstGeom>
          <a:noFill/>
          <a:ln w="76200">
            <a:solidFill>
              <a:srgbClr val="99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Elasticities of Demand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i="1" smtClean="0">
                <a:solidFill>
                  <a:srgbClr val="CC0000"/>
                </a:solidFill>
              </a:rPr>
              <a:t>Income elasticity of demand</a:t>
            </a:r>
            <a:r>
              <a:rPr lang="en-US" smtClean="0"/>
              <a:t>: percentage change in quantity demanded of a given good relative to percentage change in consumer income</a:t>
            </a:r>
          </a:p>
          <a:p>
            <a:pPr lvl="1" eaLnBrk="1" hangingPunct="1"/>
            <a:r>
              <a:rPr lang="en-US" i="1" smtClean="0">
                <a:solidFill>
                  <a:srgbClr val="CC0000"/>
                </a:solidFill>
              </a:rPr>
              <a:t>Necessities</a:t>
            </a:r>
            <a:r>
              <a:rPr lang="en-US" smtClean="0"/>
              <a:t> – elasticity between 0 and 1 </a:t>
            </a:r>
          </a:p>
          <a:p>
            <a:pPr lvl="1" eaLnBrk="1" hangingPunct="1"/>
            <a:r>
              <a:rPr lang="en-US" i="1" smtClean="0">
                <a:solidFill>
                  <a:srgbClr val="CC0000"/>
                </a:solidFill>
              </a:rPr>
              <a:t>Luxuries</a:t>
            </a:r>
            <a:r>
              <a:rPr lang="en-US" smtClean="0"/>
              <a:t> – elasticity greater than 1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bldLvl="2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92100" indent="-292100" eaLnBrk="1" hangingPunct="1"/>
            <a:r>
              <a:rPr lang="en-US" smtClean="0"/>
              <a:t>Calculating income elasticity of demand is based on two questions for a consumer:</a:t>
            </a:r>
          </a:p>
          <a:p>
            <a:pPr marL="914400" lvl="1" indent="-508000" eaLnBrk="1" hangingPunct="1">
              <a:buFontTx/>
              <a:buAutoNum type="arabicPeriod"/>
            </a:pPr>
            <a:r>
              <a:rPr lang="en-US" smtClean="0"/>
              <a:t>What fraction of your total budget do you spend on Product X?</a:t>
            </a:r>
          </a:p>
          <a:p>
            <a:pPr marL="914400" lvl="1" indent="-508000" eaLnBrk="1" hangingPunct="1">
              <a:buFontTx/>
              <a:buAutoNum type="arabicPeriod"/>
            </a:pPr>
            <a:r>
              <a:rPr lang="en-US" smtClean="0"/>
              <a:t>If you earned a bonus of $1000, what part of that bonus would you spend on Product X?</a:t>
            </a:r>
          </a:p>
        </p:txBody>
      </p:sp>
      <p:sp>
        <p:nvSpPr>
          <p:cNvPr id="52227" name="Rectangle 4"/>
          <p:cNvSpPr>
            <a:spLocks noChangeArrowheads="1"/>
          </p:cNvSpPr>
          <p:nvPr/>
        </p:nvSpPr>
        <p:spPr bwMode="auto">
          <a:xfrm>
            <a:off x="1143000" y="304800"/>
            <a:ext cx="76073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sz="3500" b="1">
                <a:solidFill>
                  <a:srgbClr val="B00000"/>
                </a:solidFill>
                <a:latin typeface="Verdana" panose="020B0604030504040204" pitchFamily="34" charset="0"/>
              </a:rPr>
              <a:t>Managerial Rule of Thumb: Calculating Income Elasticity</a:t>
            </a:r>
          </a:p>
        </p:txBody>
      </p:sp>
      <p:sp>
        <p:nvSpPr>
          <p:cNvPr id="56325" name="AutoShape 5" descr="Purple mesh"/>
          <p:cNvSpPr>
            <a:spLocks noChangeArrowheads="1"/>
          </p:cNvSpPr>
          <p:nvPr/>
        </p:nvSpPr>
        <p:spPr bwMode="auto">
          <a:xfrm>
            <a:off x="990600" y="457200"/>
            <a:ext cx="457200" cy="381000"/>
          </a:xfrm>
          <a:prstGeom prst="rightArrow">
            <a:avLst>
              <a:gd name="adj1" fmla="val 36667"/>
              <a:gd name="adj2" fmla="val 54000"/>
            </a:avLst>
          </a:prstGeom>
          <a:gradFill rotWithShape="0">
            <a:gsLst>
              <a:gs pos="0">
                <a:srgbClr val="000000"/>
              </a:gs>
              <a:gs pos="50000">
                <a:schemeClr val="accent1"/>
              </a:gs>
              <a:gs pos="100000">
                <a:srgbClr val="000000"/>
              </a:gs>
            </a:gsLst>
            <a:lin ang="5400000" scaled="1"/>
          </a:gradFill>
          <a:ln w="6350">
            <a:solidFill>
              <a:srgbClr val="998633"/>
            </a:solidFill>
            <a:miter lim="800000"/>
            <a:headEnd/>
            <a:tailEnd/>
          </a:ln>
          <a:effectLst>
            <a:outerShdw dist="28398" dir="3806097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Non-Price Factors Influencing Demand</a:t>
            </a:r>
          </a:p>
        </p:txBody>
      </p:sp>
      <p:sp>
        <p:nvSpPr>
          <p:cNvPr id="7171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47700" indent="-647700" eaLnBrk="1" hangingPunct="1">
              <a:buFont typeface="Wingdings" pitchFamily="2" charset="2"/>
              <a:buAutoNum type="arabicPeriod" startAt="3"/>
            </a:pPr>
            <a:r>
              <a:rPr lang="en-US" sz="3000" dirty="0" smtClean="0"/>
              <a:t>Prices of related goods</a:t>
            </a:r>
          </a:p>
          <a:p>
            <a:pPr marL="863600" lvl="1" indent="0" eaLnBrk="1" hangingPunct="1">
              <a:buFontTx/>
              <a:buNone/>
            </a:pPr>
            <a:r>
              <a:rPr lang="en-US" sz="2800" i="1" dirty="0" smtClean="0">
                <a:solidFill>
                  <a:srgbClr val="B00000"/>
                </a:solidFill>
              </a:rPr>
              <a:t>Substitute goods</a:t>
            </a:r>
            <a:r>
              <a:rPr lang="en-US" sz="2800" dirty="0" smtClean="0"/>
              <a:t> – when one good can be used in the place of another</a:t>
            </a:r>
          </a:p>
          <a:p>
            <a:pPr marL="863600" lvl="1" indent="0" eaLnBrk="1" hangingPunct="1">
              <a:buFontTx/>
              <a:buNone/>
            </a:pPr>
            <a:r>
              <a:rPr lang="en-US" sz="2800" i="1" dirty="0" smtClean="0">
                <a:solidFill>
                  <a:srgbClr val="B00000"/>
                </a:solidFill>
              </a:rPr>
              <a:t>Complementary goods</a:t>
            </a:r>
            <a:r>
              <a:rPr lang="en-US" sz="2800" dirty="0" smtClean="0"/>
              <a:t> – two or more goods that consumers use together</a:t>
            </a:r>
          </a:p>
          <a:p>
            <a:pPr marL="647700" indent="-647700" eaLnBrk="1" hangingPunct="1">
              <a:buFont typeface="Wingdings" pitchFamily="2" charset="2"/>
              <a:buAutoNum type="arabicPeriod" startAt="3"/>
            </a:pPr>
            <a:r>
              <a:rPr lang="en-US" sz="3000" dirty="0" smtClean="0"/>
              <a:t>Future expectations</a:t>
            </a:r>
          </a:p>
          <a:p>
            <a:pPr marL="647700" indent="-647700" eaLnBrk="1" hangingPunct="1">
              <a:buFont typeface="Wingdings" pitchFamily="2" charset="2"/>
              <a:buAutoNum type="arabicPeriod" startAt="3"/>
            </a:pPr>
            <a:r>
              <a:rPr lang="en-US" sz="3000" dirty="0" smtClean="0"/>
              <a:t>Number</a:t>
            </a:r>
            <a:r>
              <a:rPr lang="en-US" dirty="0" smtClean="0"/>
              <a:t> </a:t>
            </a:r>
            <a:r>
              <a:rPr lang="en-US" sz="3000" dirty="0" smtClean="0"/>
              <a:t>of</a:t>
            </a:r>
            <a:r>
              <a:rPr lang="en-US" dirty="0" smtClean="0"/>
              <a:t> </a:t>
            </a:r>
            <a:r>
              <a:rPr lang="en-US" sz="3000" dirty="0" smtClean="0"/>
              <a:t>consumers</a:t>
            </a:r>
          </a:p>
          <a:p>
            <a:pPr marL="647700" indent="-647700" eaLnBrk="1" hangingPunct="1">
              <a:buFont typeface="Wingdings" pitchFamily="2" charset="2"/>
              <a:buAutoNum type="arabicPeriod" startAt="3"/>
            </a:pPr>
            <a:r>
              <a:rPr lang="en-US" sz="3000" dirty="0" smtClean="0"/>
              <a:t>Others (weather for electricity sales) </a:t>
            </a:r>
            <a:endParaRPr lang="en-US" sz="2600" dirty="0" smtClean="0"/>
          </a:p>
          <a:p>
            <a:pPr marL="863600" lvl="1" indent="0" eaLnBrk="1" hangingPunct="1">
              <a:buFontTx/>
              <a:buNone/>
            </a:pPr>
            <a:endParaRPr lang="en-US" sz="2800" dirty="0" smtClean="0"/>
          </a:p>
        </p:txBody>
      </p:sp>
    </p:spTree>
  </p:cSld>
  <p:clrMapOvr>
    <a:masterClrMapping/>
  </p:clrMapOvr>
  <p:transition>
    <p:wipe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Elasticities of Demand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000" i="1" smtClean="0">
                <a:solidFill>
                  <a:srgbClr val="CC0000"/>
                </a:solidFill>
              </a:rPr>
              <a:t>Cross-price elasticity of demand</a:t>
            </a:r>
            <a:r>
              <a:rPr lang="en-US" sz="3000" smtClean="0"/>
              <a:t>: measures how demand for Good X varies with changes in the price of Good Y</a:t>
            </a:r>
          </a:p>
          <a:p>
            <a:pPr lvl="1" eaLnBrk="1" hangingPunct="1"/>
            <a:r>
              <a:rPr lang="en-US" sz="2800" i="1" smtClean="0">
                <a:solidFill>
                  <a:srgbClr val="CC0000"/>
                </a:solidFill>
              </a:rPr>
              <a:t>Substitute</a:t>
            </a:r>
            <a:r>
              <a:rPr lang="en-US" sz="2800" smtClean="0"/>
              <a:t> goods have positive cross elasticity</a:t>
            </a:r>
          </a:p>
          <a:p>
            <a:pPr lvl="1" eaLnBrk="1" hangingPunct="1"/>
            <a:r>
              <a:rPr lang="en-US" sz="2800" i="1" smtClean="0">
                <a:solidFill>
                  <a:srgbClr val="CC0000"/>
                </a:solidFill>
              </a:rPr>
              <a:t>Complementary</a:t>
            </a:r>
            <a:r>
              <a:rPr lang="en-US" sz="2800" smtClean="0"/>
              <a:t> goods have negative cross elasticity</a:t>
            </a:r>
          </a:p>
          <a:p>
            <a:pPr eaLnBrk="1" hangingPunct="1"/>
            <a:r>
              <a:rPr lang="en-US" sz="3000" smtClean="0"/>
              <a:t>Defines relevant market in which different products compete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bldLvl="2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 descr="bkgrnd-neutral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905000"/>
            <a:ext cx="7772400" cy="4495800"/>
          </a:xfrm>
          <a:noFill/>
        </p:spPr>
        <p:txBody>
          <a:bodyPr/>
          <a:lstStyle/>
          <a:p>
            <a:pPr marL="0" indent="0" defTabSz="863600" eaLnBrk="1" hangingPunct="1">
              <a:buFont typeface="Wingdings" pitchFamily="2" charset="2"/>
              <a:buNone/>
            </a:pPr>
            <a:r>
              <a:rPr lang="en-US" sz="3200" smtClean="0"/>
              <a:t>Which demand elasticity should be used in making appropriate decisions:  the one for the entire product or the one for the individual producer?</a:t>
            </a:r>
          </a:p>
          <a:p>
            <a:pPr marL="457200" lvl="1" indent="0" defTabSz="863600" eaLnBrk="1" hangingPunct="1">
              <a:buFontTx/>
              <a:buNone/>
            </a:pPr>
            <a:r>
              <a:rPr lang="en-US" sz="3000" smtClean="0"/>
              <a:t>(The answer depends upon how other firms react to price changes)</a:t>
            </a:r>
          </a:p>
        </p:txBody>
      </p:sp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990600" y="304800"/>
            <a:ext cx="7924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sz="3400" b="1">
                <a:solidFill>
                  <a:srgbClr val="B00000"/>
                </a:solidFill>
                <a:latin typeface="Verdana" panose="020B0604030504040204" pitchFamily="34" charset="0"/>
              </a:rPr>
              <a:t>Managerial Rule of Thumb:  Price Elasticity Decision Making</a:t>
            </a:r>
          </a:p>
        </p:txBody>
      </p:sp>
      <p:sp>
        <p:nvSpPr>
          <p:cNvPr id="61445" name="AutoShape 5" descr="Purple mesh"/>
          <p:cNvSpPr>
            <a:spLocks noChangeArrowheads="1"/>
          </p:cNvSpPr>
          <p:nvPr/>
        </p:nvSpPr>
        <p:spPr bwMode="auto">
          <a:xfrm>
            <a:off x="990600" y="457200"/>
            <a:ext cx="457200" cy="381000"/>
          </a:xfrm>
          <a:prstGeom prst="rightArrow">
            <a:avLst>
              <a:gd name="adj1" fmla="val 36667"/>
              <a:gd name="adj2" fmla="val 54000"/>
            </a:avLst>
          </a:prstGeom>
          <a:gradFill rotWithShape="0">
            <a:gsLst>
              <a:gs pos="0">
                <a:srgbClr val="000000"/>
              </a:gs>
              <a:gs pos="50000">
                <a:schemeClr val="accent1"/>
              </a:gs>
              <a:gs pos="100000">
                <a:srgbClr val="000000"/>
              </a:gs>
            </a:gsLst>
            <a:lin ang="5400000" scaled="1"/>
          </a:gradFill>
          <a:ln w="6350">
            <a:solidFill>
              <a:srgbClr val="998633"/>
            </a:solidFill>
            <a:miter lim="800000"/>
            <a:headEnd/>
            <a:tailEnd/>
          </a:ln>
          <a:effectLst>
            <a:outerShdw dist="28398" dir="3806097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 descr="bkgrnd-neutral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8001000" cy="1143000"/>
          </a:xfrm>
          <a:noFill/>
        </p:spPr>
        <p:txBody>
          <a:bodyPr/>
          <a:lstStyle/>
          <a:p>
            <a:pPr eaLnBrk="1" hangingPunct="1"/>
            <a:r>
              <a:rPr lang="en-US" sz="4000" smtClean="0"/>
              <a:t>Marketing Literature Regarding Elasticity Issues</a:t>
            </a:r>
          </a:p>
        </p:txBody>
      </p:sp>
      <p:sp>
        <p:nvSpPr>
          <p:cNvPr id="62467" name="Rectangle 3" descr="bkgrnd-neutral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905000"/>
            <a:ext cx="7772400" cy="4495800"/>
          </a:xfrm>
          <a:noFill/>
        </p:spPr>
        <p:txBody>
          <a:bodyPr/>
          <a:lstStyle/>
          <a:p>
            <a:pPr eaLnBrk="1" hangingPunct="1"/>
            <a:r>
              <a:rPr lang="en-US" sz="3200" i="1" smtClean="0">
                <a:solidFill>
                  <a:srgbClr val="CC0000"/>
                </a:solidFill>
              </a:rPr>
              <a:t>Advertising elasticity of demand</a:t>
            </a:r>
            <a:r>
              <a:rPr lang="en-US" sz="3200" smtClean="0"/>
              <a:t>: the percentage change in quantity demanded of a good relative to the percentage change in advertising dollars spent on that good</a:t>
            </a:r>
          </a:p>
          <a:p>
            <a:pPr eaLnBrk="1" hangingPunct="1"/>
            <a:r>
              <a:rPr lang="en-US" sz="3200" smtClean="0"/>
              <a:t>Marketing studies</a:t>
            </a:r>
          </a:p>
          <a:p>
            <a:pPr lvl="1" eaLnBrk="1" hangingPunct="1"/>
            <a:r>
              <a:rPr lang="en-US" sz="3000" smtClean="0"/>
              <a:t>Tellis, 1988</a:t>
            </a:r>
          </a:p>
          <a:p>
            <a:pPr lvl="1" eaLnBrk="1" hangingPunct="1"/>
            <a:r>
              <a:rPr lang="en-US" sz="3000" smtClean="0"/>
              <a:t>Sethuraman and Tellis, 1991</a:t>
            </a:r>
          </a:p>
          <a:p>
            <a:pPr lvl="1" eaLnBrk="1" hangingPunct="1"/>
            <a:r>
              <a:rPr lang="en-US" sz="3000" smtClean="0"/>
              <a:t>Hoch, et al, 1995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Demand Function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8077200" cy="685800"/>
          </a:xfrm>
          <a:solidFill>
            <a:srgbClr val="DDE5F3"/>
          </a:solidFill>
          <a:ln>
            <a:solidFill>
              <a:schemeClr val="hlink"/>
            </a:solidFill>
          </a:ln>
          <a:effectLst>
            <a:outerShdw dist="71842" dir="2700000" algn="ctr" rotWithShape="0">
              <a:schemeClr val="tx1"/>
            </a:outerShdw>
          </a:effectLst>
        </p:spPr>
        <p:txBody>
          <a:bodyPr anchor="ctr"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200" dirty="0" smtClean="0"/>
              <a:t>Q</a:t>
            </a:r>
            <a:r>
              <a:rPr lang="en-US" sz="3200" baseline="-25000" dirty="0" smtClean="0"/>
              <a:t>XD</a:t>
            </a:r>
            <a:r>
              <a:rPr lang="en-US" sz="3200" dirty="0" smtClean="0"/>
              <a:t> = f (P</a:t>
            </a:r>
            <a:r>
              <a:rPr lang="en-US" sz="3200" baseline="-25000" dirty="0" smtClean="0"/>
              <a:t>X</a:t>
            </a:r>
            <a:r>
              <a:rPr lang="en-US" sz="3200" dirty="0" smtClean="0"/>
              <a:t>, T, Y, P</a:t>
            </a:r>
            <a:r>
              <a:rPr lang="en-US" sz="3200" baseline="-25000" dirty="0" smtClean="0"/>
              <a:t>Y</a:t>
            </a:r>
            <a:r>
              <a:rPr lang="en-US" sz="3200" dirty="0" smtClean="0"/>
              <a:t>, P</a:t>
            </a:r>
            <a:r>
              <a:rPr lang="en-US" sz="3200" baseline="-25000" dirty="0" smtClean="0"/>
              <a:t>Z</a:t>
            </a:r>
            <a:r>
              <a:rPr lang="en-US" sz="3200" dirty="0" smtClean="0"/>
              <a:t>, EXC, NC, … </a:t>
            </a:r>
            <a:r>
              <a:rPr lang="en-US" sz="2800" i="1" dirty="0" smtClean="0"/>
              <a:t>where</a:t>
            </a: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914400" y="2667000"/>
            <a:ext cx="807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sz="3200" b="1" dirty="0">
                <a:solidFill>
                  <a:srgbClr val="B00000"/>
                </a:solidFill>
                <a:latin typeface="Arial" panose="020B0604020202020204" pitchFamily="34" charset="0"/>
              </a:rPr>
              <a:t>Q</a:t>
            </a:r>
            <a:r>
              <a:rPr lang="en-US" sz="3200" b="1" baseline="-25000" dirty="0">
                <a:solidFill>
                  <a:srgbClr val="B00000"/>
                </a:solidFill>
                <a:latin typeface="Arial" panose="020B0604020202020204" pitchFamily="34" charset="0"/>
              </a:rPr>
              <a:t>XD</a:t>
            </a:r>
            <a:r>
              <a:rPr lang="en-US" sz="3200" b="1" dirty="0">
                <a:latin typeface="Arial" panose="020B0604020202020204" pitchFamily="34" charset="0"/>
              </a:rPr>
              <a:t> = </a:t>
            </a:r>
            <a:r>
              <a:rPr lang="en-US" sz="3200" b="1" dirty="0" smtClean="0">
                <a:latin typeface="Arial" panose="020B0604020202020204" pitchFamily="34" charset="0"/>
              </a:rPr>
              <a:t>sales in unit s or “quantity demanded” for good </a:t>
            </a:r>
            <a:r>
              <a:rPr lang="en-US" sz="3200" b="1" dirty="0"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76808" name="Rectangle 8"/>
          <p:cNvSpPr>
            <a:spLocks noChangeArrowheads="1"/>
          </p:cNvSpPr>
          <p:nvPr/>
        </p:nvSpPr>
        <p:spPr bwMode="auto">
          <a:xfrm>
            <a:off x="914400" y="3606800"/>
            <a:ext cx="807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70000"/>
              </a:lnSpc>
            </a:pP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P</a:t>
            </a:r>
            <a:r>
              <a:rPr lang="en-US" sz="3200" b="1" baseline="-25000">
                <a:solidFill>
                  <a:srgbClr val="B00000"/>
                </a:solidFill>
                <a:latin typeface="Arial" panose="020B0604020202020204" pitchFamily="34" charset="0"/>
              </a:rPr>
              <a:t>X</a:t>
            </a:r>
            <a:r>
              <a:rPr lang="en-US" sz="3200" b="1" baseline="-25000">
                <a:latin typeface="Arial" panose="020B0604020202020204" pitchFamily="34" charset="0"/>
              </a:rPr>
              <a:t> </a:t>
            </a:r>
            <a:r>
              <a:rPr lang="en-US" sz="3200" b="1">
                <a:latin typeface="Arial" panose="020B0604020202020204" pitchFamily="34" charset="0"/>
              </a:rPr>
              <a:t>= price of good X</a:t>
            </a:r>
          </a:p>
        </p:txBody>
      </p:sp>
      <p:sp>
        <p:nvSpPr>
          <p:cNvPr id="76809" name="Rectangle 9"/>
          <p:cNvSpPr>
            <a:spLocks noChangeArrowheads="1"/>
          </p:cNvSpPr>
          <p:nvPr/>
        </p:nvSpPr>
        <p:spPr bwMode="auto">
          <a:xfrm>
            <a:off x="914400" y="4546600"/>
            <a:ext cx="807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marL="749300" indent="-7493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70000"/>
              </a:lnSpc>
            </a:pP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T</a:t>
            </a:r>
            <a:r>
              <a:rPr lang="en-US" sz="3200" b="1" baseline="-25000">
                <a:latin typeface="Arial" panose="020B0604020202020204" pitchFamily="34" charset="0"/>
              </a:rPr>
              <a:t> </a:t>
            </a:r>
            <a:r>
              <a:rPr lang="en-US" sz="3200" b="1">
                <a:latin typeface="Arial" panose="020B0604020202020204" pitchFamily="34" charset="0"/>
              </a:rPr>
              <a:t>= variables representing tastes and preferences</a:t>
            </a:r>
          </a:p>
        </p:txBody>
      </p:sp>
      <p:sp>
        <p:nvSpPr>
          <p:cNvPr id="76810" name="Rectangle 10"/>
          <p:cNvSpPr>
            <a:spLocks noChangeArrowheads="1"/>
          </p:cNvSpPr>
          <p:nvPr/>
        </p:nvSpPr>
        <p:spPr bwMode="auto">
          <a:xfrm>
            <a:off x="914400" y="563880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sz="3200" b="1" dirty="0" smtClean="0">
                <a:solidFill>
                  <a:srgbClr val="B00000"/>
                </a:solidFill>
                <a:latin typeface="Arial" panose="020B0604020202020204" pitchFamily="34" charset="0"/>
              </a:rPr>
              <a:t>Y</a:t>
            </a:r>
            <a:r>
              <a:rPr lang="en-US" sz="3200" b="1" dirty="0" smtClean="0">
                <a:latin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</a:rPr>
              <a:t>= income</a:t>
            </a:r>
          </a:p>
        </p:txBody>
      </p:sp>
      <p:sp>
        <p:nvSpPr>
          <p:cNvPr id="76814" name="Rectangle 14"/>
          <p:cNvSpPr>
            <a:spLocks noChangeArrowheads="1"/>
          </p:cNvSpPr>
          <p:nvPr/>
        </p:nvSpPr>
        <p:spPr bwMode="auto">
          <a:xfrm>
            <a:off x="5105400" y="6096000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b="1">
                <a:solidFill>
                  <a:schemeClr val="accent2"/>
                </a:solidFill>
                <a:latin typeface="Arial" panose="020B0604020202020204" pitchFamily="34" charset="0"/>
              </a:rPr>
              <a:t>(continued on next slide)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animBg="1" autoUpdateAnimBg="0"/>
      <p:bldP spid="76804" grpId="0" autoUpdateAnimBg="0"/>
      <p:bldP spid="76808" grpId="0" autoUpdateAnimBg="0"/>
      <p:bldP spid="76809" grpId="0" autoUpdateAnimBg="0"/>
      <p:bldP spid="76810" grpId="0" autoUpdateAnimBg="0"/>
      <p:bldP spid="7681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Demand Function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8077200" cy="685800"/>
          </a:xfrm>
          <a:solidFill>
            <a:srgbClr val="DDE5F3"/>
          </a:solidFill>
          <a:ln>
            <a:solidFill>
              <a:schemeClr val="hlink"/>
            </a:solidFill>
          </a:ln>
          <a:effectLst>
            <a:outerShdw dist="71842" dir="2700000" algn="ctr" rotWithShape="0">
              <a:schemeClr val="tx1"/>
            </a:outerShdw>
          </a:effectLst>
        </p:spPr>
        <p:txBody>
          <a:bodyPr anchor="ctr"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200" smtClean="0"/>
              <a:t>Q</a:t>
            </a:r>
            <a:r>
              <a:rPr lang="en-US" sz="3200" baseline="-25000" smtClean="0"/>
              <a:t>XD</a:t>
            </a:r>
            <a:r>
              <a:rPr lang="en-US" sz="3200" smtClean="0"/>
              <a:t> = f (P</a:t>
            </a:r>
            <a:r>
              <a:rPr lang="en-US" sz="3200" baseline="-25000" smtClean="0"/>
              <a:t>X</a:t>
            </a:r>
            <a:r>
              <a:rPr lang="en-US" sz="3200" smtClean="0"/>
              <a:t>, T, I, P</a:t>
            </a:r>
            <a:r>
              <a:rPr lang="en-US" sz="3200" baseline="-25000" smtClean="0"/>
              <a:t>Y</a:t>
            </a:r>
            <a:r>
              <a:rPr lang="en-US" sz="3200" smtClean="0"/>
              <a:t>, P</a:t>
            </a:r>
            <a:r>
              <a:rPr lang="en-US" sz="3200" baseline="-25000" smtClean="0"/>
              <a:t>Z</a:t>
            </a:r>
            <a:r>
              <a:rPr lang="en-US" sz="3200" smtClean="0"/>
              <a:t>, EXC, NC, … </a:t>
            </a:r>
            <a:r>
              <a:rPr lang="en-US" sz="2800" i="1" smtClean="0"/>
              <a:t>where</a:t>
            </a:r>
          </a:p>
        </p:txBody>
      </p:sp>
      <p:sp>
        <p:nvSpPr>
          <p:cNvPr id="94216" name="Rectangle 8"/>
          <p:cNvSpPr>
            <a:spLocks noChangeArrowheads="1"/>
          </p:cNvSpPr>
          <p:nvPr/>
        </p:nvSpPr>
        <p:spPr bwMode="auto">
          <a:xfrm>
            <a:off x="990600" y="2819400"/>
            <a:ext cx="807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</a:pP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P</a:t>
            </a:r>
            <a:r>
              <a:rPr lang="en-US" sz="3200" b="1" baseline="-25000">
                <a:solidFill>
                  <a:srgbClr val="B00000"/>
                </a:solidFill>
                <a:latin typeface="Arial" panose="020B0604020202020204" pitchFamily="34" charset="0"/>
              </a:rPr>
              <a:t>Y</a:t>
            </a:r>
            <a:r>
              <a:rPr lang="en-US" sz="3200" b="1" baseline="-25000">
                <a:latin typeface="Arial" panose="020B0604020202020204" pitchFamily="34" charset="0"/>
              </a:rPr>
              <a:t> </a:t>
            </a:r>
            <a:r>
              <a:rPr lang="en-US" sz="3200" b="1">
                <a:latin typeface="Arial" panose="020B0604020202020204" pitchFamily="34" charset="0"/>
              </a:rPr>
              <a:t>and </a:t>
            </a: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P</a:t>
            </a:r>
            <a:r>
              <a:rPr lang="en-US" sz="3200" b="1" baseline="-25000">
                <a:solidFill>
                  <a:srgbClr val="B00000"/>
                </a:solidFill>
                <a:latin typeface="Arial" panose="020B0604020202020204" pitchFamily="34" charset="0"/>
              </a:rPr>
              <a:t>Z</a:t>
            </a:r>
            <a:r>
              <a:rPr lang="en-US" sz="3200" b="1" baseline="-25000">
                <a:latin typeface="Arial" panose="020B0604020202020204" pitchFamily="34" charset="0"/>
              </a:rPr>
              <a:t> </a:t>
            </a:r>
            <a:r>
              <a:rPr lang="en-US" sz="3200" b="1">
                <a:latin typeface="Arial" panose="020B0604020202020204" pitchFamily="34" charset="0"/>
              </a:rPr>
              <a:t>= prices of goods Y and Z, which relate to consumption of good X</a:t>
            </a:r>
          </a:p>
        </p:txBody>
      </p:sp>
      <p:sp>
        <p:nvSpPr>
          <p:cNvPr id="94217" name="Rectangle 9"/>
          <p:cNvSpPr>
            <a:spLocks noChangeArrowheads="1"/>
          </p:cNvSpPr>
          <p:nvPr/>
        </p:nvSpPr>
        <p:spPr bwMode="auto">
          <a:xfrm>
            <a:off x="990600" y="3886200"/>
            <a:ext cx="8077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80000"/>
              </a:lnSpc>
            </a:pP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EXC</a:t>
            </a:r>
            <a:r>
              <a:rPr lang="en-US" sz="3200" b="1">
                <a:latin typeface="Arial" panose="020B0604020202020204" pitchFamily="34" charset="0"/>
              </a:rPr>
              <a:t> = consumer expectations about future prices</a:t>
            </a:r>
          </a:p>
        </p:txBody>
      </p:sp>
      <p:sp>
        <p:nvSpPr>
          <p:cNvPr id="94218" name="Rectangle 10"/>
          <p:cNvSpPr>
            <a:spLocks noChangeArrowheads="1"/>
          </p:cNvSpPr>
          <p:nvPr/>
        </p:nvSpPr>
        <p:spPr bwMode="auto">
          <a:xfrm>
            <a:off x="990600" y="4876800"/>
            <a:ext cx="8077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80000"/>
              </a:lnSpc>
            </a:pPr>
            <a:r>
              <a:rPr lang="en-US" sz="3200" b="1">
                <a:solidFill>
                  <a:srgbClr val="B00000"/>
                </a:solidFill>
                <a:latin typeface="Arial" panose="020B0604020202020204" pitchFamily="34" charset="0"/>
              </a:rPr>
              <a:t>NC</a:t>
            </a:r>
            <a:r>
              <a:rPr lang="en-US" sz="3200" b="1">
                <a:latin typeface="Arial" panose="020B0604020202020204" pitchFamily="34" charset="0"/>
              </a:rPr>
              <a:t> = number of consumers</a:t>
            </a:r>
          </a:p>
        </p:txBody>
      </p:sp>
      <p:sp>
        <p:nvSpPr>
          <p:cNvPr id="94219" name="Rectangle 11"/>
          <p:cNvSpPr>
            <a:spLocks noChangeArrowheads="1"/>
          </p:cNvSpPr>
          <p:nvPr/>
        </p:nvSpPr>
        <p:spPr bwMode="auto">
          <a:xfrm>
            <a:off x="990600" y="5562600"/>
            <a:ext cx="807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8288" bIns="1828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80000"/>
              </a:lnSpc>
            </a:pPr>
            <a:endParaRPr lang="en-US" sz="2800" b="1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9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9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9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animBg="1" autoUpdateAnimBg="0"/>
      <p:bldP spid="94216" grpId="0" autoUpdateAnimBg="0"/>
      <p:bldP spid="94217" grpId="0" autoUpdateAnimBg="0"/>
      <p:bldP spid="94218" grpId="0" autoUpdateAnimBg="0"/>
      <p:bldP spid="9421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Demand Curves</a:t>
            </a:r>
          </a:p>
        </p:txBody>
      </p:sp>
      <p:sp>
        <p:nvSpPr>
          <p:cNvPr id="77833" name="Line 9"/>
          <p:cNvSpPr>
            <a:spLocks noChangeShapeType="1"/>
          </p:cNvSpPr>
          <p:nvPr/>
        </p:nvSpPr>
        <p:spPr bwMode="auto">
          <a:xfrm>
            <a:off x="1676400" y="2519363"/>
            <a:ext cx="4267200" cy="3276600"/>
          </a:xfrm>
          <a:prstGeom prst="line">
            <a:avLst/>
          </a:prstGeom>
          <a:noFill/>
          <a:ln w="57150">
            <a:solidFill>
              <a:srgbClr val="6D009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44" name="Line 20"/>
          <p:cNvSpPr>
            <a:spLocks noChangeShapeType="1"/>
          </p:cNvSpPr>
          <p:nvPr/>
        </p:nvSpPr>
        <p:spPr bwMode="auto">
          <a:xfrm>
            <a:off x="1676400" y="3890963"/>
            <a:ext cx="1752600" cy="0"/>
          </a:xfrm>
          <a:prstGeom prst="line">
            <a:avLst/>
          </a:prstGeom>
          <a:noFill/>
          <a:ln w="38100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45" name="Line 21"/>
          <p:cNvSpPr>
            <a:spLocks noChangeShapeType="1"/>
          </p:cNvSpPr>
          <p:nvPr/>
        </p:nvSpPr>
        <p:spPr bwMode="auto">
          <a:xfrm>
            <a:off x="3429000" y="3890963"/>
            <a:ext cx="0" cy="1905000"/>
          </a:xfrm>
          <a:prstGeom prst="line">
            <a:avLst/>
          </a:prstGeom>
          <a:noFill/>
          <a:ln w="38100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46" name="Line 22"/>
          <p:cNvSpPr>
            <a:spLocks noChangeShapeType="1"/>
          </p:cNvSpPr>
          <p:nvPr/>
        </p:nvSpPr>
        <p:spPr bwMode="auto">
          <a:xfrm>
            <a:off x="1676400" y="4500563"/>
            <a:ext cx="2590800" cy="0"/>
          </a:xfrm>
          <a:prstGeom prst="line">
            <a:avLst/>
          </a:prstGeom>
          <a:noFill/>
          <a:ln w="38100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47" name="Line 23"/>
          <p:cNvSpPr>
            <a:spLocks noChangeShapeType="1"/>
          </p:cNvSpPr>
          <p:nvPr/>
        </p:nvSpPr>
        <p:spPr bwMode="auto">
          <a:xfrm>
            <a:off x="4267200" y="4500563"/>
            <a:ext cx="0" cy="1295400"/>
          </a:xfrm>
          <a:prstGeom prst="line">
            <a:avLst/>
          </a:prstGeom>
          <a:noFill/>
          <a:ln w="38100">
            <a:solidFill>
              <a:srgbClr val="6D009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52" name="Text Box 28"/>
          <p:cNvSpPr txBox="1">
            <a:spLocks noChangeArrowheads="1"/>
          </p:cNvSpPr>
          <p:nvPr/>
        </p:nvSpPr>
        <p:spPr bwMode="auto">
          <a:xfrm>
            <a:off x="3581400" y="3576638"/>
            <a:ext cx="381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77853" name="Text Box 29"/>
          <p:cNvSpPr txBox="1">
            <a:spLocks noChangeArrowheads="1"/>
          </p:cNvSpPr>
          <p:nvPr/>
        </p:nvSpPr>
        <p:spPr bwMode="auto">
          <a:xfrm>
            <a:off x="4343400" y="4119563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panose="020B0604020202020204" pitchFamily="34" charset="0"/>
              </a:rPr>
              <a:t>B</a:t>
            </a:r>
          </a:p>
        </p:txBody>
      </p:sp>
      <p:grpSp>
        <p:nvGrpSpPr>
          <p:cNvPr id="10250" name="Group 40"/>
          <p:cNvGrpSpPr>
            <a:grpSpLocks/>
          </p:cNvGrpSpPr>
          <p:nvPr/>
        </p:nvGrpSpPr>
        <p:grpSpPr bwMode="auto">
          <a:xfrm>
            <a:off x="990600" y="1600200"/>
            <a:ext cx="7162800" cy="4770438"/>
            <a:chOff x="624" y="1008"/>
            <a:chExt cx="4512" cy="3005"/>
          </a:xfrm>
        </p:grpSpPr>
        <p:sp>
          <p:nvSpPr>
            <p:cNvPr id="10253" name="Line 7"/>
            <p:cNvSpPr>
              <a:spLocks noChangeShapeType="1"/>
            </p:cNvSpPr>
            <p:nvPr/>
          </p:nvSpPr>
          <p:spPr bwMode="auto">
            <a:xfrm>
              <a:off x="1056" y="1299"/>
              <a:ext cx="0" cy="2352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4" name="Line 8"/>
            <p:cNvSpPr>
              <a:spLocks noChangeShapeType="1"/>
            </p:cNvSpPr>
            <p:nvPr/>
          </p:nvSpPr>
          <p:spPr bwMode="auto">
            <a:xfrm>
              <a:off x="1056" y="3651"/>
              <a:ext cx="3504" cy="0"/>
            </a:xfrm>
            <a:prstGeom prst="line">
              <a:avLst/>
            </a:prstGeom>
            <a:noFill/>
            <a:ln w="38100">
              <a:solidFill>
                <a:srgbClr val="0066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5" name="Text Box 10"/>
            <p:cNvSpPr txBox="1">
              <a:spLocks noChangeArrowheads="1"/>
            </p:cNvSpPr>
            <p:nvPr/>
          </p:nvSpPr>
          <p:spPr bwMode="auto">
            <a:xfrm>
              <a:off x="3696" y="3648"/>
              <a:ext cx="14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Quantity</a:t>
              </a:r>
            </a:p>
          </p:txBody>
        </p:sp>
        <p:sp>
          <p:nvSpPr>
            <p:cNvPr id="10256" name="Text Box 11"/>
            <p:cNvSpPr txBox="1">
              <a:spLocks noChangeArrowheads="1"/>
            </p:cNvSpPr>
            <p:nvPr/>
          </p:nvSpPr>
          <p:spPr bwMode="auto">
            <a:xfrm rot="-5354768">
              <a:off x="346" y="1305"/>
              <a:ext cx="96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Price</a:t>
              </a:r>
            </a:p>
          </p:txBody>
        </p:sp>
        <p:sp>
          <p:nvSpPr>
            <p:cNvPr id="10257" name="Text Box 14"/>
            <p:cNvSpPr txBox="1">
              <a:spLocks noChangeArrowheads="1"/>
            </p:cNvSpPr>
            <p:nvPr/>
          </p:nvSpPr>
          <p:spPr bwMode="auto">
            <a:xfrm>
              <a:off x="624" y="2208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P</a:t>
              </a:r>
              <a:r>
                <a:rPr lang="en-US" sz="32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0258" name="Text Box 15"/>
            <p:cNvSpPr txBox="1">
              <a:spLocks noChangeArrowheads="1"/>
            </p:cNvSpPr>
            <p:nvPr/>
          </p:nvSpPr>
          <p:spPr bwMode="auto">
            <a:xfrm>
              <a:off x="624" y="2592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P</a:t>
              </a:r>
              <a:r>
                <a:rPr lang="en-US" sz="32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0259" name="Text Box 17"/>
            <p:cNvSpPr txBox="1">
              <a:spLocks noChangeArrowheads="1"/>
            </p:cNvSpPr>
            <p:nvPr/>
          </p:nvSpPr>
          <p:spPr bwMode="auto">
            <a:xfrm>
              <a:off x="816" y="3507"/>
              <a:ext cx="1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0260" name="Text Box 33"/>
            <p:cNvSpPr txBox="1">
              <a:spLocks noChangeArrowheads="1"/>
            </p:cNvSpPr>
            <p:nvPr/>
          </p:nvSpPr>
          <p:spPr bwMode="auto">
            <a:xfrm>
              <a:off x="2016" y="3600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</a:t>
              </a:r>
              <a:r>
                <a:rPr lang="en-US" sz="32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0261" name="Text Box 34"/>
            <p:cNvSpPr txBox="1">
              <a:spLocks noChangeArrowheads="1"/>
            </p:cNvSpPr>
            <p:nvPr/>
          </p:nvSpPr>
          <p:spPr bwMode="auto">
            <a:xfrm>
              <a:off x="2544" y="3600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Q</a:t>
              </a:r>
              <a:r>
                <a:rPr lang="en-US" sz="3200" b="1" baseline="-25000">
                  <a:solidFill>
                    <a:schemeClr val="accent2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0262" name="Text Box 37"/>
            <p:cNvSpPr txBox="1">
              <a:spLocks noChangeArrowheads="1"/>
            </p:cNvSpPr>
            <p:nvPr/>
          </p:nvSpPr>
          <p:spPr bwMode="auto">
            <a:xfrm>
              <a:off x="3648" y="3219"/>
              <a:ext cx="14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3200" b="1">
                  <a:solidFill>
                    <a:schemeClr val="accent2"/>
                  </a:solidFill>
                  <a:latin typeface="Arial" panose="020B0604020202020204" pitchFamily="34" charset="0"/>
                </a:rPr>
                <a:t>Demand</a:t>
              </a:r>
            </a:p>
          </p:txBody>
        </p:sp>
      </p:grpSp>
      <p:sp>
        <p:nvSpPr>
          <p:cNvPr id="77862" name="Text Box 38"/>
          <p:cNvSpPr txBox="1">
            <a:spLocks noChangeArrowheads="1"/>
          </p:cNvSpPr>
          <p:nvPr/>
        </p:nvSpPr>
        <p:spPr bwMode="auto">
          <a:xfrm>
            <a:off x="5029200" y="1828800"/>
            <a:ext cx="3733800" cy="2590800"/>
          </a:xfrm>
          <a:prstGeom prst="rect">
            <a:avLst/>
          </a:prstGeom>
          <a:solidFill>
            <a:srgbClr val="DDE5F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sz="2800" b="1">
                <a:solidFill>
                  <a:schemeClr val="accent2"/>
                </a:solidFill>
                <a:latin typeface="Arial" panose="020B0604020202020204" pitchFamily="34" charset="0"/>
              </a:rPr>
              <a:t>The demand curve shows the relationship between price of a good and quantity demanded, all else constant</a:t>
            </a:r>
          </a:p>
        </p:txBody>
      </p:sp>
      <p:sp>
        <p:nvSpPr>
          <p:cNvPr id="10252" name="Rectangle 39"/>
          <p:cNvSpPr>
            <a:spLocks noChangeArrowheads="1"/>
          </p:cNvSpPr>
          <p:nvPr/>
        </p:nvSpPr>
        <p:spPr bwMode="auto">
          <a:xfrm>
            <a:off x="7315200" y="1219200"/>
            <a:ext cx="160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/>
              <a:t>Figure 2.1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7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77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3" grpId="0" animBg="1"/>
      <p:bldP spid="77844" grpId="0" animBg="1"/>
      <p:bldP spid="77845" grpId="0" animBg="1"/>
      <p:bldP spid="77846" grpId="0" animBg="1"/>
      <p:bldP spid="77847" grpId="0" animBg="1"/>
      <p:bldP spid="77852" grpId="0" autoUpdateAnimBg="0"/>
      <p:bldP spid="77853" grpId="0" autoUpdateAnimBg="0"/>
      <p:bldP spid="77862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More About </a:t>
            </a:r>
            <a:br>
              <a:rPr lang="en-US" smtClean="0"/>
            </a:br>
            <a:r>
              <a:rPr lang="en-US" smtClean="0"/>
              <a:t>Demand Curves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000" i="1" dirty="0" smtClean="0">
                <a:solidFill>
                  <a:srgbClr val="B00000"/>
                </a:solidFill>
              </a:rPr>
              <a:t>Demand shifters</a:t>
            </a:r>
            <a:r>
              <a:rPr lang="en-US" sz="3000" dirty="0" smtClean="0"/>
              <a:t>: variables held constant when defining a demand curve but would shift if their values changed</a:t>
            </a:r>
          </a:p>
          <a:p>
            <a:pPr eaLnBrk="1" hangingPunct="1"/>
            <a:r>
              <a:rPr lang="en-US" sz="3000" i="1" dirty="0" smtClean="0">
                <a:solidFill>
                  <a:srgbClr val="B00000"/>
                </a:solidFill>
              </a:rPr>
              <a:t>Negative (inverse) relationship</a:t>
            </a:r>
            <a:r>
              <a:rPr lang="en-US" sz="3000" dirty="0" smtClean="0"/>
              <a:t>: where an increase in one variable causes a decrease in another</a:t>
            </a: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Straight Edge">
  <a:themeElements>
    <a:clrScheme name="Straight Edge 2">
      <a:dk1>
        <a:srgbClr val="003366"/>
      </a:dk1>
      <a:lt1>
        <a:srgbClr val="FFFFFF"/>
      </a:lt1>
      <a:dk2>
        <a:srgbClr val="003366"/>
      </a:dk2>
      <a:lt2>
        <a:srgbClr val="E3E2C7"/>
      </a:lt2>
      <a:accent1>
        <a:srgbClr val="CCCC99"/>
      </a:accent1>
      <a:accent2>
        <a:srgbClr val="003366"/>
      </a:accent2>
      <a:accent3>
        <a:srgbClr val="FFFFFF"/>
      </a:accent3>
      <a:accent4>
        <a:srgbClr val="002A56"/>
      </a:accent4>
      <a:accent5>
        <a:srgbClr val="E2E2CA"/>
      </a:accent5>
      <a:accent6>
        <a:srgbClr val="002D5C"/>
      </a:accent6>
      <a:hlink>
        <a:srgbClr val="003366"/>
      </a:hlink>
      <a:folHlink>
        <a:srgbClr val="800000"/>
      </a:folHlink>
    </a:clrScheme>
    <a:fontScheme name="Straight Edg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rgbClr val="6D0094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rgbClr val="6D0094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1153</TotalTime>
  <Words>2083</Words>
  <Application>Microsoft Office PowerPoint</Application>
  <PresentationFormat>On-screen Show (4:3)</PresentationFormat>
  <Paragraphs>376</Paragraphs>
  <Slides>52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1" baseType="lpstr">
      <vt:lpstr>Arial</vt:lpstr>
      <vt:lpstr>Calibri</vt:lpstr>
      <vt:lpstr>Monotype Sorts</vt:lpstr>
      <vt:lpstr>Symbol</vt:lpstr>
      <vt:lpstr>Tahoma</vt:lpstr>
      <vt:lpstr>Times New Roman</vt:lpstr>
      <vt:lpstr>Verdana</vt:lpstr>
      <vt:lpstr>Wingdings</vt:lpstr>
      <vt:lpstr>Straight Edge</vt:lpstr>
      <vt:lpstr>PowerPoint Presentation</vt:lpstr>
      <vt:lpstr>Outline 2</vt:lpstr>
      <vt:lpstr>2.1 Theory of Demand</vt:lpstr>
      <vt:lpstr>Non-Price Factors Influencing Demand</vt:lpstr>
      <vt:lpstr>Non-Price Factors Influencing Demand</vt:lpstr>
      <vt:lpstr>Demand Function</vt:lpstr>
      <vt:lpstr>The Demand Function</vt:lpstr>
      <vt:lpstr>Demand Curves</vt:lpstr>
      <vt:lpstr>More About  Demand Curves</vt:lpstr>
      <vt:lpstr>Increase in Demand</vt:lpstr>
      <vt:lpstr>Individual Versus Market Demand Curve</vt:lpstr>
      <vt:lpstr>Individual Versus Market Demand Curve</vt:lpstr>
      <vt:lpstr>Demand Function as an Equation (for copper)</vt:lpstr>
      <vt:lpstr>Managerial Rule of Thumb: Demand Considerations</vt:lpstr>
      <vt:lpstr>2.2 Theory of Supply</vt:lpstr>
      <vt:lpstr>Non-Price Factors Influencing Supply</vt:lpstr>
      <vt:lpstr>The Supply Function</vt:lpstr>
      <vt:lpstr>The Supply Function</vt:lpstr>
      <vt:lpstr>Supply Curve for a Product</vt:lpstr>
      <vt:lpstr>Supply Relationships</vt:lpstr>
      <vt:lpstr>Changes (Increase) in Supply</vt:lpstr>
      <vt:lpstr>Change in Quantity Supplied</vt:lpstr>
      <vt:lpstr>PowerPoint Presentation</vt:lpstr>
      <vt:lpstr>2.3 Demand, Supply, and Price </vt:lpstr>
      <vt:lpstr>Market Equilibrium</vt:lpstr>
      <vt:lpstr>Lower-Than- Equilibrium Prices</vt:lpstr>
      <vt:lpstr>Changes in Equilibrium Prices and Quantities</vt:lpstr>
      <vt:lpstr>4. Demand, Price Elasticity, Revenues &amp; Prediction</vt:lpstr>
      <vt:lpstr>Price Elasticity</vt:lpstr>
      <vt:lpstr>Price Elasticity </vt:lpstr>
      <vt:lpstr>Price Elasticity and Decision Making</vt:lpstr>
      <vt:lpstr>Elasticity</vt:lpstr>
      <vt:lpstr>Elasticity and Total Revenue</vt:lpstr>
      <vt:lpstr>Demand Elasticity</vt:lpstr>
      <vt:lpstr>Elastic Demand and Total Revenue</vt:lpstr>
      <vt:lpstr>Inelastic Demand</vt:lpstr>
      <vt:lpstr>Inelastic Demand and Total Revenue </vt:lpstr>
      <vt:lpstr>Managerial Rule of Thumb: Estimating Price Elasticity</vt:lpstr>
      <vt:lpstr>Determinants of Price Elasticity of Demand</vt:lpstr>
      <vt:lpstr>Calculating Price Elasticities</vt:lpstr>
      <vt:lpstr>Numerical Examples</vt:lpstr>
      <vt:lpstr>Numerical Examples</vt:lpstr>
      <vt:lpstr>Demand and  Marginal Revenue</vt:lpstr>
      <vt:lpstr>Demand and  Marginal Revenue</vt:lpstr>
      <vt:lpstr>The Total Revenue Function</vt:lpstr>
      <vt:lpstr>Extreme Demand Curves</vt:lpstr>
      <vt:lpstr>Extreme Demand Curves</vt:lpstr>
      <vt:lpstr>Elasticities of Demand</vt:lpstr>
      <vt:lpstr>PowerPoint Presentation</vt:lpstr>
      <vt:lpstr>Elasticities of Demand</vt:lpstr>
      <vt:lpstr>PowerPoint Presentation</vt:lpstr>
      <vt:lpstr>Marketing Literature Regarding Elasticity Issues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Ch02: Demand, Supply, and Equilibrium Prices</dc:title>
  <dc:creator>Jimidene Murphey</dc:creator>
  <cp:lastModifiedBy>Dr. Michelfelder</cp:lastModifiedBy>
  <cp:revision>25</cp:revision>
  <dcterms:created xsi:type="dcterms:W3CDTF">2004-05-28T15:39:51Z</dcterms:created>
  <dcterms:modified xsi:type="dcterms:W3CDTF">2014-01-28T21:10:19Z</dcterms:modified>
</cp:coreProperties>
</file>