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10"/>
  </p:handoutMasterIdLst>
  <p:sldIdLst>
    <p:sldId id="258" r:id="rId2"/>
    <p:sldId id="257" r:id="rId3"/>
    <p:sldId id="336" r:id="rId4"/>
    <p:sldId id="338" r:id="rId5"/>
    <p:sldId id="342" r:id="rId6"/>
    <p:sldId id="339" r:id="rId7"/>
    <p:sldId id="340" r:id="rId8"/>
    <p:sldId id="341" r:id="rId9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006666"/>
    <a:srgbClr val="336699"/>
    <a:srgbClr val="6600CC"/>
    <a:srgbClr val="660033"/>
    <a:srgbClr val="800080"/>
    <a:srgbClr val="DDE5F3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100" d="100"/>
          <a:sy n="100" d="100"/>
        </p:scale>
        <p:origin x="1483" y="-30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16C32-8039-43EC-B77E-AA38A5E7BC23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9B988-FFF7-41D0-9CC7-2D82EEB80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30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40"/>
          <p:cNvSpPr>
            <a:spLocks noChangeArrowheads="1"/>
          </p:cNvSpPr>
          <p:nvPr userDrawn="1"/>
        </p:nvSpPr>
        <p:spPr bwMode="auto">
          <a:xfrm>
            <a:off x="0" y="0"/>
            <a:ext cx="496888" cy="1450975"/>
          </a:xfrm>
          <a:prstGeom prst="rect">
            <a:avLst/>
          </a:prstGeom>
          <a:solidFill>
            <a:srgbClr val="D9E4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grpSp>
        <p:nvGrpSpPr>
          <p:cNvPr id="4" name="Group 1164"/>
          <p:cNvGrpSpPr>
            <a:grpSpLocks/>
          </p:cNvGrpSpPr>
          <p:nvPr userDrawn="1"/>
        </p:nvGrpSpPr>
        <p:grpSpPr bwMode="auto">
          <a:xfrm>
            <a:off x="3405188" y="2438400"/>
            <a:ext cx="5662612" cy="457200"/>
            <a:chOff x="2097" y="1488"/>
            <a:chExt cx="3567" cy="288"/>
          </a:xfrm>
        </p:grpSpPr>
        <p:sp>
          <p:nvSpPr>
            <p:cNvPr id="5" name="Rectangle 1142"/>
            <p:cNvSpPr>
              <a:spLocks noChangeArrowheads="1"/>
            </p:cNvSpPr>
            <p:nvPr userDrawn="1"/>
          </p:nvSpPr>
          <p:spPr bwMode="auto">
            <a:xfrm>
              <a:off x="4704" y="1488"/>
              <a:ext cx="929" cy="288"/>
            </a:xfrm>
            <a:prstGeom prst="rect">
              <a:avLst/>
            </a:prstGeom>
            <a:solidFill>
              <a:srgbClr val="D9E4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6" name="Rectangle 1132"/>
            <p:cNvSpPr>
              <a:spLocks noChangeArrowheads="1"/>
            </p:cNvSpPr>
            <p:nvPr userDrawn="1"/>
          </p:nvSpPr>
          <p:spPr bwMode="auto">
            <a:xfrm>
              <a:off x="2097" y="1576"/>
              <a:ext cx="3567" cy="10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kumimoji="1" lang="en-US" altLang="en-US" smtClean="0"/>
            </a:p>
          </p:txBody>
        </p:sp>
      </p:grpSp>
      <p:sp>
        <p:nvSpPr>
          <p:cNvPr id="7" name="Rectangle 1133"/>
          <p:cNvSpPr>
            <a:spLocks noChangeArrowheads="1"/>
          </p:cNvSpPr>
          <p:nvPr userDrawn="1"/>
        </p:nvSpPr>
        <p:spPr bwMode="auto">
          <a:xfrm>
            <a:off x="1066800" y="381000"/>
            <a:ext cx="6934200" cy="1524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kumimoji="1" lang="en-US" altLang="en-US" smtClean="0"/>
          </a:p>
        </p:txBody>
      </p:sp>
      <p:sp>
        <p:nvSpPr>
          <p:cNvPr id="8" name="Rectangle 1137"/>
          <p:cNvSpPr>
            <a:spLocks noChangeArrowheads="1"/>
          </p:cNvSpPr>
          <p:nvPr userDrawn="1"/>
        </p:nvSpPr>
        <p:spPr bwMode="auto">
          <a:xfrm>
            <a:off x="8534400" y="6553200"/>
            <a:ext cx="609600" cy="249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70000"/>
              </a:lnSpc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1.</a:t>
            </a:r>
            <a:fld id="{506A9B96-1450-4580-848B-6BD01278A99A}" type="slidenum">
              <a:rPr lang="en-US" sz="1400" b="1" smtClean="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lnSpc>
                  <a:spcPct val="70000"/>
                </a:lnSpc>
                <a:defRPr/>
              </a:pPr>
              <a:t>‹#›</a:t>
            </a:fld>
            <a:endParaRPr lang="en-US" sz="14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Rectangle 1166"/>
          <p:cNvSpPr>
            <a:spLocks noChangeArrowheads="1"/>
          </p:cNvSpPr>
          <p:nvPr userDrawn="1"/>
        </p:nvSpPr>
        <p:spPr bwMode="auto">
          <a:xfrm>
            <a:off x="990600" y="6553200"/>
            <a:ext cx="2438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70000"/>
              </a:lnSpc>
              <a:defRPr/>
            </a:pPr>
            <a:endParaRPr lang="en-US" altLang="en-US" sz="120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1167"/>
          <p:cNvSpPr>
            <a:spLocks noChangeArrowheads="1"/>
          </p:cNvSpPr>
          <p:nvPr userDrawn="1"/>
        </p:nvSpPr>
        <p:spPr bwMode="auto">
          <a:xfrm>
            <a:off x="1295400" y="685800"/>
            <a:ext cx="7620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i="1" smtClean="0">
                <a:solidFill>
                  <a:schemeClr val="tx2"/>
                </a:solidFill>
                <a:latin typeface="Verdana" panose="020B0604030504040204" pitchFamily="34" charset="0"/>
              </a:rPr>
              <a:t>Managerial Economics </a:t>
            </a:r>
            <a:r>
              <a:rPr lang="en-US" altLang="en-US" sz="3200" b="1" i="1" smtClean="0">
                <a:solidFill>
                  <a:schemeClr val="tx2"/>
                </a:solidFill>
                <a:latin typeface="Verdana" panose="020B0604030504040204" pitchFamily="34" charset="0"/>
              </a:rPr>
              <a:t/>
            </a:r>
            <a:br>
              <a:rPr lang="en-US" altLang="en-US" sz="3200" b="1" i="1" smtClean="0">
                <a:solidFill>
                  <a:schemeClr val="tx2"/>
                </a:solidFill>
                <a:latin typeface="Verdana" panose="020B0604030504040204" pitchFamily="34" charset="0"/>
              </a:rPr>
            </a:br>
            <a:endParaRPr lang="en-US" altLang="en-US" sz="3200" b="1" smtClean="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9323" name="Rectangle 1131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3608388"/>
            <a:ext cx="7272337" cy="2259012"/>
          </a:xfrm>
          <a:solidFill>
            <a:srgbClr val="DDE5F3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  <a:buClr>
                <a:srgbClr val="2D2D59"/>
              </a:buClr>
              <a:buSzPct val="75000"/>
              <a:buFont typeface="Monotype Sorts" pitchFamily="2" charset="2"/>
              <a:buNone/>
              <a:defRPr sz="3800">
                <a:solidFill>
                  <a:srgbClr val="222764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91930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51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2763" y="304800"/>
            <a:ext cx="1905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304800"/>
            <a:ext cx="5567363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21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57400"/>
            <a:ext cx="7624763" cy="4343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1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464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3735388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0788" y="2057400"/>
            <a:ext cx="3736975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87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7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32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2214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537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647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3"/>
          <p:cNvSpPr>
            <a:spLocks noChangeArrowheads="1"/>
          </p:cNvSpPr>
          <p:nvPr/>
        </p:nvSpPr>
        <p:spPr bwMode="auto">
          <a:xfrm>
            <a:off x="0" y="0"/>
            <a:ext cx="496888" cy="1450975"/>
          </a:xfrm>
          <a:prstGeom prst="rect">
            <a:avLst/>
          </a:prstGeom>
          <a:solidFill>
            <a:srgbClr val="D9E4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8299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2057400"/>
            <a:ext cx="7624763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  <p:sp>
        <p:nvSpPr>
          <p:cNvPr id="1028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304800"/>
            <a:ext cx="7607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308" name="Rectangle 116"/>
          <p:cNvSpPr>
            <a:spLocks noChangeArrowheads="1"/>
          </p:cNvSpPr>
          <p:nvPr userDrawn="1"/>
        </p:nvSpPr>
        <p:spPr bwMode="auto">
          <a:xfrm>
            <a:off x="8534400" y="6553200"/>
            <a:ext cx="609600" cy="249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70000"/>
              </a:lnSpc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1.</a:t>
            </a:r>
            <a:fld id="{EDCFA2E7-D9FD-4493-9DBA-E67579DA84CC}" type="slidenum">
              <a:rPr lang="en-US" sz="1400" b="1" smtClean="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lnSpc>
                  <a:spcPct val="70000"/>
                </a:lnSpc>
                <a:defRPr/>
              </a:pPr>
              <a:t>‹#›</a:t>
            </a:fld>
            <a:endParaRPr lang="en-US" sz="14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30" name="Rectangle 118"/>
          <p:cNvSpPr>
            <a:spLocks noChangeArrowheads="1"/>
          </p:cNvSpPr>
          <p:nvPr userDrawn="1"/>
        </p:nvSpPr>
        <p:spPr bwMode="auto">
          <a:xfrm>
            <a:off x="990600" y="6553200"/>
            <a:ext cx="2438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70000"/>
              </a:lnSpc>
              <a:defRPr/>
            </a:pPr>
            <a:r>
              <a:rPr lang="en-US" altLang="en-US" sz="1200" smtClean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altLang="en-US" sz="120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31" name="Rectangle 104"/>
          <p:cNvSpPr>
            <a:spLocks noChangeArrowheads="1"/>
          </p:cNvSpPr>
          <p:nvPr userDrawn="1"/>
        </p:nvSpPr>
        <p:spPr bwMode="auto">
          <a:xfrm>
            <a:off x="1119188" y="150813"/>
            <a:ext cx="5662612" cy="77787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32" name="Rectangle 105"/>
          <p:cNvSpPr>
            <a:spLocks noChangeArrowheads="1"/>
          </p:cNvSpPr>
          <p:nvPr userDrawn="1"/>
        </p:nvSpPr>
        <p:spPr bwMode="auto">
          <a:xfrm>
            <a:off x="8839200" y="0"/>
            <a:ext cx="304800" cy="1785938"/>
          </a:xfrm>
          <a:prstGeom prst="rect">
            <a:avLst/>
          </a:prstGeom>
          <a:solidFill>
            <a:srgbClr val="D9E4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33" name="Rectangle 106"/>
          <p:cNvSpPr>
            <a:spLocks noChangeArrowheads="1"/>
          </p:cNvSpPr>
          <p:nvPr userDrawn="1"/>
        </p:nvSpPr>
        <p:spPr bwMode="auto">
          <a:xfrm>
            <a:off x="3468688" y="1600200"/>
            <a:ext cx="5662612" cy="777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grpSp>
        <p:nvGrpSpPr>
          <p:cNvPr id="1034" name="Group 224"/>
          <p:cNvGrpSpPr>
            <a:grpSpLocks/>
          </p:cNvGrpSpPr>
          <p:nvPr userDrawn="1"/>
        </p:nvGrpSpPr>
        <p:grpSpPr bwMode="auto">
          <a:xfrm>
            <a:off x="0" y="68263"/>
            <a:ext cx="838200" cy="6789737"/>
            <a:chOff x="0" y="43"/>
            <a:chExt cx="624" cy="4277"/>
          </a:xfrm>
        </p:grpSpPr>
        <p:sp>
          <p:nvSpPr>
            <p:cNvPr id="1035" name="Line 120"/>
            <p:cNvSpPr>
              <a:spLocks noChangeShapeType="1"/>
            </p:cNvSpPr>
            <p:nvPr userDrawn="1"/>
          </p:nvSpPr>
          <p:spPr bwMode="auto">
            <a:xfrm>
              <a:off x="0" y="3666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Line 121"/>
            <p:cNvSpPr>
              <a:spLocks noChangeShapeType="1"/>
            </p:cNvSpPr>
            <p:nvPr userDrawn="1"/>
          </p:nvSpPr>
          <p:spPr bwMode="auto">
            <a:xfrm>
              <a:off x="0" y="3648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Line 122"/>
            <p:cNvSpPr>
              <a:spLocks noChangeShapeType="1"/>
            </p:cNvSpPr>
            <p:nvPr userDrawn="1"/>
          </p:nvSpPr>
          <p:spPr bwMode="auto">
            <a:xfrm>
              <a:off x="0" y="3813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Line 123"/>
            <p:cNvSpPr>
              <a:spLocks noChangeShapeType="1"/>
            </p:cNvSpPr>
            <p:nvPr userDrawn="1"/>
          </p:nvSpPr>
          <p:spPr bwMode="auto">
            <a:xfrm>
              <a:off x="0" y="3687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Line 124"/>
            <p:cNvSpPr>
              <a:spLocks noChangeShapeType="1"/>
            </p:cNvSpPr>
            <p:nvPr userDrawn="1"/>
          </p:nvSpPr>
          <p:spPr bwMode="auto">
            <a:xfrm>
              <a:off x="0" y="3741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Line 125"/>
            <p:cNvSpPr>
              <a:spLocks noChangeShapeType="1"/>
            </p:cNvSpPr>
            <p:nvPr userDrawn="1"/>
          </p:nvSpPr>
          <p:spPr bwMode="auto">
            <a:xfrm>
              <a:off x="0" y="3510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Line 126"/>
            <p:cNvSpPr>
              <a:spLocks noChangeShapeType="1"/>
            </p:cNvSpPr>
            <p:nvPr userDrawn="1"/>
          </p:nvSpPr>
          <p:spPr bwMode="auto">
            <a:xfrm>
              <a:off x="0" y="3546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Line 127"/>
            <p:cNvSpPr>
              <a:spLocks noChangeShapeType="1"/>
            </p:cNvSpPr>
            <p:nvPr userDrawn="1"/>
          </p:nvSpPr>
          <p:spPr bwMode="auto">
            <a:xfrm>
              <a:off x="0" y="3579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Line 128"/>
            <p:cNvSpPr>
              <a:spLocks noChangeShapeType="1"/>
            </p:cNvSpPr>
            <p:nvPr userDrawn="1"/>
          </p:nvSpPr>
          <p:spPr bwMode="auto">
            <a:xfrm>
              <a:off x="0" y="3420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Line 129"/>
            <p:cNvSpPr>
              <a:spLocks noChangeShapeType="1"/>
            </p:cNvSpPr>
            <p:nvPr userDrawn="1"/>
          </p:nvSpPr>
          <p:spPr bwMode="auto">
            <a:xfrm>
              <a:off x="0" y="3372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Line 130"/>
            <p:cNvSpPr>
              <a:spLocks noChangeShapeType="1"/>
            </p:cNvSpPr>
            <p:nvPr userDrawn="1"/>
          </p:nvSpPr>
          <p:spPr bwMode="auto">
            <a:xfrm>
              <a:off x="0" y="3465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Line 131"/>
            <p:cNvSpPr>
              <a:spLocks noChangeShapeType="1"/>
            </p:cNvSpPr>
            <p:nvPr userDrawn="1"/>
          </p:nvSpPr>
          <p:spPr bwMode="auto">
            <a:xfrm>
              <a:off x="0" y="2973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Line 132"/>
            <p:cNvSpPr>
              <a:spLocks noChangeShapeType="1"/>
            </p:cNvSpPr>
            <p:nvPr userDrawn="1"/>
          </p:nvSpPr>
          <p:spPr bwMode="auto">
            <a:xfrm>
              <a:off x="0" y="2946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Line 133"/>
            <p:cNvSpPr>
              <a:spLocks noChangeShapeType="1"/>
            </p:cNvSpPr>
            <p:nvPr userDrawn="1"/>
          </p:nvSpPr>
          <p:spPr bwMode="auto">
            <a:xfrm>
              <a:off x="0" y="3327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Line 134"/>
            <p:cNvSpPr>
              <a:spLocks noChangeShapeType="1"/>
            </p:cNvSpPr>
            <p:nvPr userDrawn="1"/>
          </p:nvSpPr>
          <p:spPr bwMode="auto">
            <a:xfrm>
              <a:off x="0" y="3201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Line 135"/>
            <p:cNvSpPr>
              <a:spLocks noChangeShapeType="1"/>
            </p:cNvSpPr>
            <p:nvPr userDrawn="1"/>
          </p:nvSpPr>
          <p:spPr bwMode="auto">
            <a:xfrm>
              <a:off x="0" y="3120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Line 136"/>
            <p:cNvSpPr>
              <a:spLocks noChangeShapeType="1"/>
            </p:cNvSpPr>
            <p:nvPr userDrawn="1"/>
          </p:nvSpPr>
          <p:spPr bwMode="auto">
            <a:xfrm>
              <a:off x="0" y="3306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Line 137"/>
            <p:cNvSpPr>
              <a:spLocks noChangeShapeType="1"/>
            </p:cNvSpPr>
            <p:nvPr userDrawn="1"/>
          </p:nvSpPr>
          <p:spPr bwMode="auto">
            <a:xfrm>
              <a:off x="0" y="2994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" name="Line 138"/>
            <p:cNvSpPr>
              <a:spLocks noChangeShapeType="1"/>
            </p:cNvSpPr>
            <p:nvPr userDrawn="1"/>
          </p:nvSpPr>
          <p:spPr bwMode="auto">
            <a:xfrm>
              <a:off x="0" y="3048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Line 139"/>
            <p:cNvSpPr>
              <a:spLocks noChangeShapeType="1"/>
            </p:cNvSpPr>
            <p:nvPr userDrawn="1"/>
          </p:nvSpPr>
          <p:spPr bwMode="auto">
            <a:xfrm>
              <a:off x="0" y="3246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Line 140"/>
            <p:cNvSpPr>
              <a:spLocks noChangeShapeType="1"/>
            </p:cNvSpPr>
            <p:nvPr userDrawn="1"/>
          </p:nvSpPr>
          <p:spPr bwMode="auto">
            <a:xfrm>
              <a:off x="0" y="3225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" name="Line 141"/>
            <p:cNvSpPr>
              <a:spLocks noChangeShapeType="1"/>
            </p:cNvSpPr>
            <p:nvPr userDrawn="1"/>
          </p:nvSpPr>
          <p:spPr bwMode="auto">
            <a:xfrm>
              <a:off x="0" y="2831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7" name="Line 142"/>
            <p:cNvSpPr>
              <a:spLocks noChangeShapeType="1"/>
            </p:cNvSpPr>
            <p:nvPr userDrawn="1"/>
          </p:nvSpPr>
          <p:spPr bwMode="auto">
            <a:xfrm>
              <a:off x="0" y="2750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Line 143"/>
            <p:cNvSpPr>
              <a:spLocks noChangeShapeType="1"/>
            </p:cNvSpPr>
            <p:nvPr userDrawn="1"/>
          </p:nvSpPr>
          <p:spPr bwMode="auto">
            <a:xfrm>
              <a:off x="0" y="2678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Line 144"/>
            <p:cNvSpPr>
              <a:spLocks noChangeShapeType="1"/>
            </p:cNvSpPr>
            <p:nvPr userDrawn="1"/>
          </p:nvSpPr>
          <p:spPr bwMode="auto">
            <a:xfrm>
              <a:off x="0" y="2876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Line 145"/>
            <p:cNvSpPr>
              <a:spLocks noChangeShapeType="1"/>
            </p:cNvSpPr>
            <p:nvPr userDrawn="1"/>
          </p:nvSpPr>
          <p:spPr bwMode="auto">
            <a:xfrm>
              <a:off x="0" y="2855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1" name="Line 146"/>
            <p:cNvSpPr>
              <a:spLocks noChangeShapeType="1"/>
            </p:cNvSpPr>
            <p:nvPr userDrawn="1"/>
          </p:nvSpPr>
          <p:spPr bwMode="auto">
            <a:xfrm>
              <a:off x="0" y="2554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2" name="Line 147"/>
            <p:cNvSpPr>
              <a:spLocks noChangeShapeType="1"/>
            </p:cNvSpPr>
            <p:nvPr userDrawn="1"/>
          </p:nvSpPr>
          <p:spPr bwMode="auto">
            <a:xfrm>
              <a:off x="0" y="2590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Line 148"/>
            <p:cNvSpPr>
              <a:spLocks noChangeShapeType="1"/>
            </p:cNvSpPr>
            <p:nvPr userDrawn="1"/>
          </p:nvSpPr>
          <p:spPr bwMode="auto">
            <a:xfrm>
              <a:off x="0" y="2623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" name="Line 149"/>
            <p:cNvSpPr>
              <a:spLocks noChangeShapeType="1"/>
            </p:cNvSpPr>
            <p:nvPr userDrawn="1"/>
          </p:nvSpPr>
          <p:spPr bwMode="auto">
            <a:xfrm>
              <a:off x="0" y="2464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" name="Line 150"/>
            <p:cNvSpPr>
              <a:spLocks noChangeShapeType="1"/>
            </p:cNvSpPr>
            <p:nvPr userDrawn="1"/>
          </p:nvSpPr>
          <p:spPr bwMode="auto">
            <a:xfrm>
              <a:off x="0" y="2416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" name="Line 151"/>
            <p:cNvSpPr>
              <a:spLocks noChangeShapeType="1"/>
            </p:cNvSpPr>
            <p:nvPr userDrawn="1"/>
          </p:nvSpPr>
          <p:spPr bwMode="auto">
            <a:xfrm>
              <a:off x="0" y="2509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7" name="Line 152"/>
            <p:cNvSpPr>
              <a:spLocks noChangeShapeType="1"/>
            </p:cNvSpPr>
            <p:nvPr userDrawn="1"/>
          </p:nvSpPr>
          <p:spPr bwMode="auto">
            <a:xfrm>
              <a:off x="0" y="2371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" name="Line 153"/>
            <p:cNvSpPr>
              <a:spLocks noChangeShapeType="1"/>
            </p:cNvSpPr>
            <p:nvPr userDrawn="1"/>
          </p:nvSpPr>
          <p:spPr bwMode="auto">
            <a:xfrm>
              <a:off x="0" y="2245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9" name="Line 154"/>
            <p:cNvSpPr>
              <a:spLocks noChangeShapeType="1"/>
            </p:cNvSpPr>
            <p:nvPr userDrawn="1"/>
          </p:nvSpPr>
          <p:spPr bwMode="auto">
            <a:xfrm>
              <a:off x="0" y="2350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0" name="Line 155"/>
            <p:cNvSpPr>
              <a:spLocks noChangeShapeType="1"/>
            </p:cNvSpPr>
            <p:nvPr userDrawn="1"/>
          </p:nvSpPr>
          <p:spPr bwMode="auto">
            <a:xfrm>
              <a:off x="0" y="2290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1" name="Line 156"/>
            <p:cNvSpPr>
              <a:spLocks noChangeShapeType="1"/>
            </p:cNvSpPr>
            <p:nvPr userDrawn="1"/>
          </p:nvSpPr>
          <p:spPr bwMode="auto">
            <a:xfrm>
              <a:off x="0" y="2269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2" name="Line 157"/>
            <p:cNvSpPr>
              <a:spLocks noChangeShapeType="1"/>
            </p:cNvSpPr>
            <p:nvPr userDrawn="1"/>
          </p:nvSpPr>
          <p:spPr bwMode="auto">
            <a:xfrm>
              <a:off x="0" y="2130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3" name="Line 158"/>
            <p:cNvSpPr>
              <a:spLocks noChangeShapeType="1"/>
            </p:cNvSpPr>
            <p:nvPr userDrawn="1"/>
          </p:nvSpPr>
          <p:spPr bwMode="auto">
            <a:xfrm>
              <a:off x="0" y="2166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4" name="Line 159"/>
            <p:cNvSpPr>
              <a:spLocks noChangeShapeType="1"/>
            </p:cNvSpPr>
            <p:nvPr userDrawn="1"/>
          </p:nvSpPr>
          <p:spPr bwMode="auto">
            <a:xfrm>
              <a:off x="0" y="2199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" name="Line 160"/>
            <p:cNvSpPr>
              <a:spLocks noChangeShapeType="1"/>
            </p:cNvSpPr>
            <p:nvPr userDrawn="1"/>
          </p:nvSpPr>
          <p:spPr bwMode="auto">
            <a:xfrm>
              <a:off x="0" y="2040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6" name="Line 161"/>
            <p:cNvSpPr>
              <a:spLocks noChangeShapeType="1"/>
            </p:cNvSpPr>
            <p:nvPr userDrawn="1"/>
          </p:nvSpPr>
          <p:spPr bwMode="auto">
            <a:xfrm>
              <a:off x="0" y="1992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7" name="Line 162"/>
            <p:cNvSpPr>
              <a:spLocks noChangeShapeType="1"/>
            </p:cNvSpPr>
            <p:nvPr userDrawn="1"/>
          </p:nvSpPr>
          <p:spPr bwMode="auto">
            <a:xfrm>
              <a:off x="0" y="2085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8" name="Line 163"/>
            <p:cNvSpPr>
              <a:spLocks noChangeShapeType="1"/>
            </p:cNvSpPr>
            <p:nvPr userDrawn="1"/>
          </p:nvSpPr>
          <p:spPr bwMode="auto">
            <a:xfrm>
              <a:off x="0" y="1593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9" name="Line 164"/>
            <p:cNvSpPr>
              <a:spLocks noChangeShapeType="1"/>
            </p:cNvSpPr>
            <p:nvPr userDrawn="1"/>
          </p:nvSpPr>
          <p:spPr bwMode="auto">
            <a:xfrm>
              <a:off x="0" y="1566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0" name="Line 165"/>
            <p:cNvSpPr>
              <a:spLocks noChangeShapeType="1"/>
            </p:cNvSpPr>
            <p:nvPr userDrawn="1"/>
          </p:nvSpPr>
          <p:spPr bwMode="auto">
            <a:xfrm>
              <a:off x="0" y="1947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1" name="Line 166"/>
            <p:cNvSpPr>
              <a:spLocks noChangeShapeType="1"/>
            </p:cNvSpPr>
            <p:nvPr userDrawn="1"/>
          </p:nvSpPr>
          <p:spPr bwMode="auto">
            <a:xfrm>
              <a:off x="0" y="1821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2" name="Line 167"/>
            <p:cNvSpPr>
              <a:spLocks noChangeShapeType="1"/>
            </p:cNvSpPr>
            <p:nvPr userDrawn="1"/>
          </p:nvSpPr>
          <p:spPr bwMode="auto">
            <a:xfrm>
              <a:off x="0" y="1740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3" name="Line 168"/>
            <p:cNvSpPr>
              <a:spLocks noChangeShapeType="1"/>
            </p:cNvSpPr>
            <p:nvPr userDrawn="1"/>
          </p:nvSpPr>
          <p:spPr bwMode="auto">
            <a:xfrm>
              <a:off x="0" y="1926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4" name="Line 169"/>
            <p:cNvSpPr>
              <a:spLocks noChangeShapeType="1"/>
            </p:cNvSpPr>
            <p:nvPr userDrawn="1"/>
          </p:nvSpPr>
          <p:spPr bwMode="auto">
            <a:xfrm>
              <a:off x="0" y="1614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" name="Line 170"/>
            <p:cNvSpPr>
              <a:spLocks noChangeShapeType="1"/>
            </p:cNvSpPr>
            <p:nvPr userDrawn="1"/>
          </p:nvSpPr>
          <p:spPr bwMode="auto">
            <a:xfrm>
              <a:off x="0" y="1668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" name="Line 171"/>
            <p:cNvSpPr>
              <a:spLocks noChangeShapeType="1"/>
            </p:cNvSpPr>
            <p:nvPr userDrawn="1"/>
          </p:nvSpPr>
          <p:spPr bwMode="auto">
            <a:xfrm>
              <a:off x="0" y="1866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" name="Line 172"/>
            <p:cNvSpPr>
              <a:spLocks noChangeShapeType="1"/>
            </p:cNvSpPr>
            <p:nvPr userDrawn="1"/>
          </p:nvSpPr>
          <p:spPr bwMode="auto">
            <a:xfrm>
              <a:off x="0" y="1845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8" name="Line 173"/>
            <p:cNvSpPr>
              <a:spLocks noChangeShapeType="1"/>
            </p:cNvSpPr>
            <p:nvPr userDrawn="1"/>
          </p:nvSpPr>
          <p:spPr bwMode="auto">
            <a:xfrm>
              <a:off x="0" y="1437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9" name="Line 174"/>
            <p:cNvSpPr>
              <a:spLocks noChangeShapeType="1"/>
            </p:cNvSpPr>
            <p:nvPr userDrawn="1"/>
          </p:nvSpPr>
          <p:spPr bwMode="auto">
            <a:xfrm>
              <a:off x="0" y="1473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0" name="Line 175"/>
            <p:cNvSpPr>
              <a:spLocks noChangeShapeType="1"/>
            </p:cNvSpPr>
            <p:nvPr userDrawn="1"/>
          </p:nvSpPr>
          <p:spPr bwMode="auto">
            <a:xfrm>
              <a:off x="0" y="1506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1" name="Line 176"/>
            <p:cNvSpPr>
              <a:spLocks noChangeShapeType="1"/>
            </p:cNvSpPr>
            <p:nvPr userDrawn="1"/>
          </p:nvSpPr>
          <p:spPr bwMode="auto">
            <a:xfrm>
              <a:off x="0" y="1347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2" name="Line 177"/>
            <p:cNvSpPr>
              <a:spLocks noChangeShapeType="1"/>
            </p:cNvSpPr>
            <p:nvPr userDrawn="1"/>
          </p:nvSpPr>
          <p:spPr bwMode="auto">
            <a:xfrm>
              <a:off x="0" y="1392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3" name="Line 178"/>
            <p:cNvSpPr>
              <a:spLocks noChangeShapeType="1"/>
            </p:cNvSpPr>
            <p:nvPr userDrawn="1"/>
          </p:nvSpPr>
          <p:spPr bwMode="auto">
            <a:xfrm>
              <a:off x="0" y="1016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4" name="Line 179"/>
            <p:cNvSpPr>
              <a:spLocks noChangeShapeType="1"/>
            </p:cNvSpPr>
            <p:nvPr userDrawn="1"/>
          </p:nvSpPr>
          <p:spPr bwMode="auto">
            <a:xfrm>
              <a:off x="0" y="989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" name="Line 180"/>
            <p:cNvSpPr>
              <a:spLocks noChangeShapeType="1"/>
            </p:cNvSpPr>
            <p:nvPr userDrawn="1"/>
          </p:nvSpPr>
          <p:spPr bwMode="auto">
            <a:xfrm>
              <a:off x="0" y="1244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" name="Line 181"/>
            <p:cNvSpPr>
              <a:spLocks noChangeShapeType="1"/>
            </p:cNvSpPr>
            <p:nvPr userDrawn="1"/>
          </p:nvSpPr>
          <p:spPr bwMode="auto">
            <a:xfrm>
              <a:off x="0" y="1163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" name="Line 182"/>
            <p:cNvSpPr>
              <a:spLocks noChangeShapeType="1"/>
            </p:cNvSpPr>
            <p:nvPr userDrawn="1"/>
          </p:nvSpPr>
          <p:spPr bwMode="auto">
            <a:xfrm>
              <a:off x="0" y="1037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8" name="Line 183"/>
            <p:cNvSpPr>
              <a:spLocks noChangeShapeType="1"/>
            </p:cNvSpPr>
            <p:nvPr userDrawn="1"/>
          </p:nvSpPr>
          <p:spPr bwMode="auto">
            <a:xfrm>
              <a:off x="0" y="1091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9" name="Line 184"/>
            <p:cNvSpPr>
              <a:spLocks noChangeShapeType="1"/>
            </p:cNvSpPr>
            <p:nvPr userDrawn="1"/>
          </p:nvSpPr>
          <p:spPr bwMode="auto">
            <a:xfrm>
              <a:off x="0" y="1289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0" name="Line 185"/>
            <p:cNvSpPr>
              <a:spLocks noChangeShapeType="1"/>
            </p:cNvSpPr>
            <p:nvPr userDrawn="1"/>
          </p:nvSpPr>
          <p:spPr bwMode="auto">
            <a:xfrm>
              <a:off x="0" y="1268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1" name="Line 186"/>
            <p:cNvSpPr>
              <a:spLocks noChangeShapeType="1"/>
            </p:cNvSpPr>
            <p:nvPr userDrawn="1"/>
          </p:nvSpPr>
          <p:spPr bwMode="auto">
            <a:xfrm>
              <a:off x="0" y="860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2" name="Line 187"/>
            <p:cNvSpPr>
              <a:spLocks noChangeShapeType="1"/>
            </p:cNvSpPr>
            <p:nvPr userDrawn="1"/>
          </p:nvSpPr>
          <p:spPr bwMode="auto">
            <a:xfrm>
              <a:off x="0" y="896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3" name="Line 188"/>
            <p:cNvSpPr>
              <a:spLocks noChangeShapeType="1"/>
            </p:cNvSpPr>
            <p:nvPr userDrawn="1"/>
          </p:nvSpPr>
          <p:spPr bwMode="auto">
            <a:xfrm>
              <a:off x="0" y="929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4" name="Line 189"/>
            <p:cNvSpPr>
              <a:spLocks noChangeShapeType="1"/>
            </p:cNvSpPr>
            <p:nvPr userDrawn="1"/>
          </p:nvSpPr>
          <p:spPr bwMode="auto">
            <a:xfrm>
              <a:off x="0" y="770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5" name="Line 190"/>
            <p:cNvSpPr>
              <a:spLocks noChangeShapeType="1"/>
            </p:cNvSpPr>
            <p:nvPr userDrawn="1"/>
          </p:nvSpPr>
          <p:spPr bwMode="auto">
            <a:xfrm>
              <a:off x="0" y="815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" name="Line 191"/>
            <p:cNvSpPr>
              <a:spLocks noChangeShapeType="1"/>
            </p:cNvSpPr>
            <p:nvPr userDrawn="1"/>
          </p:nvSpPr>
          <p:spPr bwMode="auto">
            <a:xfrm>
              <a:off x="0" y="718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" name="Line 192"/>
            <p:cNvSpPr>
              <a:spLocks noChangeShapeType="1"/>
            </p:cNvSpPr>
            <p:nvPr userDrawn="1"/>
          </p:nvSpPr>
          <p:spPr bwMode="auto">
            <a:xfrm>
              <a:off x="0" y="646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8" name="Line 193"/>
            <p:cNvSpPr>
              <a:spLocks noChangeShapeType="1"/>
            </p:cNvSpPr>
            <p:nvPr userDrawn="1"/>
          </p:nvSpPr>
          <p:spPr bwMode="auto">
            <a:xfrm>
              <a:off x="0" y="522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9" name="Line 194"/>
            <p:cNvSpPr>
              <a:spLocks noChangeShapeType="1"/>
            </p:cNvSpPr>
            <p:nvPr userDrawn="1"/>
          </p:nvSpPr>
          <p:spPr bwMode="auto">
            <a:xfrm>
              <a:off x="0" y="558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0" name="Line 195"/>
            <p:cNvSpPr>
              <a:spLocks noChangeShapeType="1"/>
            </p:cNvSpPr>
            <p:nvPr userDrawn="1"/>
          </p:nvSpPr>
          <p:spPr bwMode="auto">
            <a:xfrm>
              <a:off x="0" y="591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1" name="Line 196"/>
            <p:cNvSpPr>
              <a:spLocks noChangeShapeType="1"/>
            </p:cNvSpPr>
            <p:nvPr userDrawn="1"/>
          </p:nvSpPr>
          <p:spPr bwMode="auto">
            <a:xfrm>
              <a:off x="0" y="432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2" name="Line 197"/>
            <p:cNvSpPr>
              <a:spLocks noChangeShapeType="1"/>
            </p:cNvSpPr>
            <p:nvPr userDrawn="1"/>
          </p:nvSpPr>
          <p:spPr bwMode="auto">
            <a:xfrm>
              <a:off x="0" y="384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3" name="Line 198"/>
            <p:cNvSpPr>
              <a:spLocks noChangeShapeType="1"/>
            </p:cNvSpPr>
            <p:nvPr userDrawn="1"/>
          </p:nvSpPr>
          <p:spPr bwMode="auto">
            <a:xfrm>
              <a:off x="0" y="477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4" name="Line 199"/>
            <p:cNvSpPr>
              <a:spLocks noChangeShapeType="1"/>
            </p:cNvSpPr>
            <p:nvPr userDrawn="1"/>
          </p:nvSpPr>
          <p:spPr bwMode="auto">
            <a:xfrm>
              <a:off x="0" y="339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5" name="Line 200"/>
            <p:cNvSpPr>
              <a:spLocks noChangeShapeType="1"/>
            </p:cNvSpPr>
            <p:nvPr userDrawn="1"/>
          </p:nvSpPr>
          <p:spPr bwMode="auto">
            <a:xfrm>
              <a:off x="0" y="318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" name="Line 201"/>
            <p:cNvSpPr>
              <a:spLocks noChangeShapeType="1"/>
            </p:cNvSpPr>
            <p:nvPr userDrawn="1"/>
          </p:nvSpPr>
          <p:spPr bwMode="auto">
            <a:xfrm>
              <a:off x="0" y="258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" name="Line 202"/>
            <p:cNvSpPr>
              <a:spLocks noChangeShapeType="1"/>
            </p:cNvSpPr>
            <p:nvPr userDrawn="1"/>
          </p:nvSpPr>
          <p:spPr bwMode="auto">
            <a:xfrm>
              <a:off x="0" y="70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8" name="Line 203"/>
            <p:cNvSpPr>
              <a:spLocks noChangeShapeType="1"/>
            </p:cNvSpPr>
            <p:nvPr userDrawn="1"/>
          </p:nvSpPr>
          <p:spPr bwMode="auto">
            <a:xfrm>
              <a:off x="0" y="43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9" name="Line 204"/>
            <p:cNvSpPr>
              <a:spLocks noChangeShapeType="1"/>
            </p:cNvSpPr>
            <p:nvPr userDrawn="1"/>
          </p:nvSpPr>
          <p:spPr bwMode="auto">
            <a:xfrm>
              <a:off x="0" y="91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" name="Line 205"/>
            <p:cNvSpPr>
              <a:spLocks noChangeShapeType="1"/>
            </p:cNvSpPr>
            <p:nvPr userDrawn="1"/>
          </p:nvSpPr>
          <p:spPr bwMode="auto">
            <a:xfrm>
              <a:off x="0" y="145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1" name="Line 206"/>
            <p:cNvSpPr>
              <a:spLocks noChangeShapeType="1"/>
            </p:cNvSpPr>
            <p:nvPr userDrawn="1"/>
          </p:nvSpPr>
          <p:spPr bwMode="auto">
            <a:xfrm>
              <a:off x="0" y="202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2" name="Line 212"/>
            <p:cNvSpPr>
              <a:spLocks noChangeShapeType="1"/>
            </p:cNvSpPr>
            <p:nvPr userDrawn="1"/>
          </p:nvSpPr>
          <p:spPr bwMode="auto">
            <a:xfrm>
              <a:off x="0" y="4173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3" name="Line 213"/>
            <p:cNvSpPr>
              <a:spLocks noChangeShapeType="1"/>
            </p:cNvSpPr>
            <p:nvPr userDrawn="1"/>
          </p:nvSpPr>
          <p:spPr bwMode="auto">
            <a:xfrm>
              <a:off x="0" y="4146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4" name="Line 214"/>
            <p:cNvSpPr>
              <a:spLocks noChangeShapeType="1"/>
            </p:cNvSpPr>
            <p:nvPr userDrawn="1"/>
          </p:nvSpPr>
          <p:spPr bwMode="auto">
            <a:xfrm>
              <a:off x="0" y="4320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5" name="Line 215"/>
            <p:cNvSpPr>
              <a:spLocks noChangeShapeType="1"/>
            </p:cNvSpPr>
            <p:nvPr userDrawn="1"/>
          </p:nvSpPr>
          <p:spPr bwMode="auto">
            <a:xfrm>
              <a:off x="0" y="4194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" name="Line 216"/>
            <p:cNvSpPr>
              <a:spLocks noChangeShapeType="1"/>
            </p:cNvSpPr>
            <p:nvPr userDrawn="1"/>
          </p:nvSpPr>
          <p:spPr bwMode="auto">
            <a:xfrm>
              <a:off x="0" y="4248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" name="Line 217"/>
            <p:cNvSpPr>
              <a:spLocks noChangeShapeType="1"/>
            </p:cNvSpPr>
            <p:nvPr userDrawn="1"/>
          </p:nvSpPr>
          <p:spPr bwMode="auto">
            <a:xfrm>
              <a:off x="0" y="4017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" name="Line 218"/>
            <p:cNvSpPr>
              <a:spLocks noChangeShapeType="1"/>
            </p:cNvSpPr>
            <p:nvPr userDrawn="1"/>
          </p:nvSpPr>
          <p:spPr bwMode="auto">
            <a:xfrm>
              <a:off x="0" y="4053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" name="Line 219"/>
            <p:cNvSpPr>
              <a:spLocks noChangeShapeType="1"/>
            </p:cNvSpPr>
            <p:nvPr userDrawn="1"/>
          </p:nvSpPr>
          <p:spPr bwMode="auto">
            <a:xfrm>
              <a:off x="0" y="4086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" name="Line 220"/>
            <p:cNvSpPr>
              <a:spLocks noChangeShapeType="1"/>
            </p:cNvSpPr>
            <p:nvPr userDrawn="1"/>
          </p:nvSpPr>
          <p:spPr bwMode="auto">
            <a:xfrm>
              <a:off x="0" y="3927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" name="Line 221"/>
            <p:cNvSpPr>
              <a:spLocks noChangeShapeType="1"/>
            </p:cNvSpPr>
            <p:nvPr userDrawn="1"/>
          </p:nvSpPr>
          <p:spPr bwMode="auto">
            <a:xfrm>
              <a:off x="0" y="3879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" name="Line 222"/>
            <p:cNvSpPr>
              <a:spLocks noChangeShapeType="1"/>
            </p:cNvSpPr>
            <p:nvPr userDrawn="1"/>
          </p:nvSpPr>
          <p:spPr bwMode="auto">
            <a:xfrm>
              <a:off x="0" y="3972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" name="Line 223"/>
            <p:cNvSpPr>
              <a:spLocks noChangeShapeType="1"/>
            </p:cNvSpPr>
            <p:nvPr userDrawn="1"/>
          </p:nvSpPr>
          <p:spPr bwMode="auto">
            <a:xfrm>
              <a:off x="0" y="3834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9" grpId="0" build="p" bldLvl="2" autoUpdateAnimBg="0">
        <p:tmplLst>
          <p:tmpl lvl="1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2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82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2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82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20000"/>
        </a:spcAft>
        <a:buClr>
          <a:srgbClr val="860000"/>
        </a:buClr>
        <a:buSzPct val="85000"/>
        <a:buFont typeface="Wingdings" panose="05000000000000000000" pitchFamily="2" charset="2"/>
        <a:buChar char="§"/>
        <a:defRPr sz="3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20000"/>
        </a:spcAft>
        <a:buClr>
          <a:srgbClr val="860000"/>
        </a:buClr>
        <a:buSzPct val="85000"/>
        <a:buChar char="•"/>
        <a:defRPr sz="3200" b="1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l"/>
        <a:defRPr sz="2400">
          <a:solidFill>
            <a:schemeClr val="tx1"/>
          </a:solidFill>
          <a:latin typeface="Times New Roman" pitchFamily="18" charset="0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Times New Roman" pitchFamily="18" charset="0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>
          <a:solidFill>
            <a:schemeClr val="tx1"/>
          </a:solidFill>
          <a:latin typeface="Times New Roman" pitchFamily="18" charset="0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Times New Roman" pitchFamily="18" charset="0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Times New Roman" pitchFamily="18" charset="0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Times New Roman" pitchFamily="18" charset="0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895600"/>
            <a:ext cx="7424738" cy="33528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Prof. R. Michelfelder, Ph.D.</a:t>
            </a:r>
          </a:p>
          <a:p>
            <a:pPr eaLnBrk="1" hangingPunct="1"/>
            <a:r>
              <a:rPr lang="en-US" altLang="en-US" sz="3600" smtClean="0"/>
              <a:t>Fall 2016</a:t>
            </a:r>
          </a:p>
          <a:p>
            <a:pPr eaLnBrk="1" hangingPunct="1"/>
            <a:r>
              <a:rPr lang="en-US" altLang="en-US" sz="4600" smtClean="0"/>
              <a:t>Outline 1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Course Outline  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47800" y="2133600"/>
            <a:ext cx="7080250" cy="4267200"/>
          </a:xfrm>
          <a:solidFill>
            <a:srgbClr val="DDE5F3"/>
          </a:solidFill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1. Overview of Managerial Economics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2. Demand, Supply, Price Determination,  	Sales, Revenues, Estimation of 	Demand Function and Predicting 	Revenue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3. Regression Analysis:  Estimation of 	Equations Forthcoming From 	Economic Theory for Business 	Management	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4. Cost Structure of the Firm					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2093913" y="3170238"/>
            <a:ext cx="4956175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860000"/>
              </a:buClr>
              <a:buSzPct val="85000"/>
              <a:buFont typeface="Wingdings" panose="05000000000000000000" pitchFamily="2" charset="2"/>
              <a:buChar char="§"/>
              <a:defRPr sz="3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860000"/>
              </a:buClr>
              <a:buSzPct val="85000"/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lang="en-US" altLang="en-US" sz="2400" b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</a:t>
            </a:r>
            <a:endParaRPr lang="en-US" altLang="en-US" sz="2000" b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Course Outline 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47800" y="2057400"/>
            <a:ext cx="7086600" cy="4495800"/>
          </a:xfrm>
          <a:solidFill>
            <a:srgbClr val="DDE5F3"/>
          </a:solidFill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5. Market Structures: Perfect and 	Imperfect Competition, Profit 	Maximization, and Pricing Strategy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6. Macroeconomic Policy Goals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7. Aggregate Demand, Supply, Inflation,	and Business Cycles 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8. Monetary Theory and Policy		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9. International Trade and Finance (Time	Permitting)								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2093913" y="3170238"/>
            <a:ext cx="4956175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860000"/>
              </a:buClr>
              <a:buSzPct val="85000"/>
              <a:buFont typeface="Wingdings" panose="05000000000000000000" pitchFamily="2" charset="2"/>
              <a:buChar char="§"/>
              <a:defRPr sz="3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860000"/>
              </a:buClr>
              <a:buSzPct val="85000"/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lang="en-US" altLang="en-US" sz="2400" b="0">
                <a:solidFill>
                  <a:srgbClr val="0033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</a:t>
            </a:r>
            <a:endParaRPr lang="en-US" altLang="en-US" sz="2000" b="0">
              <a:solidFill>
                <a:srgbClr val="00336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1. Overview of Managerial Economics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47800" y="2057400"/>
            <a:ext cx="7086600" cy="4495800"/>
          </a:xfrm>
          <a:solidFill>
            <a:srgbClr val="DDE5F3"/>
          </a:solidFill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1.1 What is Managerial Economics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sz="280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1.2 Economic Systems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1.3 Economic Theory:  Micro- and 	Macro-Economics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1.4 Applications of Micro- and Macro-	Economics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sz="2800" smtClean="0"/>
          </a:p>
          <a:p>
            <a:pPr marL="0" indent="0" algn="ctr">
              <a:buFont typeface="Wingdings" panose="05000000000000000000" pitchFamily="2" charset="2"/>
              <a:buNone/>
            </a:pPr>
            <a:endParaRPr lang="en-US" altLang="en-US" sz="280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sz="280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				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1.1 What is Managerial Economics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47800" y="2057400"/>
            <a:ext cx="7086600" cy="4495800"/>
          </a:xfrm>
          <a:solidFill>
            <a:srgbClr val="DDE5F3"/>
          </a:solidFill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altLang="en-US" sz="280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sz="2800" smtClean="0"/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2800" smtClean="0"/>
              <a:t>Application of </a:t>
            </a: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2800" smtClean="0"/>
              <a:t>Micro and Macro-economics for business management</a:t>
            </a:r>
          </a:p>
          <a:p>
            <a:pPr marL="0" indent="0" algn="ctr">
              <a:buFont typeface="Wingdings" panose="05000000000000000000" pitchFamily="2" charset="2"/>
              <a:buNone/>
            </a:pPr>
            <a:endParaRPr lang="en-US" altLang="en-US" sz="280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sz="280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				</a:t>
            </a: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2093913" y="3170238"/>
            <a:ext cx="4956175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860000"/>
              </a:buClr>
              <a:buSzPct val="85000"/>
              <a:buFont typeface="Wingdings" panose="05000000000000000000" pitchFamily="2" charset="2"/>
              <a:buChar char="§"/>
              <a:defRPr sz="3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860000"/>
              </a:buClr>
              <a:buSzPct val="85000"/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lang="en-US" altLang="en-US" sz="2400" b="0">
                <a:solidFill>
                  <a:srgbClr val="0033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</a:t>
            </a:r>
            <a:endParaRPr lang="en-US" altLang="en-US" sz="2000" b="0">
              <a:solidFill>
                <a:srgbClr val="00336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1.2 Economic Systems 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47800" y="2057400"/>
            <a:ext cx="7086600" cy="4495800"/>
          </a:xfrm>
          <a:solidFill>
            <a:srgbClr val="DDE5F3"/>
          </a:solidFill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Centrally Planned Economies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	Resources allocated by central 		planner (government)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sz="280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Market Economies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	Resources allocated by price and 	markets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sz="280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smtClean="0"/>
              <a:t>Mixed Economies: Combination    		</a:t>
            </a: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2093913" y="3170238"/>
            <a:ext cx="4956175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860000"/>
              </a:buClr>
              <a:buSzPct val="85000"/>
              <a:buFont typeface="Wingdings" panose="05000000000000000000" pitchFamily="2" charset="2"/>
              <a:buChar char="§"/>
              <a:defRPr sz="3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860000"/>
              </a:buClr>
              <a:buSzPct val="85000"/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lang="en-US" altLang="en-US" sz="2400" b="0">
                <a:solidFill>
                  <a:srgbClr val="0033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</a:t>
            </a:r>
            <a:endParaRPr lang="en-US" altLang="en-US" sz="2000" b="0">
              <a:solidFill>
                <a:srgbClr val="00336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1.3 Economic Theory:  Micro- and Macro-Economics  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47800" y="2057400"/>
            <a:ext cx="7086600" cy="4495800"/>
          </a:xfrm>
          <a:solidFill>
            <a:srgbClr val="DDE5F3"/>
          </a:solidFill>
        </p:spPr>
        <p:txBody>
          <a:bodyPr/>
          <a:lstStyle/>
          <a:p>
            <a:pPr>
              <a:defRPr/>
            </a:pPr>
            <a:r>
              <a:rPr lang="en-US" sz="2800" dirty="0" smtClean="0"/>
              <a:t>Microeconomics: deals </a:t>
            </a:r>
            <a:r>
              <a:rPr lang="en-US" sz="2800" dirty="0"/>
              <a:t>with allocation of resources with price using demand and supply for the firm or a </a:t>
            </a:r>
            <a:r>
              <a:rPr lang="en-US" sz="2800" dirty="0" smtClean="0"/>
              <a:t>market </a:t>
            </a:r>
            <a:endParaRPr lang="en-US" sz="2800" dirty="0"/>
          </a:p>
          <a:p>
            <a:pPr>
              <a:defRPr/>
            </a:pPr>
            <a:r>
              <a:rPr lang="en-US" sz="2800" dirty="0" smtClean="0"/>
              <a:t>Macroeconomics: deals </a:t>
            </a:r>
            <a:r>
              <a:rPr lang="en-US" sz="2800" dirty="0"/>
              <a:t>with economy wide fluctuations in </a:t>
            </a:r>
            <a:r>
              <a:rPr lang="en-US" sz="2800" dirty="0" smtClean="0"/>
              <a:t>demand, </a:t>
            </a:r>
            <a:r>
              <a:rPr lang="en-US" sz="2800" dirty="0"/>
              <a:t>supply, inflation and </a:t>
            </a:r>
            <a:r>
              <a:rPr lang="en-US" sz="2800" dirty="0" smtClean="0"/>
              <a:t>unemployment </a:t>
            </a:r>
            <a:endParaRPr lang="en-US" sz="2800" dirty="0"/>
          </a:p>
          <a:p>
            <a:pPr lvl="1">
              <a:defRPr/>
            </a:pPr>
            <a:r>
              <a:rPr lang="en-US" sz="2800" dirty="0"/>
              <a:t>Business cycles </a:t>
            </a:r>
            <a:r>
              <a:rPr lang="en-US" sz="2800" dirty="0" smtClean="0"/>
              <a:t>due to increase </a:t>
            </a:r>
            <a:r>
              <a:rPr lang="en-US" sz="2800" dirty="0"/>
              <a:t>or decrease in aggregate </a:t>
            </a:r>
            <a:r>
              <a:rPr lang="en-US" sz="2800" dirty="0" smtClean="0"/>
              <a:t>demand and therefore supply (GDP)</a:t>
            </a:r>
          </a:p>
          <a:p>
            <a:pPr lvl="1">
              <a:defRPr/>
            </a:pPr>
            <a:endParaRPr lang="en-US" sz="2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dirty="0" smtClean="0"/>
              <a:t> </a:t>
            </a:r>
            <a:r>
              <a:rPr lang="en-US" sz="2800" dirty="0"/>
              <a:t>									</a:t>
            </a: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2093913" y="3170238"/>
            <a:ext cx="4956175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860000"/>
              </a:buClr>
              <a:buSzPct val="85000"/>
              <a:buFont typeface="Wingdings" panose="05000000000000000000" pitchFamily="2" charset="2"/>
              <a:buChar char="§"/>
              <a:defRPr sz="3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860000"/>
              </a:buClr>
              <a:buSzPct val="85000"/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lang="en-US" altLang="en-US" sz="2400" b="0">
                <a:solidFill>
                  <a:srgbClr val="0033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</a:t>
            </a:r>
            <a:endParaRPr lang="en-US" altLang="en-US" sz="2000" b="0">
              <a:solidFill>
                <a:srgbClr val="00336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1.4 Applications of Micro- and Macro-Economics  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47800" y="2057400"/>
            <a:ext cx="7086600" cy="4495800"/>
          </a:xfrm>
          <a:solidFill>
            <a:srgbClr val="DDE5F3"/>
          </a:solidFill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000" dirty="0" smtClean="0"/>
              <a:t>Micro: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000" dirty="0" smtClean="0"/>
              <a:t>	</a:t>
            </a:r>
            <a:r>
              <a:rPr lang="en-US" altLang="en-US" sz="2000" dirty="0" smtClean="0"/>
              <a:t>- effect </a:t>
            </a:r>
            <a:r>
              <a:rPr lang="en-US" altLang="en-US" sz="2000" dirty="0" smtClean="0"/>
              <a:t>of a </a:t>
            </a:r>
            <a:r>
              <a:rPr lang="en-US" altLang="en-US" sz="2000" dirty="0" smtClean="0"/>
              <a:t>health tax on cigarettes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000" dirty="0" smtClean="0"/>
              <a:t>	- effect of a subsidy on solar-generated electric 		power</a:t>
            </a:r>
            <a:endParaRPr lang="en-US" altLang="en-US" sz="2000" dirty="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000" dirty="0" smtClean="0"/>
              <a:t>Macro</a:t>
            </a:r>
            <a:r>
              <a:rPr lang="en-US" altLang="en-US" sz="2000" dirty="0" smtClean="0"/>
              <a:t>: 	</a:t>
            </a:r>
            <a:endParaRPr lang="en-US" altLang="en-US" sz="2000" dirty="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000" dirty="0"/>
              <a:t>	</a:t>
            </a:r>
            <a:r>
              <a:rPr lang="en-US" altLang="en-US" sz="2000" dirty="0" smtClean="0"/>
              <a:t>analysis of the current economy on real GDP, 	inflation and unemployment; impact of 	monetary policy on the economy </a:t>
            </a:r>
            <a:endParaRPr lang="en-US" altLang="en-US" sz="2000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sz="2000" dirty="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000" dirty="0" smtClean="0"/>
              <a:t>For example, an electric utility’s </a:t>
            </a:r>
            <a:r>
              <a:rPr lang="en-US" altLang="en-US" sz="2000" dirty="0" smtClean="0"/>
              <a:t>sales and </a:t>
            </a:r>
            <a:r>
              <a:rPr lang="en-US" altLang="en-US" sz="2000" dirty="0" smtClean="0"/>
              <a:t>revenues are effected by </a:t>
            </a:r>
            <a:r>
              <a:rPr lang="en-US" altLang="en-US" sz="2000" dirty="0" smtClean="0"/>
              <a:t>both micro- and macro-economic conditions and variables.</a:t>
            </a:r>
            <a:endParaRPr lang="en-US" altLang="en-US" sz="2000" dirty="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dirty="0" smtClean="0"/>
              <a:t>	</a:t>
            </a: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2093913" y="3170238"/>
            <a:ext cx="4956175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860000"/>
              </a:buClr>
              <a:buSzPct val="85000"/>
              <a:buFont typeface="Wingdings" panose="05000000000000000000" pitchFamily="2" charset="2"/>
              <a:buChar char="§"/>
              <a:defRPr sz="3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860000"/>
              </a:buClr>
              <a:buSzPct val="85000"/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lang="en-US" altLang="en-US" sz="2400" b="0">
                <a:solidFill>
                  <a:srgbClr val="0033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</a:t>
            </a:r>
            <a:endParaRPr lang="en-US" altLang="en-US" sz="2000" b="0">
              <a:solidFill>
                <a:srgbClr val="00336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nimBg="1" autoUpdateAnimBg="0"/>
    </p:bldLst>
  </p:timing>
</p:sld>
</file>

<file path=ppt/theme/theme1.xml><?xml version="1.0" encoding="utf-8"?>
<a:theme xmlns:a="http://schemas.openxmlformats.org/drawingml/2006/main" name="Straight Edge">
  <a:themeElements>
    <a:clrScheme name="Straight Edge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6D0094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6D0094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</TotalTime>
  <Words>150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Times New Roman</vt:lpstr>
      <vt:lpstr>Arial</vt:lpstr>
      <vt:lpstr>Verdana</vt:lpstr>
      <vt:lpstr>Wingdings</vt:lpstr>
      <vt:lpstr>Calibri</vt:lpstr>
      <vt:lpstr>Monotype Sorts</vt:lpstr>
      <vt:lpstr>Straight Edge</vt:lpstr>
      <vt:lpstr>PowerPoint Presentation</vt:lpstr>
      <vt:lpstr>Course Outline  </vt:lpstr>
      <vt:lpstr>Course Outline </vt:lpstr>
      <vt:lpstr>1. Overview of Managerial Economics</vt:lpstr>
      <vt:lpstr>1.1 What is Managerial Economics</vt:lpstr>
      <vt:lpstr>1.2 Economic Systems </vt:lpstr>
      <vt:lpstr>1.3 Economic Theory:  Micro- and Macro-Economics  </vt:lpstr>
      <vt:lpstr>1.4 Applications of Micro- and Macro-Economics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Ch02: Demand, Supply, and Equilibrium Prices</dc:title>
  <dc:creator>Jimidene Murphey</dc:creator>
  <cp:lastModifiedBy>richmich</cp:lastModifiedBy>
  <cp:revision>36</cp:revision>
  <cp:lastPrinted>2016-09-12T16:42:00Z</cp:lastPrinted>
  <dcterms:created xsi:type="dcterms:W3CDTF">2004-05-28T15:39:51Z</dcterms:created>
  <dcterms:modified xsi:type="dcterms:W3CDTF">2016-09-12T16:42:42Z</dcterms:modified>
</cp:coreProperties>
</file>