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93" r:id="rId4"/>
    <p:sldId id="275" r:id="rId5"/>
    <p:sldId id="270" r:id="rId6"/>
    <p:sldId id="276" r:id="rId7"/>
    <p:sldId id="273" r:id="rId8"/>
    <p:sldId id="281" r:id="rId9"/>
    <p:sldId id="289" r:id="rId10"/>
    <p:sldId id="279" r:id="rId11"/>
    <p:sldId id="290" r:id="rId12"/>
    <p:sldId id="268" r:id="rId13"/>
    <p:sldId id="282" r:id="rId14"/>
    <p:sldId id="283" r:id="rId15"/>
    <p:sldId id="291" r:id="rId16"/>
    <p:sldId id="269" r:id="rId17"/>
    <p:sldId id="284" r:id="rId18"/>
    <p:sldId id="285" r:id="rId19"/>
    <p:sldId id="286" r:id="rId20"/>
    <p:sldId id="296" r:id="rId21"/>
    <p:sldId id="292" r:id="rId22"/>
    <p:sldId id="287" r:id="rId23"/>
    <p:sldId id="288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8" autoAdjust="0"/>
    <p:restoredTop sz="86353" autoAdjust="0"/>
  </p:normalViewPr>
  <p:slideViewPr>
    <p:cSldViewPr>
      <p:cViewPr varScale="1">
        <p:scale>
          <a:sx n="89" d="100"/>
          <a:sy n="89" d="100"/>
        </p:scale>
        <p:origin x="-2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880080207365"/>
          <c:y val="0.0173582843864453"/>
          <c:w val="0.639326845013938"/>
          <c:h val="0.9013325046005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 Time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8076</c:v>
                </c:pt>
                <c:pt idx="1">
                  <c:v>Flight 217</c:v>
                </c:pt>
                <c:pt idx="2">
                  <c:v>Flight 101</c:v>
                </c:pt>
                <c:pt idx="3">
                  <c:v>Flight 219</c:v>
                </c:pt>
                <c:pt idx="4">
                  <c:v>Flight 118</c:v>
                </c:pt>
                <c:pt idx="5">
                  <c:v>Flight 24</c:v>
                </c:pt>
                <c:pt idx="6">
                  <c:v>Flight 894</c:v>
                </c:pt>
                <c:pt idx="7">
                  <c:v>Flight 616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1.5</c:v>
                </c:pt>
                <c:pt idx="2">
                  <c:v>4.25</c:v>
                </c:pt>
                <c:pt idx="3">
                  <c:v>6.25</c:v>
                </c:pt>
                <c:pt idx="4">
                  <c:v>9.75</c:v>
                </c:pt>
                <c:pt idx="5">
                  <c:v>12.75</c:v>
                </c:pt>
                <c:pt idx="6">
                  <c:v>15.25</c:v>
                </c:pt>
                <c:pt idx="7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Process Time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8076</c:v>
                </c:pt>
                <c:pt idx="1">
                  <c:v>Flight 217</c:v>
                </c:pt>
                <c:pt idx="2">
                  <c:v>Flight 101</c:v>
                </c:pt>
                <c:pt idx="3">
                  <c:v>Flight 219</c:v>
                </c:pt>
                <c:pt idx="4">
                  <c:v>Flight 118</c:v>
                </c:pt>
                <c:pt idx="5">
                  <c:v>Flight 24</c:v>
                </c:pt>
                <c:pt idx="6">
                  <c:v>Flight 894</c:v>
                </c:pt>
                <c:pt idx="7">
                  <c:v>Flight 616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1.5</c:v>
                </c:pt>
                <c:pt idx="1">
                  <c:v>2.75</c:v>
                </c:pt>
                <c:pt idx="2">
                  <c:v>2.0</c:v>
                </c:pt>
                <c:pt idx="3">
                  <c:v>3.5</c:v>
                </c:pt>
                <c:pt idx="4">
                  <c:v>3.0</c:v>
                </c:pt>
                <c:pt idx="5">
                  <c:v>2.5</c:v>
                </c:pt>
                <c:pt idx="6">
                  <c:v>1.75</c:v>
                </c:pt>
                <c:pt idx="7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741080"/>
        <c:axId val="399744056"/>
        <c:axId val="0"/>
      </c:bar3DChart>
      <c:catAx>
        <c:axId val="399741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9744056"/>
        <c:crosses val="autoZero"/>
        <c:auto val="1"/>
        <c:lblAlgn val="ctr"/>
        <c:lblOffset val="100"/>
        <c:noMultiLvlLbl val="0"/>
      </c:catAx>
      <c:valAx>
        <c:axId val="399744056"/>
        <c:scaling>
          <c:orientation val="minMax"/>
          <c:max val="30.0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9741080"/>
        <c:crosses val="autoZero"/>
        <c:crossBetween val="between"/>
        <c:majorUnit val="5.0"/>
        <c:min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3457719958918"/>
          <c:y val="0.0175752629412759"/>
          <c:w val="0.696765882525554"/>
          <c:h val="0.89482314795562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Start Time</c:v>
                </c:pt>
              </c:strCache>
            </c:strRef>
          </c:tx>
          <c:invertIfNegative val="0"/>
          <c:cat>
            <c:strRef>
              <c:f>Sheet1!$A$3:$A$10</c:f>
              <c:strCache>
                <c:ptCount val="8"/>
                <c:pt idx="0">
                  <c:v>Flight 8076</c:v>
                </c:pt>
                <c:pt idx="1">
                  <c:v>Flight 894</c:v>
                </c:pt>
                <c:pt idx="2">
                  <c:v>Flight 101</c:v>
                </c:pt>
                <c:pt idx="3">
                  <c:v>Flight 24</c:v>
                </c:pt>
                <c:pt idx="4">
                  <c:v>Flight 217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0.0</c:v>
                </c:pt>
                <c:pt idx="1">
                  <c:v>1.5</c:v>
                </c:pt>
                <c:pt idx="2">
                  <c:v>3.25</c:v>
                </c:pt>
                <c:pt idx="3">
                  <c:v>5.25</c:v>
                </c:pt>
                <c:pt idx="4">
                  <c:v>7.75</c:v>
                </c:pt>
                <c:pt idx="5">
                  <c:v>10.5</c:v>
                </c:pt>
                <c:pt idx="6">
                  <c:v>14.0</c:v>
                </c:pt>
                <c:pt idx="7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Process Time </c:v>
                </c:pt>
              </c:strCache>
            </c:strRef>
          </c:tx>
          <c:invertIfNegative val="0"/>
          <c:cat>
            <c:strRef>
              <c:f>Sheet1!$A$3:$A$10</c:f>
              <c:strCache>
                <c:ptCount val="8"/>
                <c:pt idx="0">
                  <c:v>Flight 8076</c:v>
                </c:pt>
                <c:pt idx="1">
                  <c:v>Flight 894</c:v>
                </c:pt>
                <c:pt idx="2">
                  <c:v>Flight 101</c:v>
                </c:pt>
                <c:pt idx="3">
                  <c:v>Flight 24</c:v>
                </c:pt>
                <c:pt idx="4">
                  <c:v>Flight 217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1.5</c:v>
                </c:pt>
                <c:pt idx="1">
                  <c:v>1.75</c:v>
                </c:pt>
                <c:pt idx="2">
                  <c:v>2.0</c:v>
                </c:pt>
                <c:pt idx="3">
                  <c:v>2.5</c:v>
                </c:pt>
                <c:pt idx="4">
                  <c:v>2.75</c:v>
                </c:pt>
                <c:pt idx="5">
                  <c:v>3.5</c:v>
                </c:pt>
                <c:pt idx="6">
                  <c:v>3.0</c:v>
                </c:pt>
                <c:pt idx="7">
                  <c:v>3.25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End Time</c:v>
                </c:pt>
              </c:strCache>
            </c:strRef>
          </c:tx>
          <c:spPr>
            <a:noFill/>
          </c:spPr>
          <c:invertIfNegative val="0"/>
          <c:cat>
            <c:strRef>
              <c:f>Sheet1!$A$3:$A$10</c:f>
              <c:strCache>
                <c:ptCount val="8"/>
                <c:pt idx="0">
                  <c:v>Flight 8076</c:v>
                </c:pt>
                <c:pt idx="1">
                  <c:v>Flight 894</c:v>
                </c:pt>
                <c:pt idx="2">
                  <c:v>Flight 101</c:v>
                </c:pt>
                <c:pt idx="3">
                  <c:v>Flight 24</c:v>
                </c:pt>
                <c:pt idx="4">
                  <c:v>Flight 217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1.5</c:v>
                </c:pt>
                <c:pt idx="1">
                  <c:v>3.25</c:v>
                </c:pt>
                <c:pt idx="2">
                  <c:v>5.25</c:v>
                </c:pt>
                <c:pt idx="3">
                  <c:v>7.75</c:v>
                </c:pt>
                <c:pt idx="4">
                  <c:v>10.5</c:v>
                </c:pt>
                <c:pt idx="5">
                  <c:v>14.0</c:v>
                </c:pt>
                <c:pt idx="6">
                  <c:v>17.0</c:v>
                </c:pt>
                <c:pt idx="7">
                  <c:v>20.25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416600"/>
        <c:axId val="400419576"/>
        <c:axId val="0"/>
      </c:bar3DChart>
      <c:catAx>
        <c:axId val="400416600"/>
        <c:scaling>
          <c:orientation val="minMax"/>
        </c:scaling>
        <c:delete val="0"/>
        <c:axPos val="l"/>
        <c:majorTickMark val="out"/>
        <c:minorTickMark val="none"/>
        <c:tickLblPos val="nextTo"/>
        <c:crossAx val="400419576"/>
        <c:crosses val="autoZero"/>
        <c:auto val="1"/>
        <c:lblAlgn val="ctr"/>
        <c:lblOffset val="100"/>
        <c:noMultiLvlLbl val="0"/>
      </c:catAx>
      <c:valAx>
        <c:axId val="400419576"/>
        <c:scaling>
          <c:orientation val="minMax"/>
          <c:max val="3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0416600"/>
        <c:crosses val="autoZero"/>
        <c:crossBetween val="between"/>
        <c:majorUnit val="5.0"/>
        <c:minorUnit val="4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3085049151465"/>
          <c:y val="0.166877181424654"/>
          <c:w val="0.532494546877292"/>
          <c:h val="0.76266253530386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 Time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24</c:v>
                </c:pt>
                <c:pt idx="1">
                  <c:v>Flight 894</c:v>
                </c:pt>
                <c:pt idx="2">
                  <c:v>Flight 8076</c:v>
                </c:pt>
                <c:pt idx="3">
                  <c:v>Flight 217</c:v>
                </c:pt>
                <c:pt idx="4">
                  <c:v>Flight 101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2.5</c:v>
                </c:pt>
                <c:pt idx="2">
                  <c:v>4.25</c:v>
                </c:pt>
                <c:pt idx="3">
                  <c:v>5.75</c:v>
                </c:pt>
                <c:pt idx="4">
                  <c:v>8.5</c:v>
                </c:pt>
                <c:pt idx="5">
                  <c:v>10.5</c:v>
                </c:pt>
                <c:pt idx="6">
                  <c:v>14.0</c:v>
                </c:pt>
                <c:pt idx="7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Process Time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24</c:v>
                </c:pt>
                <c:pt idx="1">
                  <c:v>Flight 894</c:v>
                </c:pt>
                <c:pt idx="2">
                  <c:v>Flight 8076</c:v>
                </c:pt>
                <c:pt idx="3">
                  <c:v>Flight 217</c:v>
                </c:pt>
                <c:pt idx="4">
                  <c:v>Flight 101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2.5</c:v>
                </c:pt>
                <c:pt idx="1">
                  <c:v>1.75</c:v>
                </c:pt>
                <c:pt idx="2">
                  <c:v>1.5</c:v>
                </c:pt>
                <c:pt idx="3">
                  <c:v>2.75</c:v>
                </c:pt>
                <c:pt idx="4">
                  <c:v>2.0</c:v>
                </c:pt>
                <c:pt idx="5">
                  <c:v>3.5</c:v>
                </c:pt>
                <c:pt idx="6">
                  <c:v>3.0</c:v>
                </c:pt>
                <c:pt idx="7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826648"/>
        <c:axId val="484829624"/>
        <c:axId val="0"/>
      </c:bar3DChart>
      <c:catAx>
        <c:axId val="484826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4829624"/>
        <c:crosses val="autoZero"/>
        <c:auto val="1"/>
        <c:lblAlgn val="ctr"/>
        <c:lblOffset val="100"/>
        <c:noMultiLvlLbl val="0"/>
      </c:catAx>
      <c:valAx>
        <c:axId val="484829624"/>
        <c:scaling>
          <c:orientation val="minMax"/>
          <c:max val="30.0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84826648"/>
        <c:crosses val="autoZero"/>
        <c:crossBetween val="between"/>
        <c:majorUnit val="5.0"/>
        <c:min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060008803248"/>
          <c:y val="0.232167053668706"/>
          <c:w val="0.55356345674182"/>
          <c:h val="0.66544794197549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24</c:v>
                </c:pt>
                <c:pt idx="1">
                  <c:v>Flight 894</c:v>
                </c:pt>
                <c:pt idx="2">
                  <c:v>Flight 8076</c:v>
                </c:pt>
                <c:pt idx="3">
                  <c:v>Flight 101</c:v>
                </c:pt>
                <c:pt idx="4">
                  <c:v>Flight 217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2.5</c:v>
                </c:pt>
                <c:pt idx="2">
                  <c:v>4.25</c:v>
                </c:pt>
                <c:pt idx="3">
                  <c:v>5.75</c:v>
                </c:pt>
                <c:pt idx="4">
                  <c:v>7.75</c:v>
                </c:pt>
                <c:pt idx="5">
                  <c:v>10.5</c:v>
                </c:pt>
                <c:pt idx="6">
                  <c:v>14.0</c:v>
                </c:pt>
                <c:pt idx="7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Processing Time (min)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Flight 24</c:v>
                </c:pt>
                <c:pt idx="1">
                  <c:v>Flight 894</c:v>
                </c:pt>
                <c:pt idx="2">
                  <c:v>Flight 8076</c:v>
                </c:pt>
                <c:pt idx="3">
                  <c:v>Flight 101</c:v>
                </c:pt>
                <c:pt idx="4">
                  <c:v>Flight 217</c:v>
                </c:pt>
                <c:pt idx="5">
                  <c:v>Flight 219</c:v>
                </c:pt>
                <c:pt idx="6">
                  <c:v>Flight 118</c:v>
                </c:pt>
                <c:pt idx="7">
                  <c:v>Flight 616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2.5</c:v>
                </c:pt>
                <c:pt idx="1">
                  <c:v>1.75</c:v>
                </c:pt>
                <c:pt idx="2">
                  <c:v>1.5</c:v>
                </c:pt>
                <c:pt idx="3">
                  <c:v>2.0</c:v>
                </c:pt>
                <c:pt idx="4">
                  <c:v>2.75</c:v>
                </c:pt>
                <c:pt idx="5">
                  <c:v>3.5</c:v>
                </c:pt>
                <c:pt idx="6">
                  <c:v>3.0</c:v>
                </c:pt>
                <c:pt idx="7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567064"/>
        <c:axId val="512570040"/>
        <c:axId val="0"/>
      </c:bar3DChart>
      <c:catAx>
        <c:axId val="512567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2570040"/>
        <c:crosses val="autoZero"/>
        <c:auto val="1"/>
        <c:lblAlgn val="ctr"/>
        <c:lblOffset val="100"/>
        <c:noMultiLvlLbl val="0"/>
      </c:catAx>
      <c:valAx>
        <c:axId val="512570040"/>
        <c:scaling>
          <c:orientation val="minMax"/>
          <c:max val="30.0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12567064"/>
        <c:crosses val="autoZero"/>
        <c:crossBetween val="between"/>
        <c:majorUnit val="5.0"/>
        <c:min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8249A-4E6B-4CAC-983F-3F28EA772C4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CBC95-E22F-46C6-9D25-A9B62A6302E3}">
      <dgm:prSet phldrT="[Text]"/>
      <dgm:spPr/>
      <dgm:t>
        <a:bodyPr/>
        <a:lstStyle/>
        <a:p>
          <a:r>
            <a:rPr lang="en-US" dirty="0" smtClean="0"/>
            <a:t>Advantages of using SPT Method</a:t>
          </a:r>
          <a:endParaRPr lang="en-US" dirty="0"/>
        </a:p>
      </dgm:t>
    </dgm:pt>
    <dgm:pt modelId="{B0CB2245-F90E-4238-97C1-7758E3CBCCF9}" type="parTrans" cxnId="{65F1AA05-834C-4A8A-801D-7229A3D40958}">
      <dgm:prSet/>
      <dgm:spPr/>
      <dgm:t>
        <a:bodyPr/>
        <a:lstStyle/>
        <a:p>
          <a:endParaRPr lang="en-US"/>
        </a:p>
      </dgm:t>
    </dgm:pt>
    <dgm:pt modelId="{2C042C08-CCFC-4A81-8944-4577CF85197F}" type="sibTrans" cxnId="{65F1AA05-834C-4A8A-801D-7229A3D40958}">
      <dgm:prSet/>
      <dgm:spPr/>
      <dgm:t>
        <a:bodyPr/>
        <a:lstStyle/>
        <a:p>
          <a:endParaRPr lang="en-US"/>
        </a:p>
      </dgm:t>
    </dgm:pt>
    <dgm:pt modelId="{9C0D0DFA-D96F-425E-BA49-7AE2131061D5}">
      <dgm:prSet phldrT="[Text]"/>
      <dgm:spPr/>
      <dgm:t>
        <a:bodyPr/>
        <a:lstStyle/>
        <a:p>
          <a:r>
            <a:rPr lang="en-US" dirty="0" smtClean="0"/>
            <a:t>Lowest Mean Flow time</a:t>
          </a:r>
        </a:p>
        <a:p>
          <a:r>
            <a:rPr lang="en-US" dirty="0" smtClean="0"/>
            <a:t>[9.94 minutes]</a:t>
          </a:r>
          <a:endParaRPr lang="en-US" dirty="0"/>
        </a:p>
      </dgm:t>
    </dgm:pt>
    <dgm:pt modelId="{B3361303-C169-44BF-9B65-C99FB9B3F0AB}" type="parTrans" cxnId="{0DBCA30E-087A-4C36-BB7B-F6EBD465B835}">
      <dgm:prSet/>
      <dgm:spPr/>
      <dgm:t>
        <a:bodyPr/>
        <a:lstStyle/>
        <a:p>
          <a:endParaRPr lang="en-US"/>
        </a:p>
      </dgm:t>
    </dgm:pt>
    <dgm:pt modelId="{A506D055-C4A1-4182-93FA-06A92DAAE3EC}" type="sibTrans" cxnId="{0DBCA30E-087A-4C36-BB7B-F6EBD465B835}">
      <dgm:prSet/>
      <dgm:spPr/>
      <dgm:t>
        <a:bodyPr/>
        <a:lstStyle/>
        <a:p>
          <a:endParaRPr lang="en-US"/>
        </a:p>
      </dgm:t>
    </dgm:pt>
    <dgm:pt modelId="{36734075-7861-4C31-B1C9-8F96093027BD}">
      <dgm:prSet phldrT="[Text]"/>
      <dgm:spPr/>
      <dgm:t>
        <a:bodyPr/>
        <a:lstStyle/>
        <a:p>
          <a:r>
            <a:rPr lang="en-US" dirty="0" smtClean="0"/>
            <a:t>Lowest average number of jobs</a:t>
          </a:r>
        </a:p>
        <a:p>
          <a:r>
            <a:rPr lang="en-US" dirty="0" smtClean="0"/>
            <a:t>[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3.93 jobs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]</a:t>
          </a:r>
          <a:endParaRPr lang="en-US" dirty="0"/>
        </a:p>
      </dgm:t>
    </dgm:pt>
    <dgm:pt modelId="{169DD753-48A8-4EC5-B08B-292DEFB5D22D}" type="parTrans" cxnId="{0FB2B50F-E0DB-41AA-B18E-4BF2C4EAE7D5}">
      <dgm:prSet/>
      <dgm:spPr/>
      <dgm:t>
        <a:bodyPr/>
        <a:lstStyle/>
        <a:p>
          <a:endParaRPr lang="en-US"/>
        </a:p>
      </dgm:t>
    </dgm:pt>
    <dgm:pt modelId="{591854FB-C9EA-414B-96A8-D45F1D072C9F}" type="sibTrans" cxnId="{0FB2B50F-E0DB-41AA-B18E-4BF2C4EAE7D5}">
      <dgm:prSet/>
      <dgm:spPr/>
      <dgm:t>
        <a:bodyPr/>
        <a:lstStyle/>
        <a:p>
          <a:endParaRPr lang="en-US"/>
        </a:p>
      </dgm:t>
    </dgm:pt>
    <dgm:pt modelId="{28439B53-C927-4A45-AB5E-8E4512787E15}">
      <dgm:prSet phldrT="[Text]"/>
      <dgm:spPr/>
      <dgm:t>
        <a:bodyPr/>
        <a:lstStyle/>
        <a:p>
          <a:r>
            <a:rPr lang="en-US" dirty="0" smtClean="0"/>
            <a:t>Disadvantages of using SPT Method</a:t>
          </a:r>
          <a:endParaRPr lang="en-US" dirty="0"/>
        </a:p>
      </dgm:t>
    </dgm:pt>
    <dgm:pt modelId="{C42B0631-3558-4BFF-8BFE-3DB3725D7598}" type="parTrans" cxnId="{D472D1D5-36B2-48D9-9701-0B4DFA2CE818}">
      <dgm:prSet/>
      <dgm:spPr/>
      <dgm:t>
        <a:bodyPr/>
        <a:lstStyle/>
        <a:p>
          <a:endParaRPr lang="en-US"/>
        </a:p>
      </dgm:t>
    </dgm:pt>
    <dgm:pt modelId="{43024544-4734-4DC9-BF77-9CA46ED5F826}" type="sibTrans" cxnId="{D472D1D5-36B2-48D9-9701-0B4DFA2CE818}">
      <dgm:prSet/>
      <dgm:spPr/>
      <dgm:t>
        <a:bodyPr/>
        <a:lstStyle/>
        <a:p>
          <a:endParaRPr lang="en-US"/>
        </a:p>
      </dgm:t>
    </dgm:pt>
    <dgm:pt modelId="{F46A2B4A-D843-4625-B6CC-B846694748C0}">
      <dgm:prSet phldrT="[Text]"/>
      <dgm:spPr/>
      <dgm:t>
        <a:bodyPr/>
        <a:lstStyle/>
        <a:p>
          <a:r>
            <a:rPr lang="en-US" dirty="0" smtClean="0"/>
            <a:t>Can not achieve lowest cost</a:t>
          </a:r>
          <a:endParaRPr lang="en-US" dirty="0"/>
        </a:p>
      </dgm:t>
    </dgm:pt>
    <dgm:pt modelId="{33643366-B78C-42B8-A6D2-5DFFFFE6FF41}" type="parTrans" cxnId="{8506A390-AF98-4719-9EC9-3469CD5801CB}">
      <dgm:prSet/>
      <dgm:spPr/>
      <dgm:t>
        <a:bodyPr/>
        <a:lstStyle/>
        <a:p>
          <a:endParaRPr lang="en-US"/>
        </a:p>
      </dgm:t>
    </dgm:pt>
    <dgm:pt modelId="{A0F39706-BCFA-4558-87EA-1E2361CDE519}" type="sibTrans" cxnId="{8506A390-AF98-4719-9EC9-3469CD5801CB}">
      <dgm:prSet/>
      <dgm:spPr/>
      <dgm:t>
        <a:bodyPr/>
        <a:lstStyle/>
        <a:p>
          <a:endParaRPr lang="en-US"/>
        </a:p>
      </dgm:t>
    </dgm:pt>
    <dgm:pt modelId="{C72DCE91-ED36-48E2-A9E6-671C6AF39CE9}">
      <dgm:prSet phldrT="[Text]"/>
      <dgm:spPr/>
      <dgm:t>
        <a:bodyPr/>
        <a:lstStyle/>
        <a:p>
          <a:r>
            <a:rPr lang="en-US" dirty="0" smtClean="0"/>
            <a:t>Needs constant monitoring due to planes running out of flying time </a:t>
          </a:r>
          <a:endParaRPr lang="en-US" dirty="0"/>
        </a:p>
      </dgm:t>
    </dgm:pt>
    <dgm:pt modelId="{91BB8608-C8E9-4D93-9564-C9CD5422F7B5}" type="parTrans" cxnId="{7DBFB046-CA9E-44AD-8E1D-AC21ED3A8890}">
      <dgm:prSet/>
      <dgm:spPr/>
      <dgm:t>
        <a:bodyPr/>
        <a:lstStyle/>
        <a:p>
          <a:endParaRPr lang="en-US"/>
        </a:p>
      </dgm:t>
    </dgm:pt>
    <dgm:pt modelId="{63C31AD0-EDB5-4BC7-92F5-95DDBEDCAF93}" type="sibTrans" cxnId="{7DBFB046-CA9E-44AD-8E1D-AC21ED3A8890}">
      <dgm:prSet/>
      <dgm:spPr/>
      <dgm:t>
        <a:bodyPr/>
        <a:lstStyle/>
        <a:p>
          <a:endParaRPr lang="en-US"/>
        </a:p>
      </dgm:t>
    </dgm:pt>
    <dgm:pt modelId="{BF9C5B24-4A3D-4945-BF87-B52ACC7CFBC5}">
      <dgm:prSet/>
      <dgm:spPr/>
      <dgm:t>
        <a:bodyPr/>
        <a:lstStyle/>
        <a:p>
          <a:r>
            <a:rPr lang="en-US" dirty="0" smtClean="0"/>
            <a:t>Lowest Total Flow time </a:t>
          </a:r>
        </a:p>
        <a:p>
          <a:r>
            <a:rPr lang="en-US" dirty="0" smtClean="0"/>
            <a:t>[79.5 minutes]</a:t>
          </a:r>
          <a:endParaRPr lang="en-US" dirty="0"/>
        </a:p>
      </dgm:t>
    </dgm:pt>
    <dgm:pt modelId="{14885AF4-69D4-4C9A-B0D3-B793D3628244}" type="parTrans" cxnId="{EA503D2A-A6EB-423F-A9F8-B6778E849F5E}">
      <dgm:prSet/>
      <dgm:spPr/>
      <dgm:t>
        <a:bodyPr/>
        <a:lstStyle/>
        <a:p>
          <a:endParaRPr lang="en-US"/>
        </a:p>
      </dgm:t>
    </dgm:pt>
    <dgm:pt modelId="{44267551-A851-4F9E-8673-03B72C9A84B2}" type="sibTrans" cxnId="{EA503D2A-A6EB-423F-A9F8-B6778E849F5E}">
      <dgm:prSet/>
      <dgm:spPr/>
      <dgm:t>
        <a:bodyPr/>
        <a:lstStyle/>
        <a:p>
          <a:endParaRPr lang="en-US"/>
        </a:p>
      </dgm:t>
    </dgm:pt>
    <dgm:pt modelId="{EB35974D-5F77-4E99-8851-D0B9C1C8F471}">
      <dgm:prSet/>
      <dgm:spPr/>
      <dgm:t>
        <a:bodyPr/>
        <a:lstStyle/>
        <a:p>
          <a:r>
            <a:rPr lang="en-US" dirty="0" smtClean="0"/>
            <a:t>Increased job lateness compare to EDD </a:t>
          </a:r>
        </a:p>
        <a:p>
          <a:r>
            <a:rPr lang="en-US" dirty="0" smtClean="0"/>
            <a:t>[ -27.5 minutes] </a:t>
          </a:r>
          <a:endParaRPr lang="en-US" dirty="0"/>
        </a:p>
      </dgm:t>
    </dgm:pt>
    <dgm:pt modelId="{A2DAACFD-23AA-46DD-AA0A-1E80C2B019B4}" type="parTrans" cxnId="{926D09DA-2481-4C87-9A31-F1AFA8DBEAA6}">
      <dgm:prSet/>
      <dgm:spPr/>
      <dgm:t>
        <a:bodyPr/>
        <a:lstStyle/>
        <a:p>
          <a:endParaRPr lang="en-US"/>
        </a:p>
      </dgm:t>
    </dgm:pt>
    <dgm:pt modelId="{EE617903-BDB2-435E-9542-7040C5198CA1}" type="sibTrans" cxnId="{926D09DA-2481-4C87-9A31-F1AFA8DBEAA6}">
      <dgm:prSet/>
      <dgm:spPr/>
      <dgm:t>
        <a:bodyPr/>
        <a:lstStyle/>
        <a:p>
          <a:endParaRPr lang="en-US"/>
        </a:p>
      </dgm:t>
    </dgm:pt>
    <dgm:pt modelId="{A5A0DFB3-C42D-415C-A7EE-0D983229A2C9}">
      <dgm:prSet/>
      <dgm:spPr/>
      <dgm:t>
        <a:bodyPr/>
        <a:lstStyle/>
        <a:p>
          <a:r>
            <a:rPr lang="en-US" dirty="0" smtClean="0"/>
            <a:t>Minimizes WIP, Maximizes  Customer Response Time</a:t>
          </a:r>
          <a:endParaRPr lang="en-US" dirty="0"/>
        </a:p>
      </dgm:t>
    </dgm:pt>
    <dgm:pt modelId="{A5569875-6D0A-4BEC-BBFA-44743E31CA04}" type="parTrans" cxnId="{50079CD4-2E55-4ECC-9D03-1C8FC683BC58}">
      <dgm:prSet/>
      <dgm:spPr/>
      <dgm:t>
        <a:bodyPr/>
        <a:lstStyle/>
        <a:p>
          <a:endParaRPr lang="en-US"/>
        </a:p>
      </dgm:t>
    </dgm:pt>
    <dgm:pt modelId="{80D6F3C8-D1F1-48AB-89D6-29EE689B2961}" type="sibTrans" cxnId="{50079CD4-2E55-4ECC-9D03-1C8FC683BC58}">
      <dgm:prSet/>
      <dgm:spPr/>
      <dgm:t>
        <a:bodyPr/>
        <a:lstStyle/>
        <a:p>
          <a:endParaRPr lang="en-US"/>
        </a:p>
      </dgm:t>
    </dgm:pt>
    <dgm:pt modelId="{ABC05920-4EC1-4FBD-AD37-4B94AC50400F}">
      <dgm:prSet/>
      <dgm:spPr/>
      <dgm:t>
        <a:bodyPr/>
        <a:lstStyle/>
        <a:p>
          <a:r>
            <a:rPr lang="en-US" dirty="0" smtClean="0"/>
            <a:t>Not as efficient as other methods </a:t>
          </a:r>
          <a:endParaRPr lang="en-US" dirty="0"/>
        </a:p>
      </dgm:t>
    </dgm:pt>
    <dgm:pt modelId="{9C3A1AB6-2674-4054-9781-76382C61C723}" type="parTrans" cxnId="{E403F4F2-1DE7-453B-B86C-73A7797D2A16}">
      <dgm:prSet/>
      <dgm:spPr/>
      <dgm:t>
        <a:bodyPr/>
        <a:lstStyle/>
        <a:p>
          <a:endParaRPr lang="en-US"/>
        </a:p>
      </dgm:t>
    </dgm:pt>
    <dgm:pt modelId="{35E384B0-8CA6-4819-8497-8E6D06881CD5}" type="sibTrans" cxnId="{E403F4F2-1DE7-453B-B86C-73A7797D2A16}">
      <dgm:prSet/>
      <dgm:spPr/>
      <dgm:t>
        <a:bodyPr/>
        <a:lstStyle/>
        <a:p>
          <a:endParaRPr lang="en-US"/>
        </a:p>
      </dgm:t>
    </dgm:pt>
    <dgm:pt modelId="{6D9358C2-C081-4587-8C1D-5F5E4C0A6AF0}" type="pres">
      <dgm:prSet presAssocID="{5788249A-4E6B-4CAC-983F-3F28EA772C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937B97-B8CD-48E4-9C67-83BF378CFCBC}" type="pres">
      <dgm:prSet presAssocID="{30CCBC95-E22F-46C6-9D25-A9B62A6302E3}" presName="root" presStyleCnt="0"/>
      <dgm:spPr/>
    </dgm:pt>
    <dgm:pt modelId="{F9B8C12A-C4AB-46E0-8115-4D0DF42B0E22}" type="pres">
      <dgm:prSet presAssocID="{30CCBC95-E22F-46C6-9D25-A9B62A6302E3}" presName="rootComposite" presStyleCnt="0"/>
      <dgm:spPr/>
    </dgm:pt>
    <dgm:pt modelId="{DE073F7E-3A76-4DF1-B7EA-355EA06175F6}" type="pres">
      <dgm:prSet presAssocID="{30CCBC95-E22F-46C6-9D25-A9B62A6302E3}" presName="rootText" presStyleLbl="node1" presStyleIdx="0" presStyleCnt="2" custScaleX="204016"/>
      <dgm:spPr/>
      <dgm:t>
        <a:bodyPr/>
        <a:lstStyle/>
        <a:p>
          <a:endParaRPr lang="en-US"/>
        </a:p>
      </dgm:t>
    </dgm:pt>
    <dgm:pt modelId="{61BCD5E9-1184-41BD-AE85-0ED195B2150F}" type="pres">
      <dgm:prSet presAssocID="{30CCBC95-E22F-46C6-9D25-A9B62A6302E3}" presName="rootConnector" presStyleLbl="node1" presStyleIdx="0" presStyleCnt="2"/>
      <dgm:spPr/>
      <dgm:t>
        <a:bodyPr/>
        <a:lstStyle/>
        <a:p>
          <a:endParaRPr lang="en-US"/>
        </a:p>
      </dgm:t>
    </dgm:pt>
    <dgm:pt modelId="{6B2F433F-8E7C-432D-AE5A-735D2D4ABC83}" type="pres">
      <dgm:prSet presAssocID="{30CCBC95-E22F-46C6-9D25-A9B62A6302E3}" presName="childShape" presStyleCnt="0"/>
      <dgm:spPr/>
    </dgm:pt>
    <dgm:pt modelId="{7340AD11-1F36-4E6C-BF7A-67F010B95D3D}" type="pres">
      <dgm:prSet presAssocID="{B3361303-C169-44BF-9B65-C99FB9B3F0A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098F64B1-26A4-4B16-A86E-9D0514463146}" type="pres">
      <dgm:prSet presAssocID="{9C0D0DFA-D96F-425E-BA49-7AE2131061D5}" presName="childText" presStyleLbl="bgAcc1" presStyleIdx="0" presStyleCnt="8" custLinFactNeighborX="-1228" custLinFactNeighborY="-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E2C0A-C8E2-41D0-8319-D1B3F32C026C}" type="pres">
      <dgm:prSet presAssocID="{169DD753-48A8-4EC5-B08B-292DEFB5D22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33C10E33-2CE9-409F-B33F-6AB782367CCB}" type="pres">
      <dgm:prSet presAssocID="{36734075-7861-4C31-B1C9-8F96093027BD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FA25E-70B7-4809-A830-BE35DB6AAAB5}" type="pres">
      <dgm:prSet presAssocID="{14885AF4-69D4-4C9A-B0D3-B793D362824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1C86081-0CC4-49B9-A258-FB49DC944D34}" type="pres">
      <dgm:prSet presAssocID="{BF9C5B24-4A3D-4945-BF87-B52ACC7CFBC5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53C5C-0FCA-4170-8C02-B12FA10672CF}" type="pres">
      <dgm:prSet presAssocID="{A5569875-6D0A-4BEC-BBFA-44743E31CA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CE9DCDCA-EB3C-41FA-AD59-B5FF0947D72F}" type="pres">
      <dgm:prSet presAssocID="{A5A0DFB3-C42D-415C-A7EE-0D983229A2C9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1433-F3DE-4DF0-B462-B1EAECBE34C8}" type="pres">
      <dgm:prSet presAssocID="{28439B53-C927-4A45-AB5E-8E4512787E15}" presName="root" presStyleCnt="0"/>
      <dgm:spPr/>
    </dgm:pt>
    <dgm:pt modelId="{724BCD32-01C9-4485-B0B3-154745381C53}" type="pres">
      <dgm:prSet presAssocID="{28439B53-C927-4A45-AB5E-8E4512787E15}" presName="rootComposite" presStyleCnt="0"/>
      <dgm:spPr/>
    </dgm:pt>
    <dgm:pt modelId="{A199CC90-3693-46FC-94F1-A2E056208BFD}" type="pres">
      <dgm:prSet presAssocID="{28439B53-C927-4A45-AB5E-8E4512787E15}" presName="rootText" presStyleLbl="node1" presStyleIdx="1" presStyleCnt="2" custScaleX="203052"/>
      <dgm:spPr/>
      <dgm:t>
        <a:bodyPr/>
        <a:lstStyle/>
        <a:p>
          <a:endParaRPr lang="en-US"/>
        </a:p>
      </dgm:t>
    </dgm:pt>
    <dgm:pt modelId="{C57D29CA-DB07-4E85-A2CC-9ADC779547D0}" type="pres">
      <dgm:prSet presAssocID="{28439B53-C927-4A45-AB5E-8E4512787E15}" presName="rootConnector" presStyleLbl="node1" presStyleIdx="1" presStyleCnt="2"/>
      <dgm:spPr/>
      <dgm:t>
        <a:bodyPr/>
        <a:lstStyle/>
        <a:p>
          <a:endParaRPr lang="en-US"/>
        </a:p>
      </dgm:t>
    </dgm:pt>
    <dgm:pt modelId="{9825A9BC-DFC3-4CFB-952C-44E62D019932}" type="pres">
      <dgm:prSet presAssocID="{28439B53-C927-4A45-AB5E-8E4512787E15}" presName="childShape" presStyleCnt="0"/>
      <dgm:spPr/>
    </dgm:pt>
    <dgm:pt modelId="{1A38EBF3-051F-46D8-A1AC-EF48EDCD209A}" type="pres">
      <dgm:prSet presAssocID="{33643366-B78C-42B8-A6D2-5DFFFFE6FF4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42E0AF0D-F056-4343-B789-0CF19B37A73F}" type="pres">
      <dgm:prSet presAssocID="{F46A2B4A-D843-4625-B6CC-B846694748C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D14F1-8652-4AAD-84BE-981059111354}" type="pres">
      <dgm:prSet presAssocID="{91BB8608-C8E9-4D93-9564-C9CD5422F7B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3E347AEA-4896-459C-AC75-6D9609E01EF2}" type="pres">
      <dgm:prSet presAssocID="{C72DCE91-ED36-48E2-A9E6-671C6AF39CE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D9DC1-D9C9-4CC7-B2D5-132F1F99587A}" type="pres">
      <dgm:prSet presAssocID="{A2DAACFD-23AA-46DD-AA0A-1E80C2B019B4}" presName="Name13" presStyleLbl="parChTrans1D2" presStyleIdx="6" presStyleCnt="8"/>
      <dgm:spPr/>
      <dgm:t>
        <a:bodyPr/>
        <a:lstStyle/>
        <a:p>
          <a:endParaRPr lang="en-US"/>
        </a:p>
      </dgm:t>
    </dgm:pt>
    <dgm:pt modelId="{2323B4C6-16EC-45FE-9A66-C4C5CBD5E27B}" type="pres">
      <dgm:prSet presAssocID="{EB35974D-5F77-4E99-8851-D0B9C1C8F471}" presName="childText" presStyleLbl="bgAcc1" presStyleIdx="6" presStyleCnt="8" custLinFactNeighborY="10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66985-9524-4F12-B654-B97C5BFCB64A}" type="pres">
      <dgm:prSet presAssocID="{9C3A1AB6-2674-4054-9781-76382C61C723}" presName="Name13" presStyleLbl="parChTrans1D2" presStyleIdx="7" presStyleCnt="8"/>
      <dgm:spPr/>
      <dgm:t>
        <a:bodyPr/>
        <a:lstStyle/>
        <a:p>
          <a:endParaRPr lang="en-US"/>
        </a:p>
      </dgm:t>
    </dgm:pt>
    <dgm:pt modelId="{1B4B281D-04EE-45F1-AEE2-C110811F0FC3}" type="pres">
      <dgm:prSet presAssocID="{ABC05920-4EC1-4FBD-AD37-4B94AC50400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2D26E-A54A-463F-8F4D-08895AD69261}" type="presOf" srcId="{EB35974D-5F77-4E99-8851-D0B9C1C8F471}" destId="{2323B4C6-16EC-45FE-9A66-C4C5CBD5E27B}" srcOrd="0" destOrd="0" presId="urn:microsoft.com/office/officeart/2005/8/layout/hierarchy3"/>
    <dgm:cxn modelId="{EA503D2A-A6EB-423F-A9F8-B6778E849F5E}" srcId="{30CCBC95-E22F-46C6-9D25-A9B62A6302E3}" destId="{BF9C5B24-4A3D-4945-BF87-B52ACC7CFBC5}" srcOrd="2" destOrd="0" parTransId="{14885AF4-69D4-4C9A-B0D3-B793D3628244}" sibTransId="{44267551-A851-4F9E-8673-03B72C9A84B2}"/>
    <dgm:cxn modelId="{50079CD4-2E55-4ECC-9D03-1C8FC683BC58}" srcId="{30CCBC95-E22F-46C6-9D25-A9B62A6302E3}" destId="{A5A0DFB3-C42D-415C-A7EE-0D983229A2C9}" srcOrd="3" destOrd="0" parTransId="{A5569875-6D0A-4BEC-BBFA-44743E31CA04}" sibTransId="{80D6F3C8-D1F1-48AB-89D6-29EE689B2961}"/>
    <dgm:cxn modelId="{B3C4F59F-0562-47A5-89C5-698CAA2CF3A7}" type="presOf" srcId="{C72DCE91-ED36-48E2-A9E6-671C6AF39CE9}" destId="{3E347AEA-4896-459C-AC75-6D9609E01EF2}" srcOrd="0" destOrd="0" presId="urn:microsoft.com/office/officeart/2005/8/layout/hierarchy3"/>
    <dgm:cxn modelId="{0559503C-69F7-4411-B2F1-8BF58FE88ED4}" type="presOf" srcId="{A2DAACFD-23AA-46DD-AA0A-1E80C2B019B4}" destId="{E35D9DC1-D9C9-4CC7-B2D5-132F1F99587A}" srcOrd="0" destOrd="0" presId="urn:microsoft.com/office/officeart/2005/8/layout/hierarchy3"/>
    <dgm:cxn modelId="{1121AE6A-7ED7-4AFF-9727-2B25FD38A401}" type="presOf" srcId="{28439B53-C927-4A45-AB5E-8E4512787E15}" destId="{C57D29CA-DB07-4E85-A2CC-9ADC779547D0}" srcOrd="1" destOrd="0" presId="urn:microsoft.com/office/officeart/2005/8/layout/hierarchy3"/>
    <dgm:cxn modelId="{EC4A91F6-9AAF-4B3F-BCA6-F21C23B4A96E}" type="presOf" srcId="{30CCBC95-E22F-46C6-9D25-A9B62A6302E3}" destId="{61BCD5E9-1184-41BD-AE85-0ED195B2150F}" srcOrd="1" destOrd="0" presId="urn:microsoft.com/office/officeart/2005/8/layout/hierarchy3"/>
    <dgm:cxn modelId="{C3460F3F-E7A6-4910-BCF7-8D8F58C87CB5}" type="presOf" srcId="{BF9C5B24-4A3D-4945-BF87-B52ACC7CFBC5}" destId="{21C86081-0CC4-49B9-A258-FB49DC944D34}" srcOrd="0" destOrd="0" presId="urn:microsoft.com/office/officeart/2005/8/layout/hierarchy3"/>
    <dgm:cxn modelId="{4E5E9251-1B1E-4D5C-AEC8-C66DCDEBCC65}" type="presOf" srcId="{14885AF4-69D4-4C9A-B0D3-B793D3628244}" destId="{C56FA25E-70B7-4809-A830-BE35DB6AAAB5}" srcOrd="0" destOrd="0" presId="urn:microsoft.com/office/officeart/2005/8/layout/hierarchy3"/>
    <dgm:cxn modelId="{3DEB51F5-2BB1-42E8-B714-6EAC07F0112A}" type="presOf" srcId="{91BB8608-C8E9-4D93-9564-C9CD5422F7B5}" destId="{FE4D14F1-8652-4AAD-84BE-981059111354}" srcOrd="0" destOrd="0" presId="urn:microsoft.com/office/officeart/2005/8/layout/hierarchy3"/>
    <dgm:cxn modelId="{3BC67C2B-565F-42BF-8CB0-2B9EA2E2985C}" type="presOf" srcId="{169DD753-48A8-4EC5-B08B-292DEFB5D22D}" destId="{578E2C0A-C8E2-41D0-8319-D1B3F32C026C}" srcOrd="0" destOrd="0" presId="urn:microsoft.com/office/officeart/2005/8/layout/hierarchy3"/>
    <dgm:cxn modelId="{926D09DA-2481-4C87-9A31-F1AFA8DBEAA6}" srcId="{28439B53-C927-4A45-AB5E-8E4512787E15}" destId="{EB35974D-5F77-4E99-8851-D0B9C1C8F471}" srcOrd="2" destOrd="0" parTransId="{A2DAACFD-23AA-46DD-AA0A-1E80C2B019B4}" sibTransId="{EE617903-BDB2-435E-9542-7040C5198CA1}"/>
    <dgm:cxn modelId="{D39E681C-12B6-40F8-BCAA-8E8E9E38142D}" type="presOf" srcId="{ABC05920-4EC1-4FBD-AD37-4B94AC50400F}" destId="{1B4B281D-04EE-45F1-AEE2-C110811F0FC3}" srcOrd="0" destOrd="0" presId="urn:microsoft.com/office/officeart/2005/8/layout/hierarchy3"/>
    <dgm:cxn modelId="{509860FA-4FF2-4752-82B9-84DC30CAE361}" type="presOf" srcId="{B3361303-C169-44BF-9B65-C99FB9B3F0AB}" destId="{7340AD11-1F36-4E6C-BF7A-67F010B95D3D}" srcOrd="0" destOrd="0" presId="urn:microsoft.com/office/officeart/2005/8/layout/hierarchy3"/>
    <dgm:cxn modelId="{8B96A1D9-D1C8-4B6B-8E3A-4B05036C364C}" type="presOf" srcId="{9C3A1AB6-2674-4054-9781-76382C61C723}" destId="{B8866985-9524-4F12-B654-B97C5BFCB64A}" srcOrd="0" destOrd="0" presId="urn:microsoft.com/office/officeart/2005/8/layout/hierarchy3"/>
    <dgm:cxn modelId="{102F30EC-9D73-436E-BA2A-92A12CF4683B}" type="presOf" srcId="{28439B53-C927-4A45-AB5E-8E4512787E15}" destId="{A199CC90-3693-46FC-94F1-A2E056208BFD}" srcOrd="0" destOrd="0" presId="urn:microsoft.com/office/officeart/2005/8/layout/hierarchy3"/>
    <dgm:cxn modelId="{0DBCA30E-087A-4C36-BB7B-F6EBD465B835}" srcId="{30CCBC95-E22F-46C6-9D25-A9B62A6302E3}" destId="{9C0D0DFA-D96F-425E-BA49-7AE2131061D5}" srcOrd="0" destOrd="0" parTransId="{B3361303-C169-44BF-9B65-C99FB9B3F0AB}" sibTransId="{A506D055-C4A1-4182-93FA-06A92DAAE3EC}"/>
    <dgm:cxn modelId="{6976A69C-C11F-41C5-B086-ED9A1203B345}" type="presOf" srcId="{A5A0DFB3-C42D-415C-A7EE-0D983229A2C9}" destId="{CE9DCDCA-EB3C-41FA-AD59-B5FF0947D72F}" srcOrd="0" destOrd="0" presId="urn:microsoft.com/office/officeart/2005/8/layout/hierarchy3"/>
    <dgm:cxn modelId="{E403F4F2-1DE7-453B-B86C-73A7797D2A16}" srcId="{28439B53-C927-4A45-AB5E-8E4512787E15}" destId="{ABC05920-4EC1-4FBD-AD37-4B94AC50400F}" srcOrd="3" destOrd="0" parTransId="{9C3A1AB6-2674-4054-9781-76382C61C723}" sibTransId="{35E384B0-8CA6-4819-8497-8E6D06881CD5}"/>
    <dgm:cxn modelId="{D472D1D5-36B2-48D9-9701-0B4DFA2CE818}" srcId="{5788249A-4E6B-4CAC-983F-3F28EA772C45}" destId="{28439B53-C927-4A45-AB5E-8E4512787E15}" srcOrd="1" destOrd="0" parTransId="{C42B0631-3558-4BFF-8BFE-3DB3725D7598}" sibTransId="{43024544-4734-4DC9-BF77-9CA46ED5F826}"/>
    <dgm:cxn modelId="{930D4627-8633-438F-8C4C-7B52BC375055}" type="presOf" srcId="{30CCBC95-E22F-46C6-9D25-A9B62A6302E3}" destId="{DE073F7E-3A76-4DF1-B7EA-355EA06175F6}" srcOrd="0" destOrd="0" presId="urn:microsoft.com/office/officeart/2005/8/layout/hierarchy3"/>
    <dgm:cxn modelId="{0FB2B50F-E0DB-41AA-B18E-4BF2C4EAE7D5}" srcId="{30CCBC95-E22F-46C6-9D25-A9B62A6302E3}" destId="{36734075-7861-4C31-B1C9-8F96093027BD}" srcOrd="1" destOrd="0" parTransId="{169DD753-48A8-4EC5-B08B-292DEFB5D22D}" sibTransId="{591854FB-C9EA-414B-96A8-D45F1D072C9F}"/>
    <dgm:cxn modelId="{8506A390-AF98-4719-9EC9-3469CD5801CB}" srcId="{28439B53-C927-4A45-AB5E-8E4512787E15}" destId="{F46A2B4A-D843-4625-B6CC-B846694748C0}" srcOrd="0" destOrd="0" parTransId="{33643366-B78C-42B8-A6D2-5DFFFFE6FF41}" sibTransId="{A0F39706-BCFA-4558-87EA-1E2361CDE519}"/>
    <dgm:cxn modelId="{2769362F-9EA7-4DE3-AEB9-2E9E63DDD8F8}" type="presOf" srcId="{9C0D0DFA-D96F-425E-BA49-7AE2131061D5}" destId="{098F64B1-26A4-4B16-A86E-9D0514463146}" srcOrd="0" destOrd="0" presId="urn:microsoft.com/office/officeart/2005/8/layout/hierarchy3"/>
    <dgm:cxn modelId="{65F1AA05-834C-4A8A-801D-7229A3D40958}" srcId="{5788249A-4E6B-4CAC-983F-3F28EA772C45}" destId="{30CCBC95-E22F-46C6-9D25-A9B62A6302E3}" srcOrd="0" destOrd="0" parTransId="{B0CB2245-F90E-4238-97C1-7758E3CBCCF9}" sibTransId="{2C042C08-CCFC-4A81-8944-4577CF85197F}"/>
    <dgm:cxn modelId="{7DBFB046-CA9E-44AD-8E1D-AC21ED3A8890}" srcId="{28439B53-C927-4A45-AB5E-8E4512787E15}" destId="{C72DCE91-ED36-48E2-A9E6-671C6AF39CE9}" srcOrd="1" destOrd="0" parTransId="{91BB8608-C8E9-4D93-9564-C9CD5422F7B5}" sibTransId="{63C31AD0-EDB5-4BC7-92F5-95DDBEDCAF93}"/>
    <dgm:cxn modelId="{761BBB4B-5056-4260-9E1E-C6E3C2FDCC83}" type="presOf" srcId="{33643366-B78C-42B8-A6D2-5DFFFFE6FF41}" destId="{1A38EBF3-051F-46D8-A1AC-EF48EDCD209A}" srcOrd="0" destOrd="0" presId="urn:microsoft.com/office/officeart/2005/8/layout/hierarchy3"/>
    <dgm:cxn modelId="{2B76E095-001B-483B-8503-AF0343782EB9}" type="presOf" srcId="{5788249A-4E6B-4CAC-983F-3F28EA772C45}" destId="{6D9358C2-C081-4587-8C1D-5F5E4C0A6AF0}" srcOrd="0" destOrd="0" presId="urn:microsoft.com/office/officeart/2005/8/layout/hierarchy3"/>
    <dgm:cxn modelId="{046AEED6-E989-47C2-BF0D-85738F274E69}" type="presOf" srcId="{F46A2B4A-D843-4625-B6CC-B846694748C0}" destId="{42E0AF0D-F056-4343-B789-0CF19B37A73F}" srcOrd="0" destOrd="0" presId="urn:microsoft.com/office/officeart/2005/8/layout/hierarchy3"/>
    <dgm:cxn modelId="{07AD8A5C-AF3A-48AB-AC6F-84224670763A}" type="presOf" srcId="{A5569875-6D0A-4BEC-BBFA-44743E31CA04}" destId="{52C53C5C-0FCA-4170-8C02-B12FA10672CF}" srcOrd="0" destOrd="0" presId="urn:microsoft.com/office/officeart/2005/8/layout/hierarchy3"/>
    <dgm:cxn modelId="{20354349-6DE4-4A2D-8147-5B6AFB09EEC5}" type="presOf" srcId="{36734075-7861-4C31-B1C9-8F96093027BD}" destId="{33C10E33-2CE9-409F-B33F-6AB782367CCB}" srcOrd="0" destOrd="0" presId="urn:microsoft.com/office/officeart/2005/8/layout/hierarchy3"/>
    <dgm:cxn modelId="{E7ABD65D-CCEC-4BFE-A17D-9B83EF00693D}" type="presParOf" srcId="{6D9358C2-C081-4587-8C1D-5F5E4C0A6AF0}" destId="{A7937B97-B8CD-48E4-9C67-83BF378CFCBC}" srcOrd="0" destOrd="0" presId="urn:microsoft.com/office/officeart/2005/8/layout/hierarchy3"/>
    <dgm:cxn modelId="{8F7B5F3A-6444-446A-91D0-88AB0CEDB6F9}" type="presParOf" srcId="{A7937B97-B8CD-48E4-9C67-83BF378CFCBC}" destId="{F9B8C12A-C4AB-46E0-8115-4D0DF42B0E22}" srcOrd="0" destOrd="0" presId="urn:microsoft.com/office/officeart/2005/8/layout/hierarchy3"/>
    <dgm:cxn modelId="{4BF9D8FB-2AA7-488A-81DB-39A386660DD2}" type="presParOf" srcId="{F9B8C12A-C4AB-46E0-8115-4D0DF42B0E22}" destId="{DE073F7E-3A76-4DF1-B7EA-355EA06175F6}" srcOrd="0" destOrd="0" presId="urn:microsoft.com/office/officeart/2005/8/layout/hierarchy3"/>
    <dgm:cxn modelId="{BF33A8A4-3E97-4714-806D-636E4C6EA437}" type="presParOf" srcId="{F9B8C12A-C4AB-46E0-8115-4D0DF42B0E22}" destId="{61BCD5E9-1184-41BD-AE85-0ED195B2150F}" srcOrd="1" destOrd="0" presId="urn:microsoft.com/office/officeart/2005/8/layout/hierarchy3"/>
    <dgm:cxn modelId="{2E14979E-E0E8-4D32-AB7F-E40FDA979CF1}" type="presParOf" srcId="{A7937B97-B8CD-48E4-9C67-83BF378CFCBC}" destId="{6B2F433F-8E7C-432D-AE5A-735D2D4ABC83}" srcOrd="1" destOrd="0" presId="urn:microsoft.com/office/officeart/2005/8/layout/hierarchy3"/>
    <dgm:cxn modelId="{97C8B112-53D4-4B75-A02A-D3C6E570496D}" type="presParOf" srcId="{6B2F433F-8E7C-432D-AE5A-735D2D4ABC83}" destId="{7340AD11-1F36-4E6C-BF7A-67F010B95D3D}" srcOrd="0" destOrd="0" presId="urn:microsoft.com/office/officeart/2005/8/layout/hierarchy3"/>
    <dgm:cxn modelId="{8DAFB414-FDE6-4F4E-9BA2-B62A8CA65FE7}" type="presParOf" srcId="{6B2F433F-8E7C-432D-AE5A-735D2D4ABC83}" destId="{098F64B1-26A4-4B16-A86E-9D0514463146}" srcOrd="1" destOrd="0" presId="urn:microsoft.com/office/officeart/2005/8/layout/hierarchy3"/>
    <dgm:cxn modelId="{14F5B377-5B78-4AE2-8DFE-D6E7D9F163A4}" type="presParOf" srcId="{6B2F433F-8E7C-432D-AE5A-735D2D4ABC83}" destId="{578E2C0A-C8E2-41D0-8319-D1B3F32C026C}" srcOrd="2" destOrd="0" presId="urn:microsoft.com/office/officeart/2005/8/layout/hierarchy3"/>
    <dgm:cxn modelId="{C4CF1635-B333-4E1A-A79A-B5914E0C4562}" type="presParOf" srcId="{6B2F433F-8E7C-432D-AE5A-735D2D4ABC83}" destId="{33C10E33-2CE9-409F-B33F-6AB782367CCB}" srcOrd="3" destOrd="0" presId="urn:microsoft.com/office/officeart/2005/8/layout/hierarchy3"/>
    <dgm:cxn modelId="{153D546E-3A92-4D56-9E87-05641058FF68}" type="presParOf" srcId="{6B2F433F-8E7C-432D-AE5A-735D2D4ABC83}" destId="{C56FA25E-70B7-4809-A830-BE35DB6AAAB5}" srcOrd="4" destOrd="0" presId="urn:microsoft.com/office/officeart/2005/8/layout/hierarchy3"/>
    <dgm:cxn modelId="{8A1B2BE2-B5EB-4737-A51C-C0BFE94F92D0}" type="presParOf" srcId="{6B2F433F-8E7C-432D-AE5A-735D2D4ABC83}" destId="{21C86081-0CC4-49B9-A258-FB49DC944D34}" srcOrd="5" destOrd="0" presId="urn:microsoft.com/office/officeart/2005/8/layout/hierarchy3"/>
    <dgm:cxn modelId="{46651EA2-6CAC-4D2E-B79C-DFF001E4B8FF}" type="presParOf" srcId="{6B2F433F-8E7C-432D-AE5A-735D2D4ABC83}" destId="{52C53C5C-0FCA-4170-8C02-B12FA10672CF}" srcOrd="6" destOrd="0" presId="urn:microsoft.com/office/officeart/2005/8/layout/hierarchy3"/>
    <dgm:cxn modelId="{216C53EE-B0D4-487F-9331-3E292E5366F1}" type="presParOf" srcId="{6B2F433F-8E7C-432D-AE5A-735D2D4ABC83}" destId="{CE9DCDCA-EB3C-41FA-AD59-B5FF0947D72F}" srcOrd="7" destOrd="0" presId="urn:microsoft.com/office/officeart/2005/8/layout/hierarchy3"/>
    <dgm:cxn modelId="{B7AAD34D-AB86-430A-BE75-7B735B434F5A}" type="presParOf" srcId="{6D9358C2-C081-4587-8C1D-5F5E4C0A6AF0}" destId="{25A41433-F3DE-4DF0-B462-B1EAECBE34C8}" srcOrd="1" destOrd="0" presId="urn:microsoft.com/office/officeart/2005/8/layout/hierarchy3"/>
    <dgm:cxn modelId="{1921752B-55BB-41F2-A7F3-4FADA337A60A}" type="presParOf" srcId="{25A41433-F3DE-4DF0-B462-B1EAECBE34C8}" destId="{724BCD32-01C9-4485-B0B3-154745381C53}" srcOrd="0" destOrd="0" presId="urn:microsoft.com/office/officeart/2005/8/layout/hierarchy3"/>
    <dgm:cxn modelId="{D71222EC-028F-40AE-BAF9-B35DC08D7AE2}" type="presParOf" srcId="{724BCD32-01C9-4485-B0B3-154745381C53}" destId="{A199CC90-3693-46FC-94F1-A2E056208BFD}" srcOrd="0" destOrd="0" presId="urn:microsoft.com/office/officeart/2005/8/layout/hierarchy3"/>
    <dgm:cxn modelId="{D863154B-485C-4DF1-A1CB-E6F3C2B0DC1A}" type="presParOf" srcId="{724BCD32-01C9-4485-B0B3-154745381C53}" destId="{C57D29CA-DB07-4E85-A2CC-9ADC779547D0}" srcOrd="1" destOrd="0" presId="urn:microsoft.com/office/officeart/2005/8/layout/hierarchy3"/>
    <dgm:cxn modelId="{DC7F7F43-09AF-4ED3-BCD5-D6DFF4F40E42}" type="presParOf" srcId="{25A41433-F3DE-4DF0-B462-B1EAECBE34C8}" destId="{9825A9BC-DFC3-4CFB-952C-44E62D019932}" srcOrd="1" destOrd="0" presId="urn:microsoft.com/office/officeart/2005/8/layout/hierarchy3"/>
    <dgm:cxn modelId="{6EDBC7C7-820B-4097-958D-9613910A94A9}" type="presParOf" srcId="{9825A9BC-DFC3-4CFB-952C-44E62D019932}" destId="{1A38EBF3-051F-46D8-A1AC-EF48EDCD209A}" srcOrd="0" destOrd="0" presId="urn:microsoft.com/office/officeart/2005/8/layout/hierarchy3"/>
    <dgm:cxn modelId="{5A799783-9407-4584-9688-D7D23123092E}" type="presParOf" srcId="{9825A9BC-DFC3-4CFB-952C-44E62D019932}" destId="{42E0AF0D-F056-4343-B789-0CF19B37A73F}" srcOrd="1" destOrd="0" presId="urn:microsoft.com/office/officeart/2005/8/layout/hierarchy3"/>
    <dgm:cxn modelId="{4B98682B-CA91-4FDA-967F-CD3E72B6C9EE}" type="presParOf" srcId="{9825A9BC-DFC3-4CFB-952C-44E62D019932}" destId="{FE4D14F1-8652-4AAD-84BE-981059111354}" srcOrd="2" destOrd="0" presId="urn:microsoft.com/office/officeart/2005/8/layout/hierarchy3"/>
    <dgm:cxn modelId="{9575DACC-0F8E-4DCC-837F-3A760BB94220}" type="presParOf" srcId="{9825A9BC-DFC3-4CFB-952C-44E62D019932}" destId="{3E347AEA-4896-459C-AC75-6D9609E01EF2}" srcOrd="3" destOrd="0" presId="urn:microsoft.com/office/officeart/2005/8/layout/hierarchy3"/>
    <dgm:cxn modelId="{EABE82C2-9A60-4242-BFC1-5E804EA4D044}" type="presParOf" srcId="{9825A9BC-DFC3-4CFB-952C-44E62D019932}" destId="{E35D9DC1-D9C9-4CC7-B2D5-132F1F99587A}" srcOrd="4" destOrd="0" presId="urn:microsoft.com/office/officeart/2005/8/layout/hierarchy3"/>
    <dgm:cxn modelId="{564CA731-EA6A-4E6A-9145-AE16B046B81B}" type="presParOf" srcId="{9825A9BC-DFC3-4CFB-952C-44E62D019932}" destId="{2323B4C6-16EC-45FE-9A66-C4C5CBD5E27B}" srcOrd="5" destOrd="0" presId="urn:microsoft.com/office/officeart/2005/8/layout/hierarchy3"/>
    <dgm:cxn modelId="{2FD79913-9B3A-4A79-B023-66FF8C920221}" type="presParOf" srcId="{9825A9BC-DFC3-4CFB-952C-44E62D019932}" destId="{B8866985-9524-4F12-B654-B97C5BFCB64A}" srcOrd="6" destOrd="0" presId="urn:microsoft.com/office/officeart/2005/8/layout/hierarchy3"/>
    <dgm:cxn modelId="{CFBA115B-8AD0-48EC-B82E-7966418F9680}" type="presParOf" srcId="{9825A9BC-DFC3-4CFB-952C-44E62D019932}" destId="{1B4B281D-04EE-45F1-AEE2-C110811F0F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C0DB3-8566-4B83-B79F-CC5A907352E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B4CC7-BD49-4828-8D8A-4C40EED4F9DC}">
      <dgm:prSet phldrT="[Text]"/>
      <dgm:spPr/>
      <dgm:t>
        <a:bodyPr/>
        <a:lstStyle/>
        <a:p>
          <a:r>
            <a:rPr lang="en-US" dirty="0" smtClean="0"/>
            <a:t>Advantages of Highest Cost per/minute</a:t>
          </a:r>
          <a:endParaRPr lang="en-US" dirty="0"/>
        </a:p>
      </dgm:t>
    </dgm:pt>
    <dgm:pt modelId="{B14B5E97-02F7-4DAD-BD0C-147B9DDB3641}" type="parTrans" cxnId="{704671A3-51E6-4543-93E8-0DEBBBF65721}">
      <dgm:prSet/>
      <dgm:spPr/>
      <dgm:t>
        <a:bodyPr/>
        <a:lstStyle/>
        <a:p>
          <a:endParaRPr lang="en-US"/>
        </a:p>
      </dgm:t>
    </dgm:pt>
    <dgm:pt modelId="{BBC7A982-7D87-4FB0-B3FB-452C88CB1660}" type="sibTrans" cxnId="{704671A3-51E6-4543-93E8-0DEBBBF65721}">
      <dgm:prSet/>
      <dgm:spPr/>
      <dgm:t>
        <a:bodyPr/>
        <a:lstStyle/>
        <a:p>
          <a:endParaRPr lang="en-US"/>
        </a:p>
      </dgm:t>
    </dgm:pt>
    <dgm:pt modelId="{DD021D4B-8579-4831-9BC9-BDBD52AF6BAC}">
      <dgm:prSet phldrT="[Text]"/>
      <dgm:spPr/>
      <dgm:t>
        <a:bodyPr/>
        <a:lstStyle/>
        <a:p>
          <a:r>
            <a:rPr lang="en-US" dirty="0" smtClean="0"/>
            <a:t>minimized job lateness compared to SPT </a:t>
          </a:r>
        </a:p>
        <a:p>
          <a:r>
            <a:rPr lang="en-US" dirty="0" smtClean="0"/>
            <a:t>[ -24.25 ]</a:t>
          </a:r>
          <a:endParaRPr lang="en-US" dirty="0"/>
        </a:p>
      </dgm:t>
    </dgm:pt>
    <dgm:pt modelId="{F58E99A6-D65D-45B2-A3EA-57DF96A83AF0}" type="parTrans" cxnId="{0B2C9E3E-9422-49DD-ABDE-2DF3634FD5B2}">
      <dgm:prSet/>
      <dgm:spPr/>
      <dgm:t>
        <a:bodyPr/>
        <a:lstStyle/>
        <a:p>
          <a:endParaRPr lang="en-US"/>
        </a:p>
      </dgm:t>
    </dgm:pt>
    <dgm:pt modelId="{9C6A2A79-C538-4DBD-B1E5-E2685C9D5A4D}" type="sibTrans" cxnId="{0B2C9E3E-9422-49DD-ABDE-2DF3634FD5B2}">
      <dgm:prSet/>
      <dgm:spPr/>
      <dgm:t>
        <a:bodyPr/>
        <a:lstStyle/>
        <a:p>
          <a:endParaRPr lang="en-US"/>
        </a:p>
      </dgm:t>
    </dgm:pt>
    <dgm:pt modelId="{A56E8CF4-C0F6-4A2D-8ECC-C907FAB601C6}">
      <dgm:prSet phldrT="[Text]"/>
      <dgm:spPr/>
      <dgm:t>
        <a:bodyPr/>
        <a:lstStyle/>
        <a:p>
          <a:r>
            <a:rPr lang="en-US" dirty="0" smtClean="0"/>
            <a:t>Disadvantages of Highest Cost per/minute</a:t>
          </a:r>
          <a:endParaRPr lang="en-US" dirty="0"/>
        </a:p>
      </dgm:t>
    </dgm:pt>
    <dgm:pt modelId="{F65379BA-9F47-4E24-A437-57425F35E9E6}" type="parTrans" cxnId="{55BAE3E7-0599-4C85-B475-09D04B623455}">
      <dgm:prSet/>
      <dgm:spPr/>
      <dgm:t>
        <a:bodyPr/>
        <a:lstStyle/>
        <a:p>
          <a:endParaRPr lang="en-US"/>
        </a:p>
      </dgm:t>
    </dgm:pt>
    <dgm:pt modelId="{979AEBF5-1415-4BB3-9AC5-2BB75AB8720D}" type="sibTrans" cxnId="{55BAE3E7-0599-4C85-B475-09D04B623455}">
      <dgm:prSet/>
      <dgm:spPr/>
      <dgm:t>
        <a:bodyPr/>
        <a:lstStyle/>
        <a:p>
          <a:endParaRPr lang="en-US"/>
        </a:p>
      </dgm:t>
    </dgm:pt>
    <dgm:pt modelId="{4B62EB7B-B8CF-4485-A6D2-9018DC6CC54C}">
      <dgm:prSet phldrT="[Text]"/>
      <dgm:spPr/>
      <dgm:t>
        <a:bodyPr/>
        <a:lstStyle/>
        <a:p>
          <a:r>
            <a:rPr lang="en-US" dirty="0" smtClean="0"/>
            <a:t>Longer mean flow  time results in more WIP</a:t>
          </a:r>
          <a:endParaRPr lang="en-US" dirty="0"/>
        </a:p>
      </dgm:t>
    </dgm:pt>
    <dgm:pt modelId="{588A3A09-AB25-4AD9-B34D-9A2A95B17778}" type="parTrans" cxnId="{3B6FE36D-854D-48BB-8471-EB035E1DE5C0}">
      <dgm:prSet/>
      <dgm:spPr/>
      <dgm:t>
        <a:bodyPr/>
        <a:lstStyle/>
        <a:p>
          <a:endParaRPr lang="en-US"/>
        </a:p>
      </dgm:t>
    </dgm:pt>
    <dgm:pt modelId="{3FD1CCA9-3871-49F3-819C-B4C983000F4C}" type="sibTrans" cxnId="{3B6FE36D-854D-48BB-8471-EB035E1DE5C0}">
      <dgm:prSet/>
      <dgm:spPr/>
      <dgm:t>
        <a:bodyPr/>
        <a:lstStyle/>
        <a:p>
          <a:endParaRPr lang="en-US"/>
        </a:p>
      </dgm:t>
    </dgm:pt>
    <dgm:pt modelId="{69C338CA-C139-4A87-9724-6A8138E5E8A4}">
      <dgm:prSet phldrT="[Text]"/>
      <dgm:spPr/>
      <dgm:t>
        <a:bodyPr/>
        <a:lstStyle/>
        <a:p>
          <a:r>
            <a:rPr lang="en-US" dirty="0" smtClean="0"/>
            <a:t>Increased total job flow time, and increased mean job flow time compared to SPT</a:t>
          </a:r>
          <a:endParaRPr lang="en-US" dirty="0"/>
        </a:p>
      </dgm:t>
    </dgm:pt>
    <dgm:pt modelId="{6C58D1ED-A515-433A-91B4-13A2174C13D6}" type="parTrans" cxnId="{1DC1E91D-3095-497C-B503-19D57ACA499D}">
      <dgm:prSet/>
      <dgm:spPr/>
      <dgm:t>
        <a:bodyPr/>
        <a:lstStyle/>
        <a:p>
          <a:endParaRPr lang="en-US"/>
        </a:p>
      </dgm:t>
    </dgm:pt>
    <dgm:pt modelId="{CACD4CA5-5016-4736-B638-34170E9CAFB3}" type="sibTrans" cxnId="{1DC1E91D-3095-497C-B503-19D57ACA499D}">
      <dgm:prSet/>
      <dgm:spPr/>
      <dgm:t>
        <a:bodyPr/>
        <a:lstStyle/>
        <a:p>
          <a:endParaRPr lang="en-US"/>
        </a:p>
      </dgm:t>
    </dgm:pt>
    <dgm:pt modelId="{BBD396F5-1CF2-42F5-AB2D-CDAB2EC5C521}">
      <dgm:prSet phldrT="[Text]"/>
      <dgm:spPr/>
      <dgm:t>
        <a:bodyPr/>
        <a:lstStyle/>
        <a:p>
          <a:r>
            <a:rPr lang="en-US" dirty="0" smtClean="0"/>
            <a:t>Increased average number of jobs compared to SPT </a:t>
          </a:r>
          <a:endParaRPr lang="en-US" dirty="0"/>
        </a:p>
      </dgm:t>
    </dgm:pt>
    <dgm:pt modelId="{E4143637-C806-48A0-8F2A-94A652B3421B}" type="parTrans" cxnId="{9C36BAEB-FFB8-4CEA-96C4-F452BCECD15E}">
      <dgm:prSet/>
      <dgm:spPr/>
      <dgm:t>
        <a:bodyPr/>
        <a:lstStyle/>
        <a:p>
          <a:endParaRPr lang="en-US"/>
        </a:p>
      </dgm:t>
    </dgm:pt>
    <dgm:pt modelId="{3DAF1382-4CE1-4169-979D-4C751A1C05CB}" type="sibTrans" cxnId="{9C36BAEB-FFB8-4CEA-96C4-F452BCECD15E}">
      <dgm:prSet/>
      <dgm:spPr/>
      <dgm:t>
        <a:bodyPr/>
        <a:lstStyle/>
        <a:p>
          <a:endParaRPr lang="en-US"/>
        </a:p>
      </dgm:t>
    </dgm:pt>
    <dgm:pt modelId="{B51D36D5-1AA6-4B86-B0FD-D2702AB091C7}">
      <dgm:prSet phldrT="[Text]"/>
      <dgm:spPr/>
      <dgm:t>
        <a:bodyPr/>
        <a:lstStyle/>
        <a:p>
          <a:r>
            <a:rPr lang="en-US" dirty="0" smtClean="0"/>
            <a:t>Most cost effective method </a:t>
          </a:r>
        </a:p>
        <a:p>
          <a:r>
            <a:rPr lang="en-US" dirty="0" smtClean="0"/>
            <a:t>[ $11,583.75 ]</a:t>
          </a:r>
          <a:endParaRPr lang="en-US" dirty="0"/>
        </a:p>
      </dgm:t>
    </dgm:pt>
    <dgm:pt modelId="{60FEC640-84FF-436B-B995-365D7EB5F715}" type="sibTrans" cxnId="{26D60CA7-F0FC-417D-A6D2-45CCBD08C203}">
      <dgm:prSet/>
      <dgm:spPr/>
      <dgm:t>
        <a:bodyPr/>
        <a:lstStyle/>
        <a:p>
          <a:endParaRPr lang="en-US"/>
        </a:p>
      </dgm:t>
    </dgm:pt>
    <dgm:pt modelId="{0C1A4551-69AE-4592-B311-0BDE98DE26A1}" type="parTrans" cxnId="{26D60CA7-F0FC-417D-A6D2-45CCBD08C203}">
      <dgm:prSet/>
      <dgm:spPr/>
      <dgm:t>
        <a:bodyPr/>
        <a:lstStyle/>
        <a:p>
          <a:endParaRPr lang="en-US"/>
        </a:p>
      </dgm:t>
    </dgm:pt>
    <dgm:pt modelId="{76C240DB-30B3-436F-9E56-0C9CB4510BDF}" type="pres">
      <dgm:prSet presAssocID="{958C0DB3-8566-4B83-B79F-CC5A907352E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36A62-1A31-4335-960E-E32DCACCB08A}" type="pres">
      <dgm:prSet presAssocID="{958C0DB3-8566-4B83-B79F-CC5A907352E5}" presName="dummyMaxCanvas" presStyleCnt="0"/>
      <dgm:spPr/>
    </dgm:pt>
    <dgm:pt modelId="{AA970BBF-F9BF-404F-A9E0-2F486274CAF2}" type="pres">
      <dgm:prSet presAssocID="{958C0DB3-8566-4B83-B79F-CC5A907352E5}" presName="parentComposite" presStyleCnt="0"/>
      <dgm:spPr/>
    </dgm:pt>
    <dgm:pt modelId="{A1D3B75C-C55A-482F-9C74-38AD55DE7A1E}" type="pres">
      <dgm:prSet presAssocID="{958C0DB3-8566-4B83-B79F-CC5A907352E5}" presName="parent1" presStyleLbl="alignAccFollowNode1" presStyleIdx="0" presStyleCnt="4" custScaleX="129882" custScaleY="98983" custLinFactNeighborX="19021" custLinFactNeighborY="101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6EC463D-6159-4127-91BB-5184275EC3C1}" type="pres">
      <dgm:prSet presAssocID="{958C0DB3-8566-4B83-B79F-CC5A907352E5}" presName="parent2" presStyleLbl="alignAccFollowNode1" presStyleIdx="1" presStyleCnt="4" custScaleX="112555" custScaleY="102035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DBCF55A-236D-4AED-BB13-888254A3228C}" type="pres">
      <dgm:prSet presAssocID="{958C0DB3-8566-4B83-B79F-CC5A907352E5}" presName="childrenComposite" presStyleCnt="0"/>
      <dgm:spPr/>
    </dgm:pt>
    <dgm:pt modelId="{AD75057C-BEA1-4F8E-8455-D221E90D3A11}" type="pres">
      <dgm:prSet presAssocID="{958C0DB3-8566-4B83-B79F-CC5A907352E5}" presName="dummyMaxCanvas_ChildArea" presStyleCnt="0"/>
      <dgm:spPr/>
    </dgm:pt>
    <dgm:pt modelId="{876E3A8E-AE49-4A6A-AD52-A747FB4C54B2}" type="pres">
      <dgm:prSet presAssocID="{958C0DB3-8566-4B83-B79F-CC5A907352E5}" presName="fulcrum" presStyleLbl="alignAccFollowNode1" presStyleIdx="2" presStyleCnt="4"/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CA7A72F9-68FB-48B4-B0DC-CD121E41C04F}" type="pres">
      <dgm:prSet presAssocID="{958C0DB3-8566-4B83-B79F-CC5A907352E5}" presName="balance_23" presStyleLbl="alignAccFollowNode1" presStyleIdx="3" presStyleCnt="4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</dgm:spPr>
    </dgm:pt>
    <dgm:pt modelId="{0E814BA8-A003-46C1-8C36-3F5619252FA1}" type="pres">
      <dgm:prSet presAssocID="{958C0DB3-8566-4B83-B79F-CC5A907352E5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BF5BB-514E-44CB-A41B-9524405F4B6D}" type="pres">
      <dgm:prSet presAssocID="{958C0DB3-8566-4B83-B79F-CC5A907352E5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B259E-D691-4CFC-9586-738250E27D7A}" type="pres">
      <dgm:prSet presAssocID="{958C0DB3-8566-4B83-B79F-CC5A907352E5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C3BEF-46C1-407F-8C58-8E85B5A7A676}" type="pres">
      <dgm:prSet presAssocID="{958C0DB3-8566-4B83-B79F-CC5A907352E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0C4E2-EF74-43D1-9BF4-C9BBE8643E21}" type="pres">
      <dgm:prSet presAssocID="{958C0DB3-8566-4B83-B79F-CC5A907352E5}" presName="left_23_2" presStyleLbl="node1" presStyleIdx="4" presStyleCnt="5" custLinFactNeighborX="-1055" custLinFactNeighborY="-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2C9E3E-9422-49DD-ABDE-2DF3634FD5B2}" srcId="{8F1B4CC7-BD49-4828-8D8A-4C40EED4F9DC}" destId="{DD021D4B-8579-4831-9BC9-BDBD52AF6BAC}" srcOrd="0" destOrd="0" parTransId="{F58E99A6-D65D-45B2-A3EA-57DF96A83AF0}" sibTransId="{9C6A2A79-C538-4DBD-B1E5-E2685C9D5A4D}"/>
    <dgm:cxn modelId="{26D60CA7-F0FC-417D-A6D2-45CCBD08C203}" srcId="{8F1B4CC7-BD49-4828-8D8A-4C40EED4F9DC}" destId="{B51D36D5-1AA6-4B86-B0FD-D2702AB091C7}" srcOrd="1" destOrd="0" parTransId="{0C1A4551-69AE-4592-B311-0BDE98DE26A1}" sibTransId="{60FEC640-84FF-436B-B995-365D7EB5F715}"/>
    <dgm:cxn modelId="{704671A3-51E6-4543-93E8-0DEBBBF65721}" srcId="{958C0DB3-8566-4B83-B79F-CC5A907352E5}" destId="{8F1B4CC7-BD49-4828-8D8A-4C40EED4F9DC}" srcOrd="0" destOrd="0" parTransId="{B14B5E97-02F7-4DAD-BD0C-147B9DDB3641}" sibTransId="{BBC7A982-7D87-4FB0-B3FB-452C88CB1660}"/>
    <dgm:cxn modelId="{7CFCEB79-C97C-40F7-9F3B-291FBCDB967A}" type="presOf" srcId="{BBD396F5-1CF2-42F5-AB2D-CDAB2EC5C521}" destId="{B9BB259E-D691-4CFC-9586-738250E27D7A}" srcOrd="0" destOrd="0" presId="urn:microsoft.com/office/officeart/2005/8/layout/balance1"/>
    <dgm:cxn modelId="{6D63BC86-A399-4861-ABB3-A3018227B854}" type="presOf" srcId="{DD021D4B-8579-4831-9BC9-BDBD52AF6BAC}" destId="{629C3BEF-46C1-407F-8C58-8E85B5A7A676}" srcOrd="0" destOrd="0" presId="urn:microsoft.com/office/officeart/2005/8/layout/balance1"/>
    <dgm:cxn modelId="{55BAE3E7-0599-4C85-B475-09D04B623455}" srcId="{958C0DB3-8566-4B83-B79F-CC5A907352E5}" destId="{A56E8CF4-C0F6-4A2D-8ECC-C907FAB601C6}" srcOrd="1" destOrd="0" parTransId="{F65379BA-9F47-4E24-A437-57425F35E9E6}" sibTransId="{979AEBF5-1415-4BB3-9AC5-2BB75AB8720D}"/>
    <dgm:cxn modelId="{3B6FE36D-854D-48BB-8471-EB035E1DE5C0}" srcId="{A56E8CF4-C0F6-4A2D-8ECC-C907FAB601C6}" destId="{4B62EB7B-B8CF-4485-A6D2-9018DC6CC54C}" srcOrd="0" destOrd="0" parTransId="{588A3A09-AB25-4AD9-B34D-9A2A95B17778}" sibTransId="{3FD1CCA9-3871-49F3-819C-B4C983000F4C}"/>
    <dgm:cxn modelId="{072929CB-4D27-47DC-8345-057D3FFAED9F}" type="presOf" srcId="{B51D36D5-1AA6-4B86-B0FD-D2702AB091C7}" destId="{8080C4E2-EF74-43D1-9BF4-C9BBE8643E21}" srcOrd="0" destOrd="0" presId="urn:microsoft.com/office/officeart/2005/8/layout/balance1"/>
    <dgm:cxn modelId="{F8AD36D3-74DD-47AC-9D15-F680442C633F}" type="presOf" srcId="{4B62EB7B-B8CF-4485-A6D2-9018DC6CC54C}" destId="{0E814BA8-A003-46C1-8C36-3F5619252FA1}" srcOrd="0" destOrd="0" presId="urn:microsoft.com/office/officeart/2005/8/layout/balance1"/>
    <dgm:cxn modelId="{960C6D8A-D0FB-4187-91A2-381B8F86C803}" type="presOf" srcId="{958C0DB3-8566-4B83-B79F-CC5A907352E5}" destId="{76C240DB-30B3-436F-9E56-0C9CB4510BDF}" srcOrd="0" destOrd="0" presId="urn:microsoft.com/office/officeart/2005/8/layout/balance1"/>
    <dgm:cxn modelId="{1DC1E91D-3095-497C-B503-19D57ACA499D}" srcId="{A56E8CF4-C0F6-4A2D-8ECC-C907FAB601C6}" destId="{69C338CA-C139-4A87-9724-6A8138E5E8A4}" srcOrd="1" destOrd="0" parTransId="{6C58D1ED-A515-433A-91B4-13A2174C13D6}" sibTransId="{CACD4CA5-5016-4736-B638-34170E9CAFB3}"/>
    <dgm:cxn modelId="{CBC03CBE-561B-4853-A5D2-C92682AAD087}" type="presOf" srcId="{A56E8CF4-C0F6-4A2D-8ECC-C907FAB601C6}" destId="{06EC463D-6159-4127-91BB-5184275EC3C1}" srcOrd="0" destOrd="0" presId="urn:microsoft.com/office/officeart/2005/8/layout/balance1"/>
    <dgm:cxn modelId="{9C36BAEB-FFB8-4CEA-96C4-F452BCECD15E}" srcId="{A56E8CF4-C0F6-4A2D-8ECC-C907FAB601C6}" destId="{BBD396F5-1CF2-42F5-AB2D-CDAB2EC5C521}" srcOrd="2" destOrd="0" parTransId="{E4143637-C806-48A0-8F2A-94A652B3421B}" sibTransId="{3DAF1382-4CE1-4169-979D-4C751A1C05CB}"/>
    <dgm:cxn modelId="{DED736CA-D642-4468-9020-C470B8BB92CA}" type="presOf" srcId="{8F1B4CC7-BD49-4828-8D8A-4C40EED4F9DC}" destId="{A1D3B75C-C55A-482F-9C74-38AD55DE7A1E}" srcOrd="0" destOrd="0" presId="urn:microsoft.com/office/officeart/2005/8/layout/balance1"/>
    <dgm:cxn modelId="{3FBF7F77-C624-4FC8-9EE3-F37B61542A62}" type="presOf" srcId="{69C338CA-C139-4A87-9724-6A8138E5E8A4}" destId="{6D7BF5BB-514E-44CB-A41B-9524405F4B6D}" srcOrd="0" destOrd="0" presId="urn:microsoft.com/office/officeart/2005/8/layout/balance1"/>
    <dgm:cxn modelId="{852A9ADD-415D-433E-B2AB-65AF83814CA8}" type="presParOf" srcId="{76C240DB-30B3-436F-9E56-0C9CB4510BDF}" destId="{8CA36A62-1A31-4335-960E-E32DCACCB08A}" srcOrd="0" destOrd="0" presId="urn:microsoft.com/office/officeart/2005/8/layout/balance1"/>
    <dgm:cxn modelId="{5F9E080E-0B76-4EA5-8F90-A84CF38A899F}" type="presParOf" srcId="{76C240DB-30B3-436F-9E56-0C9CB4510BDF}" destId="{AA970BBF-F9BF-404F-A9E0-2F486274CAF2}" srcOrd="1" destOrd="0" presId="urn:microsoft.com/office/officeart/2005/8/layout/balance1"/>
    <dgm:cxn modelId="{C329F922-C197-480F-9890-3DF25048E300}" type="presParOf" srcId="{AA970BBF-F9BF-404F-A9E0-2F486274CAF2}" destId="{A1D3B75C-C55A-482F-9C74-38AD55DE7A1E}" srcOrd="0" destOrd="0" presId="urn:microsoft.com/office/officeart/2005/8/layout/balance1"/>
    <dgm:cxn modelId="{76CD2631-F83C-4632-9DF2-F531040ED0A1}" type="presParOf" srcId="{AA970BBF-F9BF-404F-A9E0-2F486274CAF2}" destId="{06EC463D-6159-4127-91BB-5184275EC3C1}" srcOrd="1" destOrd="0" presId="urn:microsoft.com/office/officeart/2005/8/layout/balance1"/>
    <dgm:cxn modelId="{F07B61A7-CCC8-4C35-93DD-6D5FB53FF233}" type="presParOf" srcId="{76C240DB-30B3-436F-9E56-0C9CB4510BDF}" destId="{DDBCF55A-236D-4AED-BB13-888254A3228C}" srcOrd="2" destOrd="0" presId="urn:microsoft.com/office/officeart/2005/8/layout/balance1"/>
    <dgm:cxn modelId="{B145BAFC-A109-4C33-8D70-84E05E36F289}" type="presParOf" srcId="{DDBCF55A-236D-4AED-BB13-888254A3228C}" destId="{AD75057C-BEA1-4F8E-8455-D221E90D3A11}" srcOrd="0" destOrd="0" presId="urn:microsoft.com/office/officeart/2005/8/layout/balance1"/>
    <dgm:cxn modelId="{BD1D85D8-EEF8-4698-B321-9DA787DFD2B5}" type="presParOf" srcId="{DDBCF55A-236D-4AED-BB13-888254A3228C}" destId="{876E3A8E-AE49-4A6A-AD52-A747FB4C54B2}" srcOrd="1" destOrd="0" presId="urn:microsoft.com/office/officeart/2005/8/layout/balance1"/>
    <dgm:cxn modelId="{07A7E215-5D67-4DB6-8EDF-B6B55F11BA64}" type="presParOf" srcId="{DDBCF55A-236D-4AED-BB13-888254A3228C}" destId="{CA7A72F9-68FB-48B4-B0DC-CD121E41C04F}" srcOrd="2" destOrd="0" presId="urn:microsoft.com/office/officeart/2005/8/layout/balance1"/>
    <dgm:cxn modelId="{0A6AE250-865C-4EF5-90BA-9344FAC0A09F}" type="presParOf" srcId="{DDBCF55A-236D-4AED-BB13-888254A3228C}" destId="{0E814BA8-A003-46C1-8C36-3F5619252FA1}" srcOrd="3" destOrd="0" presId="urn:microsoft.com/office/officeart/2005/8/layout/balance1"/>
    <dgm:cxn modelId="{291E9AA8-2D1A-4F8E-80B9-9D5EBC3E38E9}" type="presParOf" srcId="{DDBCF55A-236D-4AED-BB13-888254A3228C}" destId="{6D7BF5BB-514E-44CB-A41B-9524405F4B6D}" srcOrd="4" destOrd="0" presId="urn:microsoft.com/office/officeart/2005/8/layout/balance1"/>
    <dgm:cxn modelId="{B8E39E34-6B82-4637-B0D5-9C24CABCE559}" type="presParOf" srcId="{DDBCF55A-236D-4AED-BB13-888254A3228C}" destId="{B9BB259E-D691-4CFC-9586-738250E27D7A}" srcOrd="5" destOrd="0" presId="urn:microsoft.com/office/officeart/2005/8/layout/balance1"/>
    <dgm:cxn modelId="{6C0AE532-4FEE-4D8B-94ED-15F00AE1B3DB}" type="presParOf" srcId="{DDBCF55A-236D-4AED-BB13-888254A3228C}" destId="{629C3BEF-46C1-407F-8C58-8E85B5A7A676}" srcOrd="6" destOrd="0" presId="urn:microsoft.com/office/officeart/2005/8/layout/balance1"/>
    <dgm:cxn modelId="{5C47F034-5E0C-41FF-AB5E-DC797DA8429C}" type="presParOf" srcId="{DDBCF55A-236D-4AED-BB13-888254A3228C}" destId="{8080C4E2-EF74-43D1-9BF4-C9BBE8643E2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73F7E-3A76-4DF1-B7EA-355EA06175F6}">
      <dsp:nvSpPr>
        <dsp:cNvPr id="0" name=""/>
        <dsp:cNvSpPr/>
      </dsp:nvSpPr>
      <dsp:spPr>
        <a:xfrm>
          <a:off x="588857" y="2133"/>
          <a:ext cx="3437734" cy="842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Advantages of using SPT Method</a:t>
          </a:r>
          <a:endParaRPr lang="en-US" sz="2600" kern="1200" dirty="0"/>
        </a:p>
      </dsp:txBody>
      <dsp:txXfrm>
        <a:off x="613533" y="26809"/>
        <a:ext cx="3388382" cy="793164"/>
      </dsp:txXfrm>
    </dsp:sp>
    <dsp:sp modelId="{7340AD11-1F36-4E6C-BF7A-67F010B95D3D}">
      <dsp:nvSpPr>
        <dsp:cNvPr id="0" name=""/>
        <dsp:cNvSpPr/>
      </dsp:nvSpPr>
      <dsp:spPr>
        <a:xfrm>
          <a:off x="932631" y="844649"/>
          <a:ext cx="327219" cy="58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857"/>
              </a:lnTo>
              <a:lnTo>
                <a:pt x="327219" y="587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64B1-26A4-4B16-A86E-9D0514463146}">
      <dsp:nvSpPr>
        <dsp:cNvPr id="0" name=""/>
        <dsp:cNvSpPr/>
      </dsp:nvSpPr>
      <dsp:spPr>
        <a:xfrm>
          <a:off x="1259851" y="1011248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Lowest Mean Flow time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[9.94 minutes]</a:t>
          </a:r>
          <a:endParaRPr lang="en-US" sz="1200" kern="1200" dirty="0"/>
        </a:p>
      </dsp:txBody>
      <dsp:txXfrm>
        <a:off x="1284527" y="1035924"/>
        <a:ext cx="1298673" cy="793164"/>
      </dsp:txXfrm>
    </dsp:sp>
    <dsp:sp modelId="{578E2C0A-C8E2-41D0-8319-D1B3F32C026C}">
      <dsp:nvSpPr>
        <dsp:cNvPr id="0" name=""/>
        <dsp:cNvSpPr/>
      </dsp:nvSpPr>
      <dsp:spPr>
        <a:xfrm>
          <a:off x="932631" y="844649"/>
          <a:ext cx="343773" cy="16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32"/>
              </a:lnTo>
              <a:lnTo>
                <a:pt x="343773" y="1685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0E33-2CE9-409F-B33F-6AB782367CCB}">
      <dsp:nvSpPr>
        <dsp:cNvPr id="0" name=""/>
        <dsp:cNvSpPr/>
      </dsp:nvSpPr>
      <dsp:spPr>
        <a:xfrm>
          <a:off x="1276404" y="2108423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Lowest average number of jobs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[</a:t>
          </a:r>
          <a:r>
            <a:rPr kumimoji="0" lang="en-US" sz="12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3.93 jobs</a:t>
          </a:r>
          <a:r>
            <a:rPr kumimoji="0" lang="en-US" sz="12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rPr>
            <a:t>]</a:t>
          </a:r>
          <a:endParaRPr lang="en-US" sz="1200" kern="1200" dirty="0"/>
        </a:p>
      </dsp:txBody>
      <dsp:txXfrm>
        <a:off x="1301080" y="2133099"/>
        <a:ext cx="1298673" cy="793164"/>
      </dsp:txXfrm>
    </dsp:sp>
    <dsp:sp modelId="{C56FA25E-70B7-4809-A830-BE35DB6AAAB5}">
      <dsp:nvSpPr>
        <dsp:cNvPr id="0" name=""/>
        <dsp:cNvSpPr/>
      </dsp:nvSpPr>
      <dsp:spPr>
        <a:xfrm>
          <a:off x="932631" y="844649"/>
          <a:ext cx="343773" cy="273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177"/>
              </a:lnTo>
              <a:lnTo>
                <a:pt x="343773" y="2738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86081-0CC4-49B9-A258-FB49DC944D34}">
      <dsp:nvSpPr>
        <dsp:cNvPr id="0" name=""/>
        <dsp:cNvSpPr/>
      </dsp:nvSpPr>
      <dsp:spPr>
        <a:xfrm>
          <a:off x="1276404" y="3161568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Lowest Total Flow time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[79.5 minutes]</a:t>
          </a:r>
          <a:endParaRPr lang="en-US" sz="1200" kern="1200" dirty="0"/>
        </a:p>
      </dsp:txBody>
      <dsp:txXfrm>
        <a:off x="1301080" y="3186244"/>
        <a:ext cx="1298673" cy="793164"/>
      </dsp:txXfrm>
    </dsp:sp>
    <dsp:sp modelId="{52C53C5C-0FCA-4170-8C02-B12FA10672CF}">
      <dsp:nvSpPr>
        <dsp:cNvPr id="0" name=""/>
        <dsp:cNvSpPr/>
      </dsp:nvSpPr>
      <dsp:spPr>
        <a:xfrm>
          <a:off x="932631" y="844649"/>
          <a:ext cx="343773" cy="379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322"/>
              </a:lnTo>
              <a:lnTo>
                <a:pt x="343773" y="3791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DCDCA-EB3C-41FA-AD59-B5FF0947D72F}">
      <dsp:nvSpPr>
        <dsp:cNvPr id="0" name=""/>
        <dsp:cNvSpPr/>
      </dsp:nvSpPr>
      <dsp:spPr>
        <a:xfrm>
          <a:off x="1276404" y="4214713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Minimizes WIP, Maximizes  Customer Response Time</a:t>
          </a:r>
          <a:endParaRPr lang="en-US" sz="1200" kern="1200" dirty="0"/>
        </a:p>
      </dsp:txBody>
      <dsp:txXfrm>
        <a:off x="1301080" y="4239389"/>
        <a:ext cx="1298673" cy="793164"/>
      </dsp:txXfrm>
    </dsp:sp>
    <dsp:sp modelId="{A199CC90-3693-46FC-94F1-A2E056208BFD}">
      <dsp:nvSpPr>
        <dsp:cNvPr id="0" name=""/>
        <dsp:cNvSpPr/>
      </dsp:nvSpPr>
      <dsp:spPr>
        <a:xfrm>
          <a:off x="4447850" y="2133"/>
          <a:ext cx="3421491" cy="842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Disadvantages of using SPT Method</a:t>
          </a:r>
          <a:endParaRPr lang="en-US" sz="2600" kern="1200" dirty="0"/>
        </a:p>
      </dsp:txBody>
      <dsp:txXfrm>
        <a:off x="4472526" y="26809"/>
        <a:ext cx="3372139" cy="793164"/>
      </dsp:txXfrm>
    </dsp:sp>
    <dsp:sp modelId="{1A38EBF3-051F-46D8-A1AC-EF48EDCD209A}">
      <dsp:nvSpPr>
        <dsp:cNvPr id="0" name=""/>
        <dsp:cNvSpPr/>
      </dsp:nvSpPr>
      <dsp:spPr>
        <a:xfrm>
          <a:off x="4789999" y="844649"/>
          <a:ext cx="342149" cy="63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887"/>
              </a:lnTo>
              <a:lnTo>
                <a:pt x="342149" y="631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0AF0D-F056-4343-B789-0CF19B37A73F}">
      <dsp:nvSpPr>
        <dsp:cNvPr id="0" name=""/>
        <dsp:cNvSpPr/>
      </dsp:nvSpPr>
      <dsp:spPr>
        <a:xfrm>
          <a:off x="5132149" y="1055278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Can not achieve lowest cost</a:t>
          </a:r>
          <a:endParaRPr lang="en-US" sz="1200" kern="1200" dirty="0"/>
        </a:p>
      </dsp:txBody>
      <dsp:txXfrm>
        <a:off x="5156825" y="1079954"/>
        <a:ext cx="1298673" cy="793164"/>
      </dsp:txXfrm>
    </dsp:sp>
    <dsp:sp modelId="{FE4D14F1-8652-4AAD-84BE-981059111354}">
      <dsp:nvSpPr>
        <dsp:cNvPr id="0" name=""/>
        <dsp:cNvSpPr/>
      </dsp:nvSpPr>
      <dsp:spPr>
        <a:xfrm>
          <a:off x="4789999" y="844649"/>
          <a:ext cx="342149" cy="16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032"/>
              </a:lnTo>
              <a:lnTo>
                <a:pt x="342149" y="1685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47AEA-4896-459C-AC75-6D9609E01EF2}">
      <dsp:nvSpPr>
        <dsp:cNvPr id="0" name=""/>
        <dsp:cNvSpPr/>
      </dsp:nvSpPr>
      <dsp:spPr>
        <a:xfrm>
          <a:off x="5132149" y="2108423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Needs constant monitoring due to planes running out of flying time </a:t>
          </a:r>
          <a:endParaRPr lang="en-US" sz="1200" kern="1200" dirty="0"/>
        </a:p>
      </dsp:txBody>
      <dsp:txXfrm>
        <a:off x="5156825" y="2133099"/>
        <a:ext cx="1298673" cy="793164"/>
      </dsp:txXfrm>
    </dsp:sp>
    <dsp:sp modelId="{E35D9DC1-D9C9-4CC7-B2D5-132F1F99587A}">
      <dsp:nvSpPr>
        <dsp:cNvPr id="0" name=""/>
        <dsp:cNvSpPr/>
      </dsp:nvSpPr>
      <dsp:spPr>
        <a:xfrm>
          <a:off x="4789999" y="844649"/>
          <a:ext cx="342149" cy="282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841"/>
              </a:lnTo>
              <a:lnTo>
                <a:pt x="342149" y="2822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3B4C6-16EC-45FE-9A66-C4C5CBD5E27B}">
      <dsp:nvSpPr>
        <dsp:cNvPr id="0" name=""/>
        <dsp:cNvSpPr/>
      </dsp:nvSpPr>
      <dsp:spPr>
        <a:xfrm>
          <a:off x="5132149" y="3246232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job lateness compare to EDD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[ -27.5 minutes] </a:t>
          </a:r>
          <a:endParaRPr lang="en-US" sz="1200" kern="1200" dirty="0"/>
        </a:p>
      </dsp:txBody>
      <dsp:txXfrm>
        <a:off x="5156825" y="3270908"/>
        <a:ext cx="1298673" cy="793164"/>
      </dsp:txXfrm>
    </dsp:sp>
    <dsp:sp modelId="{B8866985-9524-4F12-B654-B97C5BFCB64A}">
      <dsp:nvSpPr>
        <dsp:cNvPr id="0" name=""/>
        <dsp:cNvSpPr/>
      </dsp:nvSpPr>
      <dsp:spPr>
        <a:xfrm>
          <a:off x="4789999" y="844649"/>
          <a:ext cx="342149" cy="379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322"/>
              </a:lnTo>
              <a:lnTo>
                <a:pt x="342149" y="3791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B281D-04EE-45F1-AEE2-C110811F0FC3}">
      <dsp:nvSpPr>
        <dsp:cNvPr id="0" name=""/>
        <dsp:cNvSpPr/>
      </dsp:nvSpPr>
      <dsp:spPr>
        <a:xfrm>
          <a:off x="5132149" y="4214713"/>
          <a:ext cx="1348025" cy="842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Not as efficient as other methods </a:t>
          </a:r>
          <a:endParaRPr lang="en-US" sz="1200" kern="1200" dirty="0"/>
        </a:p>
      </dsp:txBody>
      <dsp:txXfrm>
        <a:off x="5156825" y="4239389"/>
        <a:ext cx="1298673" cy="793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3B75C-C55A-482F-9C74-38AD55DE7A1E}">
      <dsp:nvSpPr>
        <dsp:cNvPr id="0" name=""/>
        <dsp:cNvSpPr/>
      </dsp:nvSpPr>
      <dsp:spPr>
        <a:xfrm>
          <a:off x="2260432" y="18413"/>
          <a:ext cx="2116228" cy="895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Advantages of Highest Cost per/minute</a:t>
          </a:r>
          <a:endParaRPr lang="en-US" sz="1600" kern="1200" dirty="0"/>
        </a:p>
      </dsp:txBody>
      <dsp:txXfrm>
        <a:off x="2286675" y="44656"/>
        <a:ext cx="2063742" cy="843500"/>
      </dsp:txXfrm>
    </dsp:sp>
    <dsp:sp modelId="{06EC463D-6159-4127-91BB-5184275EC3C1}">
      <dsp:nvSpPr>
        <dsp:cNvPr id="0" name=""/>
        <dsp:cNvSpPr/>
      </dsp:nvSpPr>
      <dsp:spPr>
        <a:xfrm>
          <a:off x="4445174" y="-4605"/>
          <a:ext cx="1833911" cy="9236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Disadvantages of Highest Cost per/minute</a:t>
          </a:r>
          <a:endParaRPr lang="en-US" sz="1600" kern="1200" dirty="0"/>
        </a:p>
      </dsp:txBody>
      <dsp:txXfrm>
        <a:off x="4472226" y="22447"/>
        <a:ext cx="1779807" cy="869509"/>
      </dsp:txXfrm>
    </dsp:sp>
    <dsp:sp modelId="{876E3A8E-AE49-4A6A-AD52-A747FB4C54B2}">
      <dsp:nvSpPr>
        <dsp:cNvPr id="0" name=""/>
        <dsp:cNvSpPr/>
      </dsp:nvSpPr>
      <dsp:spPr>
        <a:xfrm>
          <a:off x="3775352" y="3851673"/>
          <a:ext cx="678894" cy="678894"/>
        </a:xfrm>
        <a:prstGeom prst="triangle">
          <a:avLst/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A72F9-68FB-48B4-B0DC-CD121E41C04F}">
      <dsp:nvSpPr>
        <dsp:cNvPr id="0" name=""/>
        <dsp:cNvSpPr/>
      </dsp:nvSpPr>
      <dsp:spPr>
        <a:xfrm rot="240000">
          <a:off x="2077494" y="3560759"/>
          <a:ext cx="4074610" cy="284924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14BA8-A003-46C1-8C36-3F5619252FA1}">
      <dsp:nvSpPr>
        <dsp:cNvPr id="0" name=""/>
        <dsp:cNvSpPr/>
      </dsp:nvSpPr>
      <dsp:spPr>
        <a:xfrm rot="240000">
          <a:off x="4523944" y="2848378"/>
          <a:ext cx="1625731" cy="75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Longer mean flow  time results in more WIP</a:t>
          </a:r>
          <a:endParaRPr lang="en-US" sz="1000" kern="1200" dirty="0"/>
        </a:p>
      </dsp:txBody>
      <dsp:txXfrm>
        <a:off x="4560918" y="2885352"/>
        <a:ext cx="1551783" cy="683476"/>
      </dsp:txXfrm>
    </dsp:sp>
    <dsp:sp modelId="{6D7BF5BB-514E-44CB-A41B-9524405F4B6D}">
      <dsp:nvSpPr>
        <dsp:cNvPr id="0" name=""/>
        <dsp:cNvSpPr/>
      </dsp:nvSpPr>
      <dsp:spPr>
        <a:xfrm rot="240000">
          <a:off x="4582781" y="2033705"/>
          <a:ext cx="1625731" cy="75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Increased total job flow time, and increased mean job flow time compared to SPT</a:t>
          </a:r>
          <a:endParaRPr lang="en-US" sz="1000" kern="1200" dirty="0"/>
        </a:p>
      </dsp:txBody>
      <dsp:txXfrm>
        <a:off x="4619755" y="2070679"/>
        <a:ext cx="1551783" cy="683476"/>
      </dsp:txXfrm>
    </dsp:sp>
    <dsp:sp modelId="{B9BB259E-D691-4CFC-9586-738250E27D7A}">
      <dsp:nvSpPr>
        <dsp:cNvPr id="0" name=""/>
        <dsp:cNvSpPr/>
      </dsp:nvSpPr>
      <dsp:spPr>
        <a:xfrm rot="240000">
          <a:off x="4641619" y="1237135"/>
          <a:ext cx="1625731" cy="75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Increased average number of jobs compared to SPT </a:t>
          </a:r>
          <a:endParaRPr lang="en-US" sz="1000" kern="1200" dirty="0"/>
        </a:p>
      </dsp:txBody>
      <dsp:txXfrm>
        <a:off x="4678593" y="1274109"/>
        <a:ext cx="1551783" cy="683476"/>
      </dsp:txXfrm>
    </dsp:sp>
    <dsp:sp modelId="{629C3BEF-46C1-407F-8C58-8E85B5A7A676}">
      <dsp:nvSpPr>
        <dsp:cNvPr id="0" name=""/>
        <dsp:cNvSpPr/>
      </dsp:nvSpPr>
      <dsp:spPr>
        <a:xfrm rot="240000">
          <a:off x="2193073" y="2685443"/>
          <a:ext cx="1625731" cy="75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minimized job lateness compared to SPT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[ -24.25 ]</a:t>
          </a:r>
          <a:endParaRPr lang="en-US" sz="1000" kern="1200" dirty="0"/>
        </a:p>
      </dsp:txBody>
      <dsp:txXfrm>
        <a:off x="2230047" y="2722417"/>
        <a:ext cx="1551783" cy="683476"/>
      </dsp:txXfrm>
    </dsp:sp>
    <dsp:sp modelId="{8080C4E2-EF74-43D1-9BF4-C9BBE8643E21}">
      <dsp:nvSpPr>
        <dsp:cNvPr id="0" name=""/>
        <dsp:cNvSpPr/>
      </dsp:nvSpPr>
      <dsp:spPr>
        <a:xfrm rot="240000">
          <a:off x="2234243" y="1808377"/>
          <a:ext cx="1625731" cy="75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Most cost effective method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[ $11,583.75 ]</a:t>
          </a:r>
          <a:endParaRPr lang="en-US" sz="1000" kern="1200" dirty="0"/>
        </a:p>
      </dsp:txBody>
      <dsp:txXfrm>
        <a:off x="2271217" y="1845351"/>
        <a:ext cx="1551783" cy="68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F421-80A7-4DD7-BB84-3DD8694E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1A20-D2C5-414D-BB6E-AFC6D36B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F920-67F7-45A9-92C1-D4F8B52DA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C226-06A8-46AE-94D8-10F354382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5891-0568-4AF6-A206-C79A9C2FA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5E6F-24F9-4CBF-B927-0BDE8E5F4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A10D-6557-42A3-AB51-2048F9BB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C72D-DE9C-42D7-A4DF-572877D2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35C5-69B9-4394-A96B-37DDCC88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9E4B-5AFD-4EE2-9B5E-2D9C72852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4150-7556-46C6-8367-3588706C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AFA9-9522-4ED4-917C-D94BE259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D797D74-0867-49D9-8CC4-93CAAE232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ftrudo\Documents\Macintosh%20HD:Users:ftrudo:Documents:table%201%20-%20revised.docx!OLE_LINK1" TargetMode="External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570" y="1609394"/>
            <a:ext cx="6170622" cy="351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104" y="569805"/>
            <a:ext cx="482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Traffic Control School</a:t>
            </a:r>
          </a:p>
          <a:p>
            <a:pPr algn="ctr"/>
            <a:r>
              <a:rPr lang="en-US" sz="2400" dirty="0" smtClean="0"/>
              <a:t>Case Presentation </a:t>
            </a:r>
            <a:r>
              <a:rPr lang="en-US" sz="2400" smtClean="0"/>
              <a:t>– Dec. </a:t>
            </a:r>
            <a:r>
              <a:rPr lang="en-US" sz="2400" dirty="0" smtClean="0"/>
              <a:t>2, 2010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35166" y="5600361"/>
            <a:ext cx="5126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Stephen Damian, Frank Trudo, Andrew </a:t>
            </a:r>
            <a:r>
              <a:rPr lang="en-US" sz="2000" b="1" dirty="0" err="1" smtClean="0"/>
              <a:t>Zuroski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780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Shortest Processing Time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58"/>
              </p:ext>
            </p:extLst>
          </p:nvPr>
        </p:nvGraphicFramePr>
        <p:xfrm>
          <a:off x="228600" y="1676398"/>
          <a:ext cx="8381999" cy="5109042"/>
        </p:xfrm>
        <a:graphic>
          <a:graphicData uri="http://schemas.openxmlformats.org/drawingml/2006/table">
            <a:tbl>
              <a:tblPr/>
              <a:tblGrid>
                <a:gridCol w="825899"/>
                <a:gridCol w="861044"/>
                <a:gridCol w="1247635"/>
                <a:gridCol w="1537579"/>
                <a:gridCol w="984050"/>
                <a:gridCol w="764396"/>
                <a:gridCol w="1159774"/>
                <a:gridCol w="1001622"/>
              </a:tblGrid>
              <a:tr h="40883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Order SPT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Flying Time Limit (min)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Minutes (shortest)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(minutes)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Lateness 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(column D-column B)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Flying Total(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ro-R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Landing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1312.5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Makespan (minutes)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Minutes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(minutes)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planes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3.93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Lateness (minutes)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Lateness (minutes)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-3.44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12918.75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16970</a:t>
                      </a:r>
                    </a:p>
                  </a:txBody>
                  <a:tcPr marL="8626" marR="8626" marT="86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43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488950"/>
          </a:xfrm>
        </p:spPr>
        <p:txBody>
          <a:bodyPr/>
          <a:lstStyle/>
          <a:p>
            <a:pPr algn="ctr"/>
            <a:r>
              <a:rPr lang="en-US" dirty="0" smtClean="0"/>
              <a:t>Shortest Processing Time (SPT)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645214"/>
              </p:ext>
            </p:extLst>
          </p:nvPr>
        </p:nvGraphicFramePr>
        <p:xfrm>
          <a:off x="3575050" y="1295400"/>
          <a:ext cx="511175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69106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 Process Time   Total Flow Time     </a:t>
            </a:r>
            <a:endParaRPr lang="en-US" dirty="0"/>
          </a:p>
          <a:p>
            <a:r>
              <a:rPr lang="en-US" dirty="0" smtClean="0"/>
              <a:t>8076       1.5                  1.5</a:t>
            </a:r>
          </a:p>
          <a:p>
            <a:r>
              <a:rPr lang="en-US" dirty="0" smtClean="0"/>
              <a:t>894          1.75               3.25  </a:t>
            </a:r>
          </a:p>
          <a:p>
            <a:r>
              <a:rPr lang="en-US" dirty="0" smtClean="0"/>
              <a:t>101          2                    5.25  </a:t>
            </a:r>
          </a:p>
          <a:p>
            <a:r>
              <a:rPr lang="en-US" dirty="0" smtClean="0"/>
              <a:t>24            2.5                 7.75</a:t>
            </a:r>
          </a:p>
          <a:p>
            <a:r>
              <a:rPr lang="en-US" dirty="0" smtClean="0"/>
              <a:t>217          2.75               10.5</a:t>
            </a:r>
          </a:p>
          <a:p>
            <a:r>
              <a:rPr lang="en-US" dirty="0" smtClean="0"/>
              <a:t>219          3.5                  14     </a:t>
            </a:r>
          </a:p>
          <a:p>
            <a:r>
              <a:rPr lang="en-US" dirty="0" smtClean="0"/>
              <a:t>118          3                     17 </a:t>
            </a:r>
          </a:p>
          <a:p>
            <a:r>
              <a:rPr lang="en-US" dirty="0" smtClean="0"/>
              <a:t>616          3.25                 20.25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Analysis of SPT Method	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387545"/>
              </p:ext>
            </p:extLst>
          </p:nvPr>
        </p:nvGraphicFramePr>
        <p:xfrm>
          <a:off x="228600" y="1066800"/>
          <a:ext cx="84582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High Cost/Minute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9923919"/>
              </p:ext>
            </p:extLst>
          </p:nvPr>
        </p:nvGraphicFramePr>
        <p:xfrm>
          <a:off x="152399" y="1600200"/>
          <a:ext cx="8763000" cy="5074272"/>
        </p:xfrm>
        <a:graphic>
          <a:graphicData uri="http://schemas.openxmlformats.org/drawingml/2006/table">
            <a:tbl>
              <a:tblPr/>
              <a:tblGrid>
                <a:gridCol w="1081625"/>
                <a:gridCol w="898299"/>
                <a:gridCol w="1530774"/>
                <a:gridCol w="1237454"/>
                <a:gridCol w="953297"/>
                <a:gridCol w="724139"/>
                <a:gridCol w="1209955"/>
                <a:gridCol w="1127457"/>
              </a:tblGrid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High Cost/Min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Flying Time  Limit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Flying Total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Landing</a:t>
                      </a:r>
                    </a:p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Makespan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Minutes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10.34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Planes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Lateness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-24.25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Lateness (minutes)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-3.03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11583.75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15635</a:t>
                      </a:r>
                    </a:p>
                  </a:txBody>
                  <a:tcPr marL="8608" marR="8608" marT="8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78566"/>
              </p:ext>
            </p:extLst>
          </p:nvPr>
        </p:nvGraphicFramePr>
        <p:xfrm>
          <a:off x="457200" y="0"/>
          <a:ext cx="8153397" cy="6610182"/>
        </p:xfrm>
        <a:graphic>
          <a:graphicData uri="http://schemas.openxmlformats.org/drawingml/2006/table">
            <a:tbl>
              <a:tblPr/>
              <a:tblGrid>
                <a:gridCol w="928203"/>
                <a:gridCol w="959844"/>
                <a:gridCol w="1002035"/>
                <a:gridCol w="1012582"/>
                <a:gridCol w="1012582"/>
                <a:gridCol w="1054772"/>
                <a:gridCol w="1128607"/>
                <a:gridCol w="1054772"/>
              </a:tblGrid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1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2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3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4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6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Plane 7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 8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24 - 16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894 - 19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217 - 8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101 - 10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219 - 12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118 - 15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$125/min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$300/min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616 - 22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219 - 12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219 - 12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219 - 12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219 - 12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118 - 15 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118 - 15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118 - 15 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118 - 15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$150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$150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$150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$150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217 -8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$125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2.75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101 - 10 min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$100 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46" marR="10646" marT="10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8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793750"/>
          </a:xfrm>
        </p:spPr>
        <p:txBody>
          <a:bodyPr/>
          <a:lstStyle/>
          <a:p>
            <a:pPr algn="ctr"/>
            <a:r>
              <a:rPr lang="en-US" dirty="0" smtClean="0"/>
              <a:t>Highest Cost/Minute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291848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Process Time    Total Flow Time     </a:t>
            </a:r>
            <a:endParaRPr lang="en-US" dirty="0"/>
          </a:p>
          <a:p>
            <a:pPr marL="342900" indent="-342900">
              <a:buAutoNum type="arabicPlain" startAt="24"/>
            </a:pPr>
            <a:r>
              <a:rPr lang="en-US" dirty="0" smtClean="0"/>
              <a:t>              2.5          2.5</a:t>
            </a:r>
          </a:p>
          <a:p>
            <a:r>
              <a:rPr lang="en-US" dirty="0" smtClean="0"/>
              <a:t>894               1.75        4.25</a:t>
            </a:r>
          </a:p>
          <a:p>
            <a:r>
              <a:rPr lang="en-US" dirty="0" smtClean="0"/>
              <a:t>8076              1.5         5.75    </a:t>
            </a:r>
          </a:p>
          <a:p>
            <a:r>
              <a:rPr lang="en-US" dirty="0" smtClean="0"/>
              <a:t>217                2.75       8.5</a:t>
            </a:r>
          </a:p>
          <a:p>
            <a:r>
              <a:rPr lang="en-US" dirty="0" smtClean="0"/>
              <a:t>101                2.0         10.5</a:t>
            </a:r>
          </a:p>
          <a:p>
            <a:r>
              <a:rPr lang="en-US" dirty="0" smtClean="0"/>
              <a:t>219                3.5         14</a:t>
            </a:r>
          </a:p>
          <a:p>
            <a:r>
              <a:rPr lang="en-US" dirty="0" smtClean="0"/>
              <a:t>118                3.0         17 </a:t>
            </a:r>
          </a:p>
          <a:p>
            <a:r>
              <a:rPr lang="en-US" dirty="0" smtClean="0"/>
              <a:t>616                3.25       20.25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dirty="0" smtClean="0"/>
              <a:t>Analysis of Highest Cost/Minute Method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626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20471"/>
              </p:ext>
            </p:extLst>
          </p:nvPr>
        </p:nvGraphicFramePr>
        <p:xfrm>
          <a:off x="228601" y="1600194"/>
          <a:ext cx="8458199" cy="4569643"/>
        </p:xfrm>
        <a:graphic>
          <a:graphicData uri="http://schemas.openxmlformats.org/drawingml/2006/table">
            <a:tbl>
              <a:tblPr/>
              <a:tblGrid>
                <a:gridCol w="1129180"/>
                <a:gridCol w="692422"/>
                <a:gridCol w="1203749"/>
                <a:gridCol w="894822"/>
                <a:gridCol w="1065265"/>
                <a:gridCol w="777643"/>
                <a:gridCol w="1033306"/>
                <a:gridCol w="830906"/>
                <a:gridCol w="830906"/>
              </a:tblGrid>
              <a:tr h="585324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Order - CR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(min)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</a:t>
                      </a:r>
                      <a:r>
                        <a:rPr lang="ro-R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Land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Flying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until due 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Lateness (min)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217 - 2.91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8076 - 3.33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219 -3.43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101 - 5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118 - 5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1912.5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24 -6.4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616 -6.77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894 - 10.86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3037.5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19808.75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15757.5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Flow Time (min)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91.25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(min)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Lateness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-1.96875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Jobs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4.50617284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365" marR="10365" marT="10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685800"/>
            <a:ext cx="4191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Critical</a:t>
            </a:r>
            <a:r>
              <a:rPr lang="en-US" dirty="0" smtClean="0"/>
              <a:t> </a:t>
            </a:r>
            <a:r>
              <a:rPr lang="en-US" sz="2400" dirty="0" smtClean="0"/>
              <a:t>Ratio (Due Date/Processing Time)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25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Slack Time (</a:t>
            </a:r>
            <a:r>
              <a:rPr lang="en-US" dirty="0" err="1" smtClean="0"/>
              <a:t>mins</a:t>
            </a:r>
            <a:r>
              <a:rPr lang="en-US" dirty="0" smtClean="0"/>
              <a:t>) = EDD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41987"/>
              </p:ext>
            </p:extLst>
          </p:nvPr>
        </p:nvGraphicFramePr>
        <p:xfrm>
          <a:off x="152401" y="1905005"/>
          <a:ext cx="8763001" cy="4444803"/>
        </p:xfrm>
        <a:graphic>
          <a:graphicData uri="http://schemas.openxmlformats.org/drawingml/2006/table">
            <a:tbl>
              <a:tblPr/>
              <a:tblGrid>
                <a:gridCol w="1402870"/>
                <a:gridCol w="474210"/>
                <a:gridCol w="1096610"/>
                <a:gridCol w="859505"/>
                <a:gridCol w="978058"/>
                <a:gridCol w="711314"/>
                <a:gridCol w="1155887"/>
                <a:gridCol w="1254680"/>
                <a:gridCol w="829867"/>
              </a:tblGrid>
              <a:tr h="52992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Order - Slack (mins)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(min)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 lLand 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Flying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until due (mins)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Lateness (mins)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8076 - 3.5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101 - 8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219 - 8.5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118 - 12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1912.5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24 - 13.5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894 - 17.25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616 - 18.75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19863.75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15812.5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Totol Flow Time (min)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(min)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10.875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Lateness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jobs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4.296296296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50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Total Slack Cost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82429"/>
              </p:ext>
            </p:extLst>
          </p:nvPr>
        </p:nvGraphicFramePr>
        <p:xfrm>
          <a:off x="457200" y="1600200"/>
          <a:ext cx="8229600" cy="5117623"/>
        </p:xfrm>
        <a:graphic>
          <a:graphicData uri="http://schemas.openxmlformats.org/drawingml/2006/table">
            <a:tbl>
              <a:tblPr/>
              <a:tblGrid>
                <a:gridCol w="849185"/>
                <a:gridCol w="387919"/>
                <a:gridCol w="1114025"/>
                <a:gridCol w="905145"/>
                <a:gridCol w="1054345"/>
                <a:gridCol w="835519"/>
                <a:gridCol w="1193598"/>
                <a:gridCol w="1064292"/>
                <a:gridCol w="825572"/>
              </a:tblGrid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Order - Slack Cost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(min)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Land 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($)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Flying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until due (mins)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Lateness (mins)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24 - $5400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894 - $2587.50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8076 - $280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101 -$800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217 - $656.25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1312.5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219 - $1700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118 - $1800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616 - $5625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15610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11558.75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Flow Time (min)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(min)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Lateness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-3.125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jobs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4.049382716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41" marR="9341" marT="9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Air Traffic Control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Training program for future air traffic controllers</a:t>
            </a:r>
          </a:p>
          <a:p>
            <a:r>
              <a:rPr lang="en-US" dirty="0" smtClean="0"/>
              <a:t>Must master scheduling processes to guarantee safe landing sequences for incoming flights</a:t>
            </a:r>
          </a:p>
          <a:p>
            <a:r>
              <a:rPr lang="en-US" dirty="0" smtClean="0"/>
              <a:t>Review given data for 8 incoming flights and determine the most cost effective landing order without crashing any planes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15668"/>
              </p:ext>
            </p:extLst>
          </p:nvPr>
        </p:nvGraphicFramePr>
        <p:xfrm>
          <a:off x="228602" y="914410"/>
          <a:ext cx="8686796" cy="5714994"/>
        </p:xfrm>
        <a:graphic>
          <a:graphicData uri="http://schemas.openxmlformats.org/drawingml/2006/table">
            <a:tbl>
              <a:tblPr/>
              <a:tblGrid>
                <a:gridCol w="1097012"/>
                <a:gridCol w="943940"/>
                <a:gridCol w="829136"/>
                <a:gridCol w="829136"/>
                <a:gridCol w="829136"/>
                <a:gridCol w="829136"/>
                <a:gridCol w="829136"/>
                <a:gridCol w="829136"/>
                <a:gridCol w="1671028"/>
              </a:tblGrid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Column1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24 Due 16 minutes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$5,625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$2,587.50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22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19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8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10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Flght 8076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118 Due 15 minutes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$5,625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$656.25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22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16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8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10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101 Due 10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$5,625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22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8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Flight 24 Due 16 minutes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$5,625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$280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$2,587.50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$1,800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22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19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8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10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12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15 min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33400"/>
            <a:ext cx="328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Slack Cost – Alternatives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7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34200" cy="565150"/>
          </a:xfrm>
        </p:spPr>
        <p:txBody>
          <a:bodyPr/>
          <a:lstStyle/>
          <a:p>
            <a:pPr algn="ctr"/>
            <a:r>
              <a:rPr lang="en-US" dirty="0" smtClean="0"/>
              <a:t>Sequence for Slack Cost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      Process Time   Total Flow Time     </a:t>
            </a:r>
          </a:p>
          <a:p>
            <a:r>
              <a:rPr lang="en-US" dirty="0" smtClean="0"/>
              <a:t>24             2.5                2.5</a:t>
            </a:r>
          </a:p>
          <a:p>
            <a:r>
              <a:rPr lang="en-US" dirty="0" smtClean="0"/>
              <a:t>894          1.75               4.25  </a:t>
            </a:r>
          </a:p>
          <a:p>
            <a:r>
              <a:rPr lang="en-US" dirty="0" smtClean="0"/>
              <a:t>8076         1.5                5.75  </a:t>
            </a:r>
          </a:p>
          <a:p>
            <a:r>
              <a:rPr lang="en-US" dirty="0" smtClean="0"/>
              <a:t>101           2.0                7.75</a:t>
            </a:r>
          </a:p>
          <a:p>
            <a:r>
              <a:rPr lang="en-US" dirty="0" smtClean="0"/>
              <a:t>217          2.75               10.5</a:t>
            </a:r>
          </a:p>
          <a:p>
            <a:r>
              <a:rPr lang="en-US" dirty="0" smtClean="0"/>
              <a:t>219          3.5                  14     </a:t>
            </a:r>
          </a:p>
          <a:p>
            <a:r>
              <a:rPr lang="en-US" dirty="0" smtClean="0"/>
              <a:t>118          3                     17 </a:t>
            </a:r>
          </a:p>
          <a:p>
            <a:r>
              <a:rPr lang="en-US" dirty="0" smtClean="0"/>
              <a:t>616          3.25                 20.25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685800"/>
          <a:ext cx="8001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hart" r:id="rId4" imgW="7029450" imgH="4943475" progId="Excel.Chart.8">
                  <p:embed/>
                </p:oleObj>
              </mc:Choice>
              <mc:Fallback>
                <p:oleObj name="Chart" r:id="rId4" imgW="7029450" imgH="49434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8001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0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41068"/>
              </p:ext>
            </p:extLst>
          </p:nvPr>
        </p:nvGraphicFramePr>
        <p:xfrm>
          <a:off x="457200" y="457200"/>
          <a:ext cx="8153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Chart" r:id="rId4" imgW="5867400" imgH="3619500" progId="Excel.Chart.8">
                  <p:embed/>
                </p:oleObj>
              </mc:Choice>
              <mc:Fallback>
                <p:oleObj name="Chart" r:id="rId4" imgW="5867400" imgH="361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153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74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Earliest Due Date – minimizes lateness, no adjustments to avoid crashes</a:t>
            </a:r>
          </a:p>
          <a:p>
            <a:r>
              <a:rPr lang="en-US" dirty="0" smtClean="0"/>
              <a:t>Shortest Processing Time – lowest mean flow time and average # of planes in process</a:t>
            </a:r>
          </a:p>
          <a:p>
            <a:r>
              <a:rPr lang="en-US" dirty="0" smtClean="0"/>
              <a:t>Slack Cost – modified sequence is the most cost effective in this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914400"/>
            <a:ext cx="358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and have a safe flight!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5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Using feasible scheduling rules, determine which one is most cost effective</a:t>
            </a:r>
          </a:p>
          <a:p>
            <a:r>
              <a:rPr lang="en-US" dirty="0" smtClean="0"/>
              <a:t>Determine mean flow time, average number of planes, and mean lateness for each sequence</a:t>
            </a:r>
          </a:p>
          <a:p>
            <a:r>
              <a:rPr lang="en-US" dirty="0" smtClean="0"/>
              <a:t>Compare the trade-offs for each scheduling rule</a:t>
            </a:r>
          </a:p>
          <a:p>
            <a:r>
              <a:rPr lang="en-US" dirty="0" smtClean="0"/>
              <a:t>Maintain safety as the primary objective</a:t>
            </a:r>
          </a:p>
        </p:txBody>
      </p:sp>
    </p:spTree>
    <p:extLst>
      <p:ext uri="{BB962C8B-B14F-4D97-AF65-F5344CB8AC3E}">
        <p14:creationId xmlns:p14="http://schemas.microsoft.com/office/powerpoint/2010/main" val="151769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5929"/>
              </p:ext>
            </p:extLst>
          </p:nvPr>
        </p:nvGraphicFramePr>
        <p:xfrm>
          <a:off x="0" y="1110574"/>
          <a:ext cx="8810300" cy="454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Document" r:id="rId3" imgW="6619320" imgH="3400920" progId="Word.Document.12">
                  <p:link updateAutomatic="1"/>
                </p:oleObj>
              </mc:Choice>
              <mc:Fallback>
                <p:oleObj name="Document" r:id="rId3" imgW="6619320" imgH="340092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0574"/>
                        <a:ext cx="8810300" cy="4540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8230" y="1237289"/>
            <a:ext cx="422497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Data for Incoming Flights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42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Scheduling methods used in case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MAIN OBJECTIVE: Land planes before flying time is finished causing a crash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Shortest processing time (SPT)- job that has least processing time has highest priority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Highest Cost per minute of flying time- order of sequence is dependent on the cost of a flight when it is flying (the highest cost has priority)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Earliest Due Date (EDD)-job due earliest has top priority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Critical Ratio (CR) -job with the smallest ratio of time remaining until due date to its processing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Slack Rule- flights landed in order of increasing slack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Could not use first come/first serve (FCFS), longest due date (LDD)or last come/first serve (LCFS) rules because planes would crash</a:t>
            </a:r>
            <a:endParaRPr lang="en-US" dirty="0"/>
          </a:p>
        </p:txBody>
      </p:sp>
      <p:pic>
        <p:nvPicPr>
          <p:cNvPr id="11" name="Picture 10" descr="chinaair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590800"/>
            <a:ext cx="42862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Scheduling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Lateness = completion time – due date (+ or -)</a:t>
            </a:r>
          </a:p>
          <a:p>
            <a:r>
              <a:rPr lang="en-US" dirty="0" smtClean="0"/>
              <a:t>Slack = due date – processing time</a:t>
            </a:r>
          </a:p>
          <a:p>
            <a:r>
              <a:rPr lang="en-US" dirty="0" smtClean="0"/>
              <a:t>Critical Ratio = time until due date/processing time</a:t>
            </a:r>
          </a:p>
          <a:p>
            <a:r>
              <a:rPr lang="en-US" dirty="0" err="1" smtClean="0"/>
              <a:t>Makespan</a:t>
            </a:r>
            <a:r>
              <a:rPr lang="en-US" dirty="0" smtClean="0"/>
              <a:t> = length of time to complete batch (land all planes)</a:t>
            </a:r>
          </a:p>
          <a:p>
            <a:r>
              <a:rPr lang="en-US" dirty="0" smtClean="0"/>
              <a:t>Flow time = time a job is complete –time job first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1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099" y="335049"/>
            <a:ext cx="7114940" cy="6287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5012" y="488404"/>
            <a:ext cx="395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Stick to the Schedule!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1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Earliest Due Date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72518"/>
              </p:ext>
            </p:extLst>
          </p:nvPr>
        </p:nvGraphicFramePr>
        <p:xfrm>
          <a:off x="228600" y="1401768"/>
          <a:ext cx="8458200" cy="5164820"/>
        </p:xfrm>
        <a:graphic>
          <a:graphicData uri="http://schemas.openxmlformats.org/drawingml/2006/table">
            <a:tbl>
              <a:tblPr/>
              <a:tblGrid>
                <a:gridCol w="1181060"/>
                <a:gridCol w="881252"/>
                <a:gridCol w="1290080"/>
                <a:gridCol w="1190144"/>
                <a:gridCol w="1108378"/>
                <a:gridCol w="590529"/>
                <a:gridCol w="1208314"/>
                <a:gridCol w="1008443"/>
              </a:tblGrid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 Order EDD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minute ($)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Flying Time Limit (min)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Processing Time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Time (min)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Lateness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Flying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ro-R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Landing</a:t>
                      </a:r>
                    </a:p>
                    <a:p>
                      <a:pPr algn="l" fontAlgn="b"/>
                      <a:r>
                        <a:rPr lang="ro-R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 </a:t>
                      </a:r>
                      <a:r>
                        <a:rPr lang="ro-R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8076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101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219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118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1912.5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24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894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2287.5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616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Makespan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time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flow time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10.88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# of Planes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Lateness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Lateness (minutes)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($)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15812.5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19863.75</a:t>
                      </a:r>
                    </a:p>
                  </a:txBody>
                  <a:tcPr marL="8840" marR="8840" marT="8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0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488950"/>
          </a:xfrm>
        </p:spPr>
        <p:txBody>
          <a:bodyPr/>
          <a:lstStyle/>
          <a:p>
            <a:pPr algn="ctr"/>
            <a:r>
              <a:rPr lang="en-US" dirty="0" smtClean="0"/>
              <a:t>Earliest Due Date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115732"/>
              </p:ext>
            </p:extLst>
          </p:nvPr>
        </p:nvGraphicFramePr>
        <p:xfrm>
          <a:off x="3733800" y="914400"/>
          <a:ext cx="49530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Process Time   Total Flow Time  </a:t>
            </a:r>
            <a:endParaRPr lang="en-US" dirty="0"/>
          </a:p>
          <a:p>
            <a:pPr marL="342900" indent="-342900">
              <a:buAutoNum type="arabicPlain" startAt="8076"/>
            </a:pPr>
            <a:r>
              <a:rPr lang="en-US" dirty="0" smtClean="0"/>
              <a:t>             1.5                 1.5</a:t>
            </a:r>
          </a:p>
          <a:p>
            <a:r>
              <a:rPr lang="en-US" dirty="0" smtClean="0"/>
              <a:t>217               2.75               4.25</a:t>
            </a:r>
          </a:p>
          <a:p>
            <a:r>
              <a:rPr lang="en-US" dirty="0" smtClean="0"/>
              <a:t>101               2.0                 6.25</a:t>
            </a:r>
          </a:p>
          <a:p>
            <a:r>
              <a:rPr lang="en-US" dirty="0" smtClean="0"/>
              <a:t>219               3.5                 9.75</a:t>
            </a:r>
          </a:p>
          <a:p>
            <a:r>
              <a:rPr lang="en-US" dirty="0" smtClean="0"/>
              <a:t>118               3.0                 12.75 </a:t>
            </a:r>
          </a:p>
          <a:p>
            <a:r>
              <a:rPr lang="en-US" dirty="0" smtClean="0"/>
              <a:t>24                 2.5                  15.25 </a:t>
            </a:r>
          </a:p>
          <a:p>
            <a:r>
              <a:rPr lang="en-US" dirty="0" smtClean="0"/>
              <a:t>894               1.75                17  </a:t>
            </a:r>
          </a:p>
          <a:p>
            <a:r>
              <a:rPr lang="en-US" dirty="0" smtClean="0"/>
              <a:t>616               3.25                20.25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0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2223</Words>
  <Application>Microsoft Macintosh PowerPoint</Application>
  <PresentationFormat>On-screen Show (4:3)</PresentationFormat>
  <Paragraphs>1241</Paragraphs>
  <Slides>25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\\localhost\Users\ftrudo\Documents\Macintosh HD:Users:ftrudo:Documents:table 1 - revised.docx!OLE_LINK1</vt:lpstr>
      <vt:lpstr>Chart</vt:lpstr>
      <vt:lpstr>PowerPoint Presentation</vt:lpstr>
      <vt:lpstr>Air Traffic Control School</vt:lpstr>
      <vt:lpstr>Problem Statement</vt:lpstr>
      <vt:lpstr>PowerPoint Presentation</vt:lpstr>
      <vt:lpstr>Scheduling methods used in case </vt:lpstr>
      <vt:lpstr>Scheduling Definitions</vt:lpstr>
      <vt:lpstr>PowerPoint Presentation</vt:lpstr>
      <vt:lpstr>Earliest Due Date</vt:lpstr>
      <vt:lpstr>Earliest Due Date</vt:lpstr>
      <vt:lpstr>Shortest Processing Time</vt:lpstr>
      <vt:lpstr>Shortest Processing Time (SPT) </vt:lpstr>
      <vt:lpstr>Analysis of SPT Method  </vt:lpstr>
      <vt:lpstr>High Cost/Minute</vt:lpstr>
      <vt:lpstr>PowerPoint Presentation</vt:lpstr>
      <vt:lpstr>Highest Cost/Minute</vt:lpstr>
      <vt:lpstr>Analysis of Highest Cost/Minute Method</vt:lpstr>
      <vt:lpstr>PowerPoint Presentation</vt:lpstr>
      <vt:lpstr>Slack Time (mins) = EDD</vt:lpstr>
      <vt:lpstr>Total Slack Cost</vt:lpstr>
      <vt:lpstr>PowerPoint Presentation</vt:lpstr>
      <vt:lpstr>Sequence for Slack Cost</vt:lpstr>
      <vt:lpstr>PowerPoint Presentation</vt:lpstr>
      <vt:lpstr>PowerPoint Presentation</vt:lpstr>
      <vt:lpstr>Conclusions</vt:lpstr>
      <vt:lpstr>PowerPoint Presentation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Highest Cost/Minute</dc:title>
  <dc:creator>damist10</dc:creator>
  <cp:lastModifiedBy>frank trudo</cp:lastModifiedBy>
  <cp:revision>47</cp:revision>
  <cp:lastPrinted>2010-12-01T21:09:44Z</cp:lastPrinted>
  <dcterms:created xsi:type="dcterms:W3CDTF">2010-11-14T20:40:26Z</dcterms:created>
  <dcterms:modified xsi:type="dcterms:W3CDTF">2010-12-01T22:28:12Z</dcterms:modified>
</cp:coreProperties>
</file>