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4" r:id="rId1"/>
  </p:sldMasterIdLst>
  <p:notesMasterIdLst>
    <p:notesMasterId r:id="rId26"/>
  </p:notesMasterIdLst>
  <p:handoutMasterIdLst>
    <p:handoutMasterId r:id="rId27"/>
  </p:handoutMasterIdLst>
  <p:sldIdLst>
    <p:sldId id="284" r:id="rId2"/>
    <p:sldId id="257" r:id="rId3"/>
    <p:sldId id="286" r:id="rId4"/>
    <p:sldId id="259" r:id="rId5"/>
    <p:sldId id="287" r:id="rId6"/>
    <p:sldId id="288" r:id="rId7"/>
    <p:sldId id="289" r:id="rId8"/>
    <p:sldId id="262" r:id="rId9"/>
    <p:sldId id="290" r:id="rId10"/>
    <p:sldId id="263" r:id="rId11"/>
    <p:sldId id="291" r:id="rId12"/>
    <p:sldId id="264" r:id="rId13"/>
    <p:sldId id="292" r:id="rId14"/>
    <p:sldId id="294" r:id="rId15"/>
    <p:sldId id="307" r:id="rId16"/>
    <p:sldId id="309" r:id="rId17"/>
    <p:sldId id="310" r:id="rId18"/>
    <p:sldId id="312" r:id="rId19"/>
    <p:sldId id="282" r:id="rId20"/>
    <p:sldId id="265" r:id="rId21"/>
    <p:sldId id="267" r:id="rId22"/>
    <p:sldId id="269" r:id="rId23"/>
    <p:sldId id="270" r:id="rId24"/>
    <p:sldId id="295" r:id="rId25"/>
  </p:sldIdLst>
  <p:sldSz cx="9144000" cy="6858000" type="screen4x3"/>
  <p:notesSz cx="6858000" cy="91440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Book Antiqua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66FFFF"/>
    <a:srgbClr val="FFFF00"/>
    <a:srgbClr val="339966"/>
    <a:srgbClr val="00CC99"/>
    <a:srgbClr val="FF9933"/>
    <a:srgbClr val="808080"/>
    <a:srgbClr val="FFFF99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2787"/>
    <p:restoredTop sz="95495" autoAdjust="0"/>
  </p:normalViewPr>
  <p:slideViewPr>
    <p:cSldViewPr snapToGrid="0">
      <p:cViewPr>
        <p:scale>
          <a:sx n="75" d="100"/>
          <a:sy n="75" d="100"/>
        </p:scale>
        <p:origin x="-660" y="-78"/>
      </p:cViewPr>
      <p:guideLst>
        <p:guide orient="horz" pos="805"/>
        <p:guide pos="50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F4E33347-9789-47B8-B130-A65F76622C07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1331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 eaLnBrk="0" hangingPunct="0">
              <a:defRPr/>
            </a:pPr>
            <a:fld id="{76A13431-F295-4720-97F2-8ED0832E135E}" type="slidenum">
              <a:rPr lang="en-US" sz="1400"/>
              <a:pPr algn="r" eaLnBrk="0" hangingPunct="0">
                <a:defRPr/>
              </a:pPr>
              <a:t>‹#›</a:t>
            </a:fld>
            <a:endParaRPr lang="en-US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>
              <a:spcBef>
                <a:spcPct val="0"/>
              </a:spcBef>
            </a:pPr>
            <a:endParaRPr lang="en-US" sz="240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2413" y="52388"/>
            <a:ext cx="1971675" cy="5695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764213" cy="5695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938" y="1104900"/>
            <a:ext cx="386715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F2F47"/>
            </a:gs>
            <a:gs pos="50000">
              <a:srgbClr val="666699"/>
            </a:gs>
            <a:gs pos="100000">
              <a:srgbClr val="2F2F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20836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0837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0838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032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20840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0841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0842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0843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120844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0845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8867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auto">
          <a:xfrm>
            <a:off x="8012113" y="6323013"/>
            <a:ext cx="538162" cy="3635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800" dirty="0">
                <a:effectLst/>
              </a:rPr>
              <a:t>  </a:t>
            </a:r>
            <a:fld id="{BECB52E9-17C7-4E1B-B22C-24F942234D69}" type="slidenum">
              <a:rPr lang="en-US" sz="1500">
                <a:effectLst/>
              </a:rPr>
              <a:pPr algn="l">
                <a:defRPr/>
              </a:pPr>
              <a:t>‹#›</a:t>
            </a:fld>
            <a:endParaRPr lang="en-US" sz="1500" dirty="0">
              <a:effectLst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7596188" y="6086475"/>
            <a:ext cx="831850" cy="59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en-US" sz="1800" dirty="0">
                <a:effectLst/>
              </a:rPr>
              <a:t>            </a:t>
            </a:r>
            <a:r>
              <a:rPr lang="en-US" sz="1500" dirty="0">
                <a:effectLst/>
              </a:rPr>
              <a:t>Slide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Word_Document1.doc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Chapter 9</a:t>
            </a:r>
            <a:br>
              <a:rPr lang="en-US" dirty="0" smtClean="0"/>
            </a:br>
            <a:r>
              <a:rPr lang="en-US" dirty="0" smtClean="0"/>
              <a:t>Project Scheduling: PERT/CPM</a:t>
            </a:r>
            <a:endParaRPr 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988300" cy="492283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Projects are usually complex, unique, expensive to implement and may have several thousand activities.   Moreover, some activities depend on the completion of other activities before they can be started.   </a:t>
            </a:r>
          </a:p>
          <a:p>
            <a:pPr>
              <a:buNone/>
            </a:pPr>
            <a:r>
              <a:rPr lang="en-US" dirty="0" smtClean="0"/>
              <a:t>	Examples of projects include:</a:t>
            </a:r>
          </a:p>
          <a:p>
            <a:pPr lvl="1"/>
            <a:r>
              <a:rPr lang="en-US" dirty="0" smtClean="0"/>
              <a:t>R&amp;D of new products and processes</a:t>
            </a:r>
          </a:p>
          <a:p>
            <a:pPr lvl="1"/>
            <a:r>
              <a:rPr lang="en-US" dirty="0" smtClean="0"/>
              <a:t>Construction of buildings and highways</a:t>
            </a:r>
          </a:p>
          <a:p>
            <a:pPr lvl="1"/>
            <a:r>
              <a:rPr lang="en-US" dirty="0" smtClean="0"/>
              <a:t>Maintenance of large and complex equipment</a:t>
            </a:r>
          </a:p>
          <a:p>
            <a:pPr lvl="1"/>
            <a:r>
              <a:rPr lang="en-US" dirty="0" smtClean="0"/>
              <a:t>Design and installation of new systems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PERT/CPM is used to plan the scheduling of individual </a:t>
            </a:r>
            <a:r>
              <a:rPr lang="en-US" u="sng" dirty="0" smtClean="0"/>
              <a:t>activities</a:t>
            </a:r>
            <a:r>
              <a:rPr lang="en-US" dirty="0" smtClean="0"/>
              <a:t> that make up a project.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Font typeface="Monotype Sorts"/>
              <a:buNone/>
            </a:pPr>
            <a:r>
              <a:rPr lang="en-US" dirty="0" smtClean="0"/>
              <a:t>	</a:t>
            </a:r>
          </a:p>
          <a:p>
            <a:pPr lvl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6613" y="204788"/>
            <a:ext cx="7475537" cy="509587"/>
          </a:xfrm>
        </p:spPr>
        <p:txBody>
          <a:bodyPr/>
          <a:lstStyle/>
          <a:p>
            <a:pPr>
              <a:defRPr/>
            </a:pPr>
            <a:r>
              <a:rPr lang="en-US"/>
              <a:t>Latest Start and Finish Times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6488"/>
            <a:ext cx="7743825" cy="3995737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</a:pPr>
            <a:r>
              <a:rPr lang="en-US" dirty="0" smtClean="0">
                <a:solidFill>
                  <a:srgbClr val="66FFFF"/>
                </a:solidFill>
              </a:rPr>
              <a:t>	Step 2:</a:t>
            </a:r>
            <a:r>
              <a:rPr lang="en-US" dirty="0" smtClean="0">
                <a:solidFill>
                  <a:schemeClr val="tx2"/>
                </a:solidFill>
              </a:rPr>
              <a:t>  </a:t>
            </a:r>
            <a:r>
              <a:rPr lang="en-US" dirty="0" smtClean="0"/>
              <a:t>Make a backwards pass through the network as follows:  Move sequentially backwards from the Finish node to the Start node.   For each activity, </a:t>
            </a:r>
            <a:r>
              <a:rPr lang="en-US" i="1" dirty="0" err="1" smtClean="0"/>
              <a:t>i</a:t>
            </a:r>
            <a:r>
              <a:rPr lang="en-US" dirty="0" smtClean="0"/>
              <a:t>, compute: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Latest Finish Time, </a:t>
            </a:r>
            <a:r>
              <a:rPr lang="en-US" dirty="0" err="1" smtClean="0"/>
              <a:t>LF</a:t>
            </a:r>
            <a:r>
              <a:rPr lang="en-US" i="1" baseline="-25000" dirty="0" err="1" smtClean="0"/>
              <a:t>i</a:t>
            </a:r>
            <a:r>
              <a:rPr lang="en-US" dirty="0" smtClean="0"/>
              <a:t>  = the minimum of the latest start times of all the successor activity/</a:t>
            </a:r>
            <a:r>
              <a:rPr lang="en-US" dirty="0" err="1" smtClean="0"/>
              <a:t>ies</a:t>
            </a:r>
            <a:r>
              <a:rPr lang="en-US" dirty="0" smtClean="0"/>
              <a:t> of node </a:t>
            </a:r>
            <a:r>
              <a:rPr lang="en-US" i="1" dirty="0" err="1" smtClean="0"/>
              <a:t>i</a:t>
            </a:r>
            <a:r>
              <a:rPr lang="en-US" dirty="0" smtClean="0"/>
              <a:t>.  (For node last node/s,</a:t>
            </a:r>
            <a:r>
              <a:rPr lang="en-US" i="1" dirty="0" smtClean="0"/>
              <a:t> </a:t>
            </a:r>
            <a:r>
              <a:rPr lang="en-US" dirty="0" smtClean="0"/>
              <a:t>this is the project completion time or the largest earliest finish times of the nodes that end at the Finish node.)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Latest Start Time, </a:t>
            </a:r>
            <a:r>
              <a:rPr lang="en-US" dirty="0" err="1" smtClean="0"/>
              <a:t>LS</a:t>
            </a:r>
            <a:r>
              <a:rPr lang="en-US" i="1" baseline="-25000" dirty="0" err="1" smtClean="0"/>
              <a:t>i</a:t>
            </a:r>
            <a:r>
              <a:rPr lang="en-US" dirty="0" smtClean="0"/>
              <a:t>  = (Latest Finish Time) - (Time to complete activity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).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2" name="Rectangle 202"/>
          <p:cNvSpPr>
            <a:spLocks noChangeArrowheads="1"/>
          </p:cNvSpPr>
          <p:nvPr/>
        </p:nvSpPr>
        <p:spPr bwMode="auto">
          <a:xfrm>
            <a:off x="546100" y="1752600"/>
            <a:ext cx="8248650" cy="3257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4810125" cy="528638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Latest Start and Finish Times</a:t>
            </a:r>
          </a:p>
        </p:txBody>
      </p:sp>
      <p:sp>
        <p:nvSpPr>
          <p:cNvPr id="76895" name="Rectangle 95"/>
          <p:cNvSpPr>
            <a:spLocks noChangeArrowheads="1"/>
          </p:cNvSpPr>
          <p:nvPr/>
        </p:nvSpPr>
        <p:spPr bwMode="auto">
          <a:xfrm>
            <a:off x="720725" y="3211513"/>
            <a:ext cx="898525" cy="6429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 sz="20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76896" name="Rectangle 96"/>
          <p:cNvSpPr>
            <a:spLocks noChangeArrowheads="1"/>
          </p:cNvSpPr>
          <p:nvPr/>
        </p:nvSpPr>
        <p:spPr bwMode="auto">
          <a:xfrm>
            <a:off x="889000" y="3373438"/>
            <a:ext cx="5778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Start</a:t>
            </a:r>
          </a:p>
        </p:txBody>
      </p:sp>
      <p:sp>
        <p:nvSpPr>
          <p:cNvPr id="76897" name="Rectangle 97"/>
          <p:cNvSpPr>
            <a:spLocks noChangeArrowheads="1"/>
          </p:cNvSpPr>
          <p:nvPr/>
        </p:nvSpPr>
        <p:spPr bwMode="auto">
          <a:xfrm>
            <a:off x="7596188" y="3282950"/>
            <a:ext cx="927100" cy="584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898" name="Rectangle 98"/>
          <p:cNvSpPr>
            <a:spLocks noChangeArrowheads="1"/>
          </p:cNvSpPr>
          <p:nvPr/>
        </p:nvSpPr>
        <p:spPr bwMode="auto">
          <a:xfrm>
            <a:off x="7689850" y="3392488"/>
            <a:ext cx="760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Finish</a:t>
            </a:r>
          </a:p>
        </p:txBody>
      </p:sp>
      <p:grpSp>
        <p:nvGrpSpPr>
          <p:cNvPr id="35848" name="Group 99"/>
          <p:cNvGrpSpPr>
            <a:grpSpLocks/>
          </p:cNvGrpSpPr>
          <p:nvPr/>
        </p:nvGrpSpPr>
        <p:grpSpPr bwMode="auto">
          <a:xfrm>
            <a:off x="4278313" y="4298950"/>
            <a:ext cx="1906587" cy="122238"/>
            <a:chOff x="2695" y="2600"/>
            <a:chExt cx="1201" cy="77"/>
          </a:xfrm>
        </p:grpSpPr>
        <p:sp>
          <p:nvSpPr>
            <p:cNvPr id="76900" name="Line 100"/>
            <p:cNvSpPr>
              <a:spLocks noChangeShapeType="1"/>
            </p:cNvSpPr>
            <p:nvPr/>
          </p:nvSpPr>
          <p:spPr bwMode="auto">
            <a:xfrm>
              <a:off x="2695" y="2639"/>
              <a:ext cx="1135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01" name="Freeform 101"/>
            <p:cNvSpPr>
              <a:spLocks/>
            </p:cNvSpPr>
            <p:nvPr/>
          </p:nvSpPr>
          <p:spPr bwMode="auto">
            <a:xfrm>
              <a:off x="3770" y="2600"/>
              <a:ext cx="126" cy="77"/>
            </a:xfrm>
            <a:custGeom>
              <a:avLst/>
              <a:gdLst/>
              <a:ahLst/>
              <a:cxnLst>
                <a:cxn ang="0">
                  <a:pos x="126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6" y="39"/>
                </a:cxn>
              </a:cxnLst>
              <a:rect l="0" t="0" r="r" b="b"/>
              <a:pathLst>
                <a:path w="126" h="77">
                  <a:moveTo>
                    <a:pt x="126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6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49" name="Group 102"/>
          <p:cNvGrpSpPr>
            <a:grpSpLocks/>
          </p:cNvGrpSpPr>
          <p:nvPr/>
        </p:nvGrpSpPr>
        <p:grpSpPr bwMode="auto">
          <a:xfrm>
            <a:off x="4278313" y="2230438"/>
            <a:ext cx="496887" cy="122237"/>
            <a:chOff x="2695" y="1342"/>
            <a:chExt cx="313" cy="77"/>
          </a:xfrm>
        </p:grpSpPr>
        <p:sp>
          <p:nvSpPr>
            <p:cNvPr id="76903" name="Line 103"/>
            <p:cNvSpPr>
              <a:spLocks noChangeShapeType="1"/>
            </p:cNvSpPr>
            <p:nvPr/>
          </p:nvSpPr>
          <p:spPr bwMode="auto">
            <a:xfrm>
              <a:off x="2695" y="1381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04" name="Freeform 104"/>
            <p:cNvSpPr>
              <a:spLocks/>
            </p:cNvSpPr>
            <p:nvPr/>
          </p:nvSpPr>
          <p:spPr bwMode="auto">
            <a:xfrm>
              <a:off x="2879" y="1342"/>
              <a:ext cx="129" cy="77"/>
            </a:xfrm>
            <a:custGeom>
              <a:avLst/>
              <a:gdLst/>
              <a:ahLst/>
              <a:cxnLst>
                <a:cxn ang="0">
                  <a:pos x="129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9" y="39"/>
                </a:cxn>
              </a:cxnLst>
              <a:rect l="0" t="0" r="r" b="b"/>
              <a:pathLst>
                <a:path w="129" h="77">
                  <a:moveTo>
                    <a:pt x="129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9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0" name="Group 105"/>
          <p:cNvGrpSpPr>
            <a:grpSpLocks/>
          </p:cNvGrpSpPr>
          <p:nvPr/>
        </p:nvGrpSpPr>
        <p:grpSpPr bwMode="auto">
          <a:xfrm>
            <a:off x="5686425" y="2862263"/>
            <a:ext cx="498475" cy="750887"/>
            <a:chOff x="3582" y="1695"/>
            <a:chExt cx="314" cy="473"/>
          </a:xfrm>
        </p:grpSpPr>
        <p:sp>
          <p:nvSpPr>
            <p:cNvPr id="76906" name="Line 106"/>
            <p:cNvSpPr>
              <a:spLocks noChangeShapeType="1"/>
            </p:cNvSpPr>
            <p:nvPr/>
          </p:nvSpPr>
          <p:spPr bwMode="auto">
            <a:xfrm flipV="1">
              <a:off x="3582" y="1761"/>
              <a:ext cx="271" cy="4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07" name="Freeform 107"/>
            <p:cNvSpPr>
              <a:spLocks/>
            </p:cNvSpPr>
            <p:nvPr/>
          </p:nvSpPr>
          <p:spPr bwMode="auto">
            <a:xfrm>
              <a:off x="3792" y="1695"/>
              <a:ext cx="104" cy="130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88"/>
                </a:cxn>
                <a:cxn ang="0">
                  <a:pos x="63" y="130"/>
                </a:cxn>
                <a:cxn ang="0">
                  <a:pos x="104" y="0"/>
                </a:cxn>
              </a:cxnLst>
              <a:rect l="0" t="0" r="r" b="b"/>
              <a:pathLst>
                <a:path w="104" h="130">
                  <a:moveTo>
                    <a:pt x="104" y="0"/>
                  </a:moveTo>
                  <a:lnTo>
                    <a:pt x="0" y="88"/>
                  </a:lnTo>
                  <a:lnTo>
                    <a:pt x="63" y="130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1" name="Group 108"/>
          <p:cNvGrpSpPr>
            <a:grpSpLocks/>
          </p:cNvGrpSpPr>
          <p:nvPr/>
        </p:nvGrpSpPr>
        <p:grpSpPr bwMode="auto">
          <a:xfrm>
            <a:off x="5686425" y="2320925"/>
            <a:ext cx="498475" cy="252413"/>
            <a:chOff x="3582" y="1381"/>
            <a:chExt cx="314" cy="159"/>
          </a:xfrm>
        </p:grpSpPr>
        <p:sp>
          <p:nvSpPr>
            <p:cNvPr id="76909" name="Line 109"/>
            <p:cNvSpPr>
              <a:spLocks noChangeShapeType="1"/>
            </p:cNvSpPr>
            <p:nvPr/>
          </p:nvSpPr>
          <p:spPr bwMode="auto">
            <a:xfrm>
              <a:off x="3582" y="1381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0" name="Freeform 110"/>
            <p:cNvSpPr>
              <a:spLocks/>
            </p:cNvSpPr>
            <p:nvPr/>
          </p:nvSpPr>
          <p:spPr bwMode="auto">
            <a:xfrm>
              <a:off x="3762" y="1447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7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7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2" name="Group 111"/>
          <p:cNvGrpSpPr>
            <a:grpSpLocks/>
          </p:cNvGrpSpPr>
          <p:nvPr/>
        </p:nvGrpSpPr>
        <p:grpSpPr bwMode="auto">
          <a:xfrm>
            <a:off x="1625600" y="3467100"/>
            <a:ext cx="498475" cy="122238"/>
            <a:chOff x="1024" y="2076"/>
            <a:chExt cx="314" cy="77"/>
          </a:xfrm>
        </p:grpSpPr>
        <p:sp>
          <p:nvSpPr>
            <p:cNvPr id="76912" name="Line 112"/>
            <p:cNvSpPr>
              <a:spLocks noChangeShapeType="1"/>
            </p:cNvSpPr>
            <p:nvPr/>
          </p:nvSpPr>
          <p:spPr bwMode="auto">
            <a:xfrm>
              <a:off x="1024" y="2115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3" name="Freeform 113"/>
            <p:cNvSpPr>
              <a:spLocks/>
            </p:cNvSpPr>
            <p:nvPr/>
          </p:nvSpPr>
          <p:spPr bwMode="auto">
            <a:xfrm>
              <a:off x="1208" y="2076"/>
              <a:ext cx="130" cy="77"/>
            </a:xfrm>
            <a:custGeom>
              <a:avLst/>
              <a:gdLst/>
              <a:ahLst/>
              <a:cxnLst>
                <a:cxn ang="0">
                  <a:pos x="130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30" y="39"/>
                </a:cxn>
              </a:cxnLst>
              <a:rect l="0" t="0" r="r" b="b"/>
              <a:pathLst>
                <a:path w="130" h="77">
                  <a:moveTo>
                    <a:pt x="130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3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3" name="Group 114"/>
          <p:cNvGrpSpPr>
            <a:grpSpLocks/>
          </p:cNvGrpSpPr>
          <p:nvPr/>
        </p:nvGrpSpPr>
        <p:grpSpPr bwMode="auto">
          <a:xfrm>
            <a:off x="5686425" y="3111500"/>
            <a:ext cx="1906588" cy="433388"/>
            <a:chOff x="3582" y="1852"/>
            <a:chExt cx="1201" cy="273"/>
          </a:xfrm>
        </p:grpSpPr>
        <p:sp>
          <p:nvSpPr>
            <p:cNvPr id="76915" name="Line 115"/>
            <p:cNvSpPr>
              <a:spLocks noChangeShapeType="1"/>
            </p:cNvSpPr>
            <p:nvPr/>
          </p:nvSpPr>
          <p:spPr bwMode="auto">
            <a:xfrm>
              <a:off x="3582" y="1852"/>
              <a:ext cx="1136" cy="24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6" name="Freeform 116"/>
            <p:cNvSpPr>
              <a:spLocks/>
            </p:cNvSpPr>
            <p:nvPr/>
          </p:nvSpPr>
          <p:spPr bwMode="auto">
            <a:xfrm>
              <a:off x="4649" y="2051"/>
              <a:ext cx="134" cy="74"/>
            </a:xfrm>
            <a:custGeom>
              <a:avLst/>
              <a:gdLst/>
              <a:ahLst/>
              <a:cxnLst>
                <a:cxn ang="0">
                  <a:pos x="134" y="64"/>
                </a:cxn>
                <a:cxn ang="0">
                  <a:pos x="16" y="0"/>
                </a:cxn>
                <a:cxn ang="0">
                  <a:pos x="0" y="74"/>
                </a:cxn>
                <a:cxn ang="0">
                  <a:pos x="134" y="64"/>
                </a:cxn>
              </a:cxnLst>
              <a:rect l="0" t="0" r="r" b="b"/>
              <a:pathLst>
                <a:path w="134" h="74">
                  <a:moveTo>
                    <a:pt x="134" y="64"/>
                  </a:moveTo>
                  <a:lnTo>
                    <a:pt x="16" y="0"/>
                  </a:lnTo>
                  <a:lnTo>
                    <a:pt x="0" y="74"/>
                  </a:lnTo>
                  <a:lnTo>
                    <a:pt x="134" y="6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4" name="Group 117"/>
          <p:cNvGrpSpPr>
            <a:grpSpLocks/>
          </p:cNvGrpSpPr>
          <p:nvPr/>
        </p:nvGrpSpPr>
        <p:grpSpPr bwMode="auto">
          <a:xfrm>
            <a:off x="7096125" y="2863850"/>
            <a:ext cx="496888" cy="417513"/>
            <a:chOff x="4470" y="1696"/>
            <a:chExt cx="313" cy="263"/>
          </a:xfrm>
        </p:grpSpPr>
        <p:sp>
          <p:nvSpPr>
            <p:cNvPr id="76918" name="Line 118"/>
            <p:cNvSpPr>
              <a:spLocks noChangeShapeType="1"/>
            </p:cNvSpPr>
            <p:nvPr/>
          </p:nvSpPr>
          <p:spPr bwMode="auto">
            <a:xfrm>
              <a:off x="4470" y="1696"/>
              <a:ext cx="248" cy="2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9" name="Freeform 119"/>
            <p:cNvSpPr>
              <a:spLocks/>
            </p:cNvSpPr>
            <p:nvPr/>
          </p:nvSpPr>
          <p:spPr bwMode="auto">
            <a:xfrm>
              <a:off x="4660" y="1846"/>
              <a:ext cx="123" cy="113"/>
            </a:xfrm>
            <a:custGeom>
              <a:avLst/>
              <a:gdLst/>
              <a:ahLst/>
              <a:cxnLst>
                <a:cxn ang="0">
                  <a:pos x="123" y="113"/>
                </a:cxn>
                <a:cxn ang="0">
                  <a:pos x="48" y="0"/>
                </a:cxn>
                <a:cxn ang="0">
                  <a:pos x="0" y="59"/>
                </a:cxn>
                <a:cxn ang="0">
                  <a:pos x="123" y="113"/>
                </a:cxn>
              </a:cxnLst>
              <a:rect l="0" t="0" r="r" b="b"/>
              <a:pathLst>
                <a:path w="123" h="113">
                  <a:moveTo>
                    <a:pt x="123" y="113"/>
                  </a:moveTo>
                  <a:lnTo>
                    <a:pt x="48" y="0"/>
                  </a:lnTo>
                  <a:lnTo>
                    <a:pt x="0" y="59"/>
                  </a:lnTo>
                  <a:lnTo>
                    <a:pt x="123" y="1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5" name="Group 120"/>
          <p:cNvGrpSpPr>
            <a:grpSpLocks/>
          </p:cNvGrpSpPr>
          <p:nvPr/>
        </p:nvGrpSpPr>
        <p:grpSpPr bwMode="auto">
          <a:xfrm>
            <a:off x="3035300" y="2611438"/>
            <a:ext cx="331788" cy="666750"/>
            <a:chOff x="1912" y="1537"/>
            <a:chExt cx="209" cy="420"/>
          </a:xfrm>
        </p:grpSpPr>
        <p:sp>
          <p:nvSpPr>
            <p:cNvPr id="76921" name="Line 121"/>
            <p:cNvSpPr>
              <a:spLocks noChangeShapeType="1"/>
            </p:cNvSpPr>
            <p:nvPr/>
          </p:nvSpPr>
          <p:spPr bwMode="auto">
            <a:xfrm flipV="1">
              <a:off x="1912" y="1604"/>
              <a:ext cx="176" cy="35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22" name="Freeform 122"/>
            <p:cNvSpPr>
              <a:spLocks/>
            </p:cNvSpPr>
            <p:nvPr/>
          </p:nvSpPr>
          <p:spPr bwMode="auto">
            <a:xfrm>
              <a:off x="2029" y="1537"/>
              <a:ext cx="92" cy="13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0" y="100"/>
                </a:cxn>
                <a:cxn ang="0">
                  <a:pos x="68" y="135"/>
                </a:cxn>
                <a:cxn ang="0">
                  <a:pos x="92" y="0"/>
                </a:cxn>
              </a:cxnLst>
              <a:rect l="0" t="0" r="r" b="b"/>
              <a:pathLst>
                <a:path w="92" h="135">
                  <a:moveTo>
                    <a:pt x="92" y="0"/>
                  </a:moveTo>
                  <a:lnTo>
                    <a:pt x="0" y="100"/>
                  </a:lnTo>
                  <a:lnTo>
                    <a:pt x="68" y="135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6" name="Group 123"/>
          <p:cNvGrpSpPr>
            <a:grpSpLocks/>
          </p:cNvGrpSpPr>
          <p:nvPr/>
        </p:nvGrpSpPr>
        <p:grpSpPr bwMode="auto">
          <a:xfrm>
            <a:off x="4278313" y="2613025"/>
            <a:ext cx="496887" cy="252413"/>
            <a:chOff x="2695" y="1538"/>
            <a:chExt cx="313" cy="159"/>
          </a:xfrm>
        </p:grpSpPr>
        <p:sp>
          <p:nvSpPr>
            <p:cNvPr id="76924" name="Line 124"/>
            <p:cNvSpPr>
              <a:spLocks noChangeShapeType="1"/>
            </p:cNvSpPr>
            <p:nvPr/>
          </p:nvSpPr>
          <p:spPr bwMode="auto">
            <a:xfrm>
              <a:off x="2695" y="1538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25" name="Freeform 125"/>
            <p:cNvSpPr>
              <a:spLocks/>
            </p:cNvSpPr>
            <p:nvPr/>
          </p:nvSpPr>
          <p:spPr bwMode="auto">
            <a:xfrm>
              <a:off x="2874" y="1604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8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8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7" name="Group 126"/>
          <p:cNvGrpSpPr>
            <a:grpSpLocks/>
          </p:cNvGrpSpPr>
          <p:nvPr/>
        </p:nvGrpSpPr>
        <p:grpSpPr bwMode="auto">
          <a:xfrm>
            <a:off x="3035300" y="3779838"/>
            <a:ext cx="331788" cy="333375"/>
            <a:chOff x="1912" y="2273"/>
            <a:chExt cx="209" cy="210"/>
          </a:xfrm>
        </p:grpSpPr>
        <p:sp>
          <p:nvSpPr>
            <p:cNvPr id="76927" name="Line 127"/>
            <p:cNvSpPr>
              <a:spLocks noChangeShapeType="1"/>
            </p:cNvSpPr>
            <p:nvPr/>
          </p:nvSpPr>
          <p:spPr bwMode="auto">
            <a:xfrm>
              <a:off x="1912" y="2273"/>
              <a:ext cx="143" cy="14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28" name="Freeform 128"/>
            <p:cNvSpPr>
              <a:spLocks/>
            </p:cNvSpPr>
            <p:nvPr/>
          </p:nvSpPr>
          <p:spPr bwMode="auto">
            <a:xfrm>
              <a:off x="2002" y="2364"/>
              <a:ext cx="119" cy="119"/>
            </a:xfrm>
            <a:custGeom>
              <a:avLst/>
              <a:gdLst/>
              <a:ahLst/>
              <a:cxnLst>
                <a:cxn ang="0">
                  <a:pos x="119" y="119"/>
                </a:cxn>
                <a:cxn ang="0">
                  <a:pos x="54" y="0"/>
                </a:cxn>
                <a:cxn ang="0">
                  <a:pos x="0" y="55"/>
                </a:cxn>
                <a:cxn ang="0">
                  <a:pos x="119" y="119"/>
                </a:cxn>
              </a:cxnLst>
              <a:rect l="0" t="0" r="r" b="b"/>
              <a:pathLst>
                <a:path w="119" h="119">
                  <a:moveTo>
                    <a:pt x="119" y="119"/>
                  </a:moveTo>
                  <a:lnTo>
                    <a:pt x="54" y="0"/>
                  </a:lnTo>
                  <a:lnTo>
                    <a:pt x="0" y="55"/>
                  </a:lnTo>
                  <a:lnTo>
                    <a:pt x="11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8" name="Group 129"/>
          <p:cNvGrpSpPr>
            <a:grpSpLocks/>
          </p:cNvGrpSpPr>
          <p:nvPr/>
        </p:nvGrpSpPr>
        <p:grpSpPr bwMode="auto">
          <a:xfrm>
            <a:off x="7096125" y="3776663"/>
            <a:ext cx="496888" cy="336550"/>
            <a:chOff x="4470" y="2271"/>
            <a:chExt cx="313" cy="212"/>
          </a:xfrm>
        </p:grpSpPr>
        <p:sp>
          <p:nvSpPr>
            <p:cNvPr id="76930" name="Line 130"/>
            <p:cNvSpPr>
              <a:spLocks noChangeShapeType="1"/>
            </p:cNvSpPr>
            <p:nvPr/>
          </p:nvSpPr>
          <p:spPr bwMode="auto">
            <a:xfrm flipV="1">
              <a:off x="4470" y="2317"/>
              <a:ext cx="248" cy="16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31" name="Freeform 131"/>
            <p:cNvSpPr>
              <a:spLocks/>
            </p:cNvSpPr>
            <p:nvPr/>
          </p:nvSpPr>
          <p:spPr bwMode="auto">
            <a:xfrm>
              <a:off x="4655" y="2271"/>
              <a:ext cx="128" cy="104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0" y="41"/>
                </a:cxn>
                <a:cxn ang="0">
                  <a:pos x="41" y="104"/>
                </a:cxn>
                <a:cxn ang="0">
                  <a:pos x="128" y="0"/>
                </a:cxn>
              </a:cxnLst>
              <a:rect l="0" t="0" r="r" b="b"/>
              <a:pathLst>
                <a:path w="128" h="104">
                  <a:moveTo>
                    <a:pt x="128" y="0"/>
                  </a:moveTo>
                  <a:lnTo>
                    <a:pt x="0" y="41"/>
                  </a:lnTo>
                  <a:lnTo>
                    <a:pt x="41" y="104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59" name="Group 132"/>
          <p:cNvGrpSpPr>
            <a:grpSpLocks/>
          </p:cNvGrpSpPr>
          <p:nvPr/>
        </p:nvGrpSpPr>
        <p:grpSpPr bwMode="auto">
          <a:xfrm>
            <a:off x="4278313" y="3360738"/>
            <a:ext cx="496887" cy="750887"/>
            <a:chOff x="2695" y="2009"/>
            <a:chExt cx="313" cy="473"/>
          </a:xfrm>
        </p:grpSpPr>
        <p:sp>
          <p:nvSpPr>
            <p:cNvPr id="76933" name="Line 133"/>
            <p:cNvSpPr>
              <a:spLocks noChangeShapeType="1"/>
            </p:cNvSpPr>
            <p:nvPr/>
          </p:nvSpPr>
          <p:spPr bwMode="auto">
            <a:xfrm flipV="1">
              <a:off x="2695" y="2076"/>
              <a:ext cx="269" cy="40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34" name="Freeform 134"/>
            <p:cNvSpPr>
              <a:spLocks/>
            </p:cNvSpPr>
            <p:nvPr/>
          </p:nvSpPr>
          <p:spPr bwMode="auto">
            <a:xfrm>
              <a:off x="2905" y="2009"/>
              <a:ext cx="103" cy="130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0" y="89"/>
                </a:cxn>
                <a:cxn ang="0">
                  <a:pos x="63" y="130"/>
                </a:cxn>
                <a:cxn ang="0">
                  <a:pos x="103" y="0"/>
                </a:cxn>
              </a:cxnLst>
              <a:rect l="0" t="0" r="r" b="b"/>
              <a:pathLst>
                <a:path w="103" h="130">
                  <a:moveTo>
                    <a:pt x="103" y="0"/>
                  </a:moveTo>
                  <a:lnTo>
                    <a:pt x="0" y="89"/>
                  </a:lnTo>
                  <a:lnTo>
                    <a:pt x="63" y="13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5860" name="Group 135"/>
          <p:cNvGrpSpPr>
            <a:grpSpLocks/>
          </p:cNvGrpSpPr>
          <p:nvPr/>
        </p:nvGrpSpPr>
        <p:grpSpPr bwMode="auto">
          <a:xfrm>
            <a:off x="4278313" y="4110038"/>
            <a:ext cx="496887" cy="250825"/>
            <a:chOff x="2695" y="2481"/>
            <a:chExt cx="313" cy="158"/>
          </a:xfrm>
        </p:grpSpPr>
        <p:sp>
          <p:nvSpPr>
            <p:cNvPr id="76936" name="Line 136"/>
            <p:cNvSpPr>
              <a:spLocks noChangeShapeType="1"/>
            </p:cNvSpPr>
            <p:nvPr/>
          </p:nvSpPr>
          <p:spPr bwMode="auto">
            <a:xfrm flipV="1">
              <a:off x="2695" y="2515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37" name="Freeform 137"/>
            <p:cNvSpPr>
              <a:spLocks/>
            </p:cNvSpPr>
            <p:nvPr/>
          </p:nvSpPr>
          <p:spPr bwMode="auto">
            <a:xfrm>
              <a:off x="2874" y="2481"/>
              <a:ext cx="134" cy="93"/>
            </a:xfrm>
            <a:custGeom>
              <a:avLst/>
              <a:gdLst/>
              <a:ahLst/>
              <a:cxnLst>
                <a:cxn ang="0">
                  <a:pos x="134" y="0"/>
                </a:cxn>
                <a:cxn ang="0">
                  <a:pos x="0" y="25"/>
                </a:cxn>
                <a:cxn ang="0">
                  <a:pos x="35" y="93"/>
                </a:cxn>
                <a:cxn ang="0">
                  <a:pos x="134" y="0"/>
                </a:cxn>
              </a:cxnLst>
              <a:rect l="0" t="0" r="r" b="b"/>
              <a:pathLst>
                <a:path w="134" h="93">
                  <a:moveTo>
                    <a:pt x="134" y="0"/>
                  </a:moveTo>
                  <a:lnTo>
                    <a:pt x="0" y="25"/>
                  </a:lnTo>
                  <a:lnTo>
                    <a:pt x="35" y="9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938" name="Rectangle 138"/>
          <p:cNvSpPr>
            <a:spLocks noChangeArrowheads="1"/>
          </p:cNvSpPr>
          <p:nvPr/>
        </p:nvSpPr>
        <p:spPr bwMode="auto">
          <a:xfrm>
            <a:off x="3697288" y="195738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62" name="Rectangle 139"/>
          <p:cNvSpPr>
            <a:spLocks noChangeArrowheads="1"/>
          </p:cNvSpPr>
          <p:nvPr/>
        </p:nvSpPr>
        <p:spPr bwMode="auto">
          <a:xfrm>
            <a:off x="3959225" y="20796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40" name="Rectangle 140"/>
          <p:cNvSpPr>
            <a:spLocks noChangeArrowheads="1"/>
          </p:cNvSpPr>
          <p:nvPr/>
        </p:nvSpPr>
        <p:spPr bwMode="auto">
          <a:xfrm>
            <a:off x="3697288" y="229235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1" name="Rectangle 141"/>
          <p:cNvSpPr>
            <a:spLocks noChangeArrowheads="1"/>
          </p:cNvSpPr>
          <p:nvPr/>
        </p:nvSpPr>
        <p:spPr bwMode="auto">
          <a:xfrm>
            <a:off x="3387725" y="195738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2" name="Rectangle 142"/>
          <p:cNvSpPr>
            <a:spLocks noChangeArrowheads="1"/>
          </p:cNvSpPr>
          <p:nvPr/>
        </p:nvSpPr>
        <p:spPr bwMode="auto">
          <a:xfrm>
            <a:off x="3486150" y="1993900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76943" name="Rectangle 143"/>
          <p:cNvSpPr>
            <a:spLocks noChangeArrowheads="1"/>
          </p:cNvSpPr>
          <p:nvPr/>
        </p:nvSpPr>
        <p:spPr bwMode="auto">
          <a:xfrm>
            <a:off x="3387725" y="229235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4" name="Rectangle 144"/>
          <p:cNvSpPr>
            <a:spLocks noChangeArrowheads="1"/>
          </p:cNvSpPr>
          <p:nvPr/>
        </p:nvSpPr>
        <p:spPr bwMode="auto">
          <a:xfrm>
            <a:off x="3495675" y="233045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45" name="Rectangle 145"/>
          <p:cNvSpPr>
            <a:spLocks noChangeArrowheads="1"/>
          </p:cNvSpPr>
          <p:nvPr/>
        </p:nvSpPr>
        <p:spPr bwMode="auto">
          <a:xfrm>
            <a:off x="5092700" y="19526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69" name="Rectangle 146"/>
          <p:cNvSpPr>
            <a:spLocks noChangeArrowheads="1"/>
          </p:cNvSpPr>
          <p:nvPr/>
        </p:nvSpPr>
        <p:spPr bwMode="auto">
          <a:xfrm>
            <a:off x="5354638" y="20748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47" name="Rectangle 147"/>
          <p:cNvSpPr>
            <a:spLocks noChangeArrowheads="1"/>
          </p:cNvSpPr>
          <p:nvPr/>
        </p:nvSpPr>
        <p:spPr bwMode="auto">
          <a:xfrm>
            <a:off x="5092700" y="22875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8" name="Rectangle 148"/>
          <p:cNvSpPr>
            <a:spLocks noChangeArrowheads="1"/>
          </p:cNvSpPr>
          <p:nvPr/>
        </p:nvSpPr>
        <p:spPr bwMode="auto">
          <a:xfrm>
            <a:off x="4783138" y="19526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9" name="Rectangle 149"/>
          <p:cNvSpPr>
            <a:spLocks noChangeArrowheads="1"/>
          </p:cNvSpPr>
          <p:nvPr/>
        </p:nvSpPr>
        <p:spPr bwMode="auto">
          <a:xfrm>
            <a:off x="4852988" y="2003425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76950" name="Rectangle 150"/>
          <p:cNvSpPr>
            <a:spLocks noChangeArrowheads="1"/>
          </p:cNvSpPr>
          <p:nvPr/>
        </p:nvSpPr>
        <p:spPr bwMode="auto">
          <a:xfrm>
            <a:off x="4783138" y="22875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1" name="Rectangle 151"/>
          <p:cNvSpPr>
            <a:spLocks noChangeArrowheads="1"/>
          </p:cNvSpPr>
          <p:nvPr/>
        </p:nvSpPr>
        <p:spPr bwMode="auto">
          <a:xfrm>
            <a:off x="4876800" y="23256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52" name="Rectangle 152"/>
          <p:cNvSpPr>
            <a:spLocks noChangeArrowheads="1"/>
          </p:cNvSpPr>
          <p:nvPr/>
        </p:nvSpPr>
        <p:spPr bwMode="auto">
          <a:xfrm>
            <a:off x="2449513" y="319563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76" name="Rectangle 153"/>
          <p:cNvSpPr>
            <a:spLocks noChangeArrowheads="1"/>
          </p:cNvSpPr>
          <p:nvPr/>
        </p:nvSpPr>
        <p:spPr bwMode="auto">
          <a:xfrm>
            <a:off x="2711450" y="331787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54" name="Rectangle 154"/>
          <p:cNvSpPr>
            <a:spLocks noChangeArrowheads="1"/>
          </p:cNvSpPr>
          <p:nvPr/>
        </p:nvSpPr>
        <p:spPr bwMode="auto">
          <a:xfrm>
            <a:off x="2449513" y="353060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5" name="Rectangle 155"/>
          <p:cNvSpPr>
            <a:spLocks noChangeArrowheads="1"/>
          </p:cNvSpPr>
          <p:nvPr/>
        </p:nvSpPr>
        <p:spPr bwMode="auto">
          <a:xfrm>
            <a:off x="2139950" y="319563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6" name="Rectangle 156"/>
          <p:cNvSpPr>
            <a:spLocks noChangeArrowheads="1"/>
          </p:cNvSpPr>
          <p:nvPr/>
        </p:nvSpPr>
        <p:spPr bwMode="auto">
          <a:xfrm>
            <a:off x="2209800" y="3232150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76957" name="Rectangle 157"/>
          <p:cNvSpPr>
            <a:spLocks noChangeArrowheads="1"/>
          </p:cNvSpPr>
          <p:nvPr/>
        </p:nvSpPr>
        <p:spPr bwMode="auto">
          <a:xfrm>
            <a:off x="2139950" y="353060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8" name="Rectangle 158"/>
          <p:cNvSpPr>
            <a:spLocks noChangeArrowheads="1"/>
          </p:cNvSpPr>
          <p:nvPr/>
        </p:nvSpPr>
        <p:spPr bwMode="auto">
          <a:xfrm>
            <a:off x="2247900" y="356870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59" name="Rectangle 159"/>
          <p:cNvSpPr>
            <a:spLocks noChangeArrowheads="1"/>
          </p:cNvSpPr>
          <p:nvPr/>
        </p:nvSpPr>
        <p:spPr bwMode="auto">
          <a:xfrm>
            <a:off x="3692525" y="40100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83" name="Rectangle 160"/>
          <p:cNvSpPr>
            <a:spLocks noChangeArrowheads="1"/>
          </p:cNvSpPr>
          <p:nvPr/>
        </p:nvSpPr>
        <p:spPr bwMode="auto">
          <a:xfrm>
            <a:off x="3954463" y="41322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61" name="Rectangle 161"/>
          <p:cNvSpPr>
            <a:spLocks noChangeArrowheads="1"/>
          </p:cNvSpPr>
          <p:nvPr/>
        </p:nvSpPr>
        <p:spPr bwMode="auto">
          <a:xfrm>
            <a:off x="3692525" y="43449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2" name="Rectangle 162"/>
          <p:cNvSpPr>
            <a:spLocks noChangeArrowheads="1"/>
          </p:cNvSpPr>
          <p:nvPr/>
        </p:nvSpPr>
        <p:spPr bwMode="auto">
          <a:xfrm>
            <a:off x="3382963" y="40100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3" name="Rectangle 163"/>
          <p:cNvSpPr>
            <a:spLocks noChangeArrowheads="1"/>
          </p:cNvSpPr>
          <p:nvPr/>
        </p:nvSpPr>
        <p:spPr bwMode="auto">
          <a:xfrm>
            <a:off x="3467100" y="4046538"/>
            <a:ext cx="179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76964" name="Rectangle 164"/>
          <p:cNvSpPr>
            <a:spLocks noChangeArrowheads="1"/>
          </p:cNvSpPr>
          <p:nvPr/>
        </p:nvSpPr>
        <p:spPr bwMode="auto">
          <a:xfrm>
            <a:off x="3382963" y="43449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5" name="Rectangle 165"/>
          <p:cNvSpPr>
            <a:spLocks noChangeArrowheads="1"/>
          </p:cNvSpPr>
          <p:nvPr/>
        </p:nvSpPr>
        <p:spPr bwMode="auto">
          <a:xfrm>
            <a:off x="3476625" y="43830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6966" name="Rectangle 166"/>
          <p:cNvSpPr>
            <a:spLocks noChangeArrowheads="1"/>
          </p:cNvSpPr>
          <p:nvPr/>
        </p:nvSpPr>
        <p:spPr bwMode="auto">
          <a:xfrm>
            <a:off x="6507163" y="23526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90" name="Rectangle 167"/>
          <p:cNvSpPr>
            <a:spLocks noChangeArrowheads="1"/>
          </p:cNvSpPr>
          <p:nvPr/>
        </p:nvSpPr>
        <p:spPr bwMode="auto">
          <a:xfrm>
            <a:off x="6769100" y="24749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68" name="Rectangle 168"/>
          <p:cNvSpPr>
            <a:spLocks noChangeArrowheads="1"/>
          </p:cNvSpPr>
          <p:nvPr/>
        </p:nvSpPr>
        <p:spPr bwMode="auto">
          <a:xfrm>
            <a:off x="6507163" y="26876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9" name="Rectangle 169"/>
          <p:cNvSpPr>
            <a:spLocks noChangeArrowheads="1"/>
          </p:cNvSpPr>
          <p:nvPr/>
        </p:nvSpPr>
        <p:spPr bwMode="auto">
          <a:xfrm>
            <a:off x="6197600" y="23526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0" name="Rectangle 170"/>
          <p:cNvSpPr>
            <a:spLocks noChangeArrowheads="1"/>
          </p:cNvSpPr>
          <p:nvPr/>
        </p:nvSpPr>
        <p:spPr bwMode="auto">
          <a:xfrm>
            <a:off x="6267450" y="2389188"/>
            <a:ext cx="19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  <p:sp>
        <p:nvSpPr>
          <p:cNvPr id="76971" name="Rectangle 171"/>
          <p:cNvSpPr>
            <a:spLocks noChangeArrowheads="1"/>
          </p:cNvSpPr>
          <p:nvPr/>
        </p:nvSpPr>
        <p:spPr bwMode="auto">
          <a:xfrm>
            <a:off x="6197600" y="26876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2" name="Rectangle 172"/>
          <p:cNvSpPr>
            <a:spLocks noChangeArrowheads="1"/>
          </p:cNvSpPr>
          <p:nvPr/>
        </p:nvSpPr>
        <p:spPr bwMode="auto">
          <a:xfrm>
            <a:off x="6291263" y="27257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76973" name="Rectangle 173"/>
          <p:cNvSpPr>
            <a:spLocks noChangeArrowheads="1"/>
          </p:cNvSpPr>
          <p:nvPr/>
        </p:nvSpPr>
        <p:spPr bwMode="auto">
          <a:xfrm>
            <a:off x="5092700" y="27670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897" name="Rectangle 174"/>
          <p:cNvSpPr>
            <a:spLocks noChangeArrowheads="1"/>
          </p:cNvSpPr>
          <p:nvPr/>
        </p:nvSpPr>
        <p:spPr bwMode="auto">
          <a:xfrm>
            <a:off x="5354638" y="28892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75" name="Rectangle 175"/>
          <p:cNvSpPr>
            <a:spLocks noChangeArrowheads="1"/>
          </p:cNvSpPr>
          <p:nvPr/>
        </p:nvSpPr>
        <p:spPr bwMode="auto">
          <a:xfrm>
            <a:off x="5092700" y="31019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6" name="Rectangle 176"/>
          <p:cNvSpPr>
            <a:spLocks noChangeArrowheads="1"/>
          </p:cNvSpPr>
          <p:nvPr/>
        </p:nvSpPr>
        <p:spPr bwMode="auto">
          <a:xfrm>
            <a:off x="4783138" y="27670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7" name="Rectangle 177"/>
          <p:cNvSpPr>
            <a:spLocks noChangeArrowheads="1"/>
          </p:cNvSpPr>
          <p:nvPr/>
        </p:nvSpPr>
        <p:spPr bwMode="auto">
          <a:xfrm>
            <a:off x="4881563" y="2817813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76978" name="Rectangle 178"/>
          <p:cNvSpPr>
            <a:spLocks noChangeArrowheads="1"/>
          </p:cNvSpPr>
          <p:nvPr/>
        </p:nvSpPr>
        <p:spPr bwMode="auto">
          <a:xfrm>
            <a:off x="4783138" y="310197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9" name="Rectangle 179"/>
          <p:cNvSpPr>
            <a:spLocks noChangeArrowheads="1"/>
          </p:cNvSpPr>
          <p:nvPr/>
        </p:nvSpPr>
        <p:spPr bwMode="auto">
          <a:xfrm>
            <a:off x="4876800" y="31400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80" name="Rectangle 180"/>
          <p:cNvSpPr>
            <a:spLocks noChangeArrowheads="1"/>
          </p:cNvSpPr>
          <p:nvPr/>
        </p:nvSpPr>
        <p:spPr bwMode="auto">
          <a:xfrm>
            <a:off x="6507163" y="40243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904" name="Rectangle 181"/>
          <p:cNvSpPr>
            <a:spLocks noChangeArrowheads="1"/>
          </p:cNvSpPr>
          <p:nvPr/>
        </p:nvSpPr>
        <p:spPr bwMode="auto">
          <a:xfrm>
            <a:off x="6769100" y="41465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82" name="Rectangle 182"/>
          <p:cNvSpPr>
            <a:spLocks noChangeArrowheads="1"/>
          </p:cNvSpPr>
          <p:nvPr/>
        </p:nvSpPr>
        <p:spPr bwMode="auto">
          <a:xfrm>
            <a:off x="6507163" y="43592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83" name="Rectangle 183"/>
          <p:cNvSpPr>
            <a:spLocks noChangeArrowheads="1"/>
          </p:cNvSpPr>
          <p:nvPr/>
        </p:nvSpPr>
        <p:spPr bwMode="auto">
          <a:xfrm>
            <a:off x="6197600" y="40243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84" name="Rectangle 184"/>
          <p:cNvSpPr>
            <a:spLocks noChangeArrowheads="1"/>
          </p:cNvSpPr>
          <p:nvPr/>
        </p:nvSpPr>
        <p:spPr bwMode="auto">
          <a:xfrm>
            <a:off x="6253163" y="4046538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76985" name="Rectangle 185"/>
          <p:cNvSpPr>
            <a:spLocks noChangeArrowheads="1"/>
          </p:cNvSpPr>
          <p:nvPr/>
        </p:nvSpPr>
        <p:spPr bwMode="auto">
          <a:xfrm>
            <a:off x="6197600" y="4360863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86" name="Rectangle 186"/>
          <p:cNvSpPr>
            <a:spLocks noChangeArrowheads="1"/>
          </p:cNvSpPr>
          <p:nvPr/>
        </p:nvSpPr>
        <p:spPr bwMode="auto">
          <a:xfrm>
            <a:off x="6305550" y="43973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6987" name="Rectangle 187"/>
          <p:cNvSpPr>
            <a:spLocks noChangeArrowheads="1"/>
          </p:cNvSpPr>
          <p:nvPr/>
        </p:nvSpPr>
        <p:spPr bwMode="auto">
          <a:xfrm>
            <a:off x="5092700" y="35671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5911" name="Rectangle 188"/>
          <p:cNvSpPr>
            <a:spLocks noChangeArrowheads="1"/>
          </p:cNvSpPr>
          <p:nvPr/>
        </p:nvSpPr>
        <p:spPr bwMode="auto">
          <a:xfrm>
            <a:off x="5354638" y="36893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89" name="Rectangle 189"/>
          <p:cNvSpPr>
            <a:spLocks noChangeArrowheads="1"/>
          </p:cNvSpPr>
          <p:nvPr/>
        </p:nvSpPr>
        <p:spPr bwMode="auto">
          <a:xfrm>
            <a:off x="5092700" y="39020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90" name="Rectangle 190"/>
          <p:cNvSpPr>
            <a:spLocks noChangeArrowheads="1"/>
          </p:cNvSpPr>
          <p:nvPr/>
        </p:nvSpPr>
        <p:spPr bwMode="auto">
          <a:xfrm>
            <a:off x="4783138" y="35671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91" name="Rectangle 191"/>
          <p:cNvSpPr>
            <a:spLocks noChangeArrowheads="1"/>
          </p:cNvSpPr>
          <p:nvPr/>
        </p:nvSpPr>
        <p:spPr bwMode="auto">
          <a:xfrm>
            <a:off x="4867275" y="3603625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76992" name="Rectangle 192"/>
          <p:cNvSpPr>
            <a:spLocks noChangeArrowheads="1"/>
          </p:cNvSpPr>
          <p:nvPr/>
        </p:nvSpPr>
        <p:spPr bwMode="auto">
          <a:xfrm>
            <a:off x="4783138" y="390207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93" name="Rectangle 193"/>
          <p:cNvSpPr>
            <a:spLocks noChangeArrowheads="1"/>
          </p:cNvSpPr>
          <p:nvPr/>
        </p:nvSpPr>
        <p:spPr bwMode="auto">
          <a:xfrm>
            <a:off x="4876800" y="39258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76994" name="Rectangle 194"/>
          <p:cNvSpPr>
            <a:spLocks noChangeArrowheads="1"/>
          </p:cNvSpPr>
          <p:nvPr/>
        </p:nvSpPr>
        <p:spPr bwMode="auto">
          <a:xfrm>
            <a:off x="2449513" y="322103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0  3</a:t>
            </a:r>
          </a:p>
        </p:txBody>
      </p:sp>
      <p:sp>
        <p:nvSpPr>
          <p:cNvPr id="76995" name="Rectangle 195"/>
          <p:cNvSpPr>
            <a:spLocks noChangeArrowheads="1"/>
          </p:cNvSpPr>
          <p:nvPr/>
        </p:nvSpPr>
        <p:spPr bwMode="auto">
          <a:xfrm>
            <a:off x="3678238" y="197643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3  6</a:t>
            </a:r>
          </a:p>
        </p:txBody>
      </p:sp>
      <p:sp>
        <p:nvSpPr>
          <p:cNvPr id="76996" name="Rectangle 196"/>
          <p:cNvSpPr>
            <a:spLocks noChangeArrowheads="1"/>
          </p:cNvSpPr>
          <p:nvPr/>
        </p:nvSpPr>
        <p:spPr bwMode="auto">
          <a:xfrm>
            <a:off x="5016500" y="1971675"/>
            <a:ext cx="6889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76997" name="Rectangle 197"/>
          <p:cNvSpPr>
            <a:spLocks noChangeArrowheads="1"/>
          </p:cNvSpPr>
          <p:nvPr/>
        </p:nvSpPr>
        <p:spPr bwMode="auto">
          <a:xfrm>
            <a:off x="3635375" y="4029075"/>
            <a:ext cx="6699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3  5</a:t>
            </a:r>
          </a:p>
        </p:txBody>
      </p:sp>
      <p:sp>
        <p:nvSpPr>
          <p:cNvPr id="76998" name="Rectangle 198"/>
          <p:cNvSpPr>
            <a:spLocks noChangeArrowheads="1"/>
          </p:cNvSpPr>
          <p:nvPr/>
        </p:nvSpPr>
        <p:spPr bwMode="auto">
          <a:xfrm>
            <a:off x="6469063" y="2390775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76999" name="Rectangle 199"/>
          <p:cNvSpPr>
            <a:spLocks noChangeArrowheads="1"/>
          </p:cNvSpPr>
          <p:nvPr/>
        </p:nvSpPr>
        <p:spPr bwMode="auto">
          <a:xfrm>
            <a:off x="5016500" y="2792413"/>
            <a:ext cx="70802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77000" name="Rectangle 200"/>
          <p:cNvSpPr>
            <a:spLocks noChangeArrowheads="1"/>
          </p:cNvSpPr>
          <p:nvPr/>
        </p:nvSpPr>
        <p:spPr bwMode="auto">
          <a:xfrm>
            <a:off x="6488113" y="4062413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5   7</a:t>
            </a:r>
          </a:p>
        </p:txBody>
      </p:sp>
      <p:sp>
        <p:nvSpPr>
          <p:cNvPr id="77001" name="Rectangle 201"/>
          <p:cNvSpPr>
            <a:spLocks noChangeArrowheads="1"/>
          </p:cNvSpPr>
          <p:nvPr/>
        </p:nvSpPr>
        <p:spPr bwMode="auto">
          <a:xfrm>
            <a:off x="5016500" y="3592513"/>
            <a:ext cx="7080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  <p:sp>
        <p:nvSpPr>
          <p:cNvPr id="76848" name="Rectangle 48"/>
          <p:cNvSpPr>
            <a:spLocks noChangeArrowheads="1"/>
          </p:cNvSpPr>
          <p:nvPr/>
        </p:nvSpPr>
        <p:spPr bwMode="auto">
          <a:xfrm>
            <a:off x="3678238" y="2311400"/>
            <a:ext cx="612775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6  9</a:t>
            </a:r>
          </a:p>
        </p:txBody>
      </p:sp>
      <p:sp>
        <p:nvSpPr>
          <p:cNvPr id="76854" name="Rectangle 54"/>
          <p:cNvSpPr>
            <a:spLocks noChangeArrowheads="1"/>
          </p:cNvSpPr>
          <p:nvPr/>
        </p:nvSpPr>
        <p:spPr bwMode="auto">
          <a:xfrm>
            <a:off x="5016500" y="2306638"/>
            <a:ext cx="688975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9  12</a:t>
            </a:r>
          </a:p>
        </p:txBody>
      </p:sp>
      <p:sp>
        <p:nvSpPr>
          <p:cNvPr id="76860" name="Rectangle 60"/>
          <p:cNvSpPr>
            <a:spLocks noChangeArrowheads="1"/>
          </p:cNvSpPr>
          <p:nvPr/>
        </p:nvSpPr>
        <p:spPr bwMode="auto">
          <a:xfrm>
            <a:off x="2449513" y="3549650"/>
            <a:ext cx="612775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0  3</a:t>
            </a:r>
          </a:p>
        </p:txBody>
      </p:sp>
      <p:sp>
        <p:nvSpPr>
          <p:cNvPr id="76866" name="Rectangle 66"/>
          <p:cNvSpPr>
            <a:spLocks noChangeArrowheads="1"/>
          </p:cNvSpPr>
          <p:nvPr/>
        </p:nvSpPr>
        <p:spPr bwMode="auto">
          <a:xfrm>
            <a:off x="3635375" y="4364038"/>
            <a:ext cx="669925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3  5</a:t>
            </a:r>
          </a:p>
        </p:txBody>
      </p:sp>
      <p:sp>
        <p:nvSpPr>
          <p:cNvPr id="76872" name="Rectangle 72"/>
          <p:cNvSpPr>
            <a:spLocks noChangeArrowheads="1"/>
          </p:cNvSpPr>
          <p:nvPr/>
        </p:nvSpPr>
        <p:spPr bwMode="auto">
          <a:xfrm>
            <a:off x="6469063" y="2706688"/>
            <a:ext cx="660400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76878" name="Rectangle 78"/>
          <p:cNvSpPr>
            <a:spLocks noChangeArrowheads="1"/>
          </p:cNvSpPr>
          <p:nvPr/>
        </p:nvSpPr>
        <p:spPr bwMode="auto">
          <a:xfrm>
            <a:off x="5035550" y="3121025"/>
            <a:ext cx="708025" cy="34131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15 18</a:t>
            </a:r>
          </a:p>
        </p:txBody>
      </p:sp>
      <p:sp>
        <p:nvSpPr>
          <p:cNvPr id="76884" name="Rectangle 84"/>
          <p:cNvSpPr>
            <a:spLocks noChangeArrowheads="1"/>
          </p:cNvSpPr>
          <p:nvPr/>
        </p:nvSpPr>
        <p:spPr bwMode="auto">
          <a:xfrm>
            <a:off x="6469063" y="4378325"/>
            <a:ext cx="660400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16 18</a:t>
            </a:r>
          </a:p>
        </p:txBody>
      </p:sp>
      <p:sp>
        <p:nvSpPr>
          <p:cNvPr id="76890" name="Rectangle 90"/>
          <p:cNvSpPr>
            <a:spLocks noChangeArrowheads="1"/>
          </p:cNvSpPr>
          <p:nvPr/>
        </p:nvSpPr>
        <p:spPr bwMode="auto">
          <a:xfrm>
            <a:off x="5022850" y="3921125"/>
            <a:ext cx="708025" cy="34131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  <p:sp>
        <p:nvSpPr>
          <p:cNvPr id="138" name="Rectangle 137"/>
          <p:cNvSpPr>
            <a:spLocks noChangeArrowheads="1"/>
          </p:cNvSpPr>
          <p:nvPr/>
        </p:nvSpPr>
        <p:spPr bwMode="auto">
          <a:xfrm>
            <a:off x="1183482" y="5416550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9" name="Rectangle 138"/>
          <p:cNvSpPr>
            <a:spLocks noChangeArrowheads="1"/>
          </p:cNvSpPr>
          <p:nvPr/>
        </p:nvSpPr>
        <p:spPr bwMode="auto">
          <a:xfrm>
            <a:off x="1445419" y="5538787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40" name="Rectangle 139"/>
          <p:cNvSpPr>
            <a:spLocks noChangeArrowheads="1"/>
          </p:cNvSpPr>
          <p:nvPr/>
        </p:nvSpPr>
        <p:spPr bwMode="auto">
          <a:xfrm>
            <a:off x="1183482" y="5751512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1" name="Rectangle 140"/>
          <p:cNvSpPr>
            <a:spLocks noChangeArrowheads="1"/>
          </p:cNvSpPr>
          <p:nvPr/>
        </p:nvSpPr>
        <p:spPr bwMode="auto">
          <a:xfrm>
            <a:off x="873919" y="5416550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2" name="Rectangle 141"/>
          <p:cNvSpPr>
            <a:spLocks noChangeArrowheads="1"/>
          </p:cNvSpPr>
          <p:nvPr/>
        </p:nvSpPr>
        <p:spPr bwMode="auto">
          <a:xfrm>
            <a:off x="929482" y="5438775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143" name="Rectangle 142"/>
          <p:cNvSpPr>
            <a:spLocks noChangeArrowheads="1"/>
          </p:cNvSpPr>
          <p:nvPr/>
        </p:nvSpPr>
        <p:spPr bwMode="auto">
          <a:xfrm>
            <a:off x="873919" y="575310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4" name="Rectangle 143"/>
          <p:cNvSpPr>
            <a:spLocks noChangeArrowheads="1"/>
          </p:cNvSpPr>
          <p:nvPr/>
        </p:nvSpPr>
        <p:spPr bwMode="auto">
          <a:xfrm>
            <a:off x="981869" y="5789612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45" name="Rectangle 144"/>
          <p:cNvSpPr>
            <a:spLocks noChangeArrowheads="1"/>
          </p:cNvSpPr>
          <p:nvPr/>
        </p:nvSpPr>
        <p:spPr bwMode="auto">
          <a:xfrm>
            <a:off x="1180307" y="5407025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146" name="Rectangle 145"/>
          <p:cNvSpPr>
            <a:spLocks noChangeArrowheads="1"/>
          </p:cNvSpPr>
          <p:nvPr/>
        </p:nvSpPr>
        <p:spPr bwMode="auto">
          <a:xfrm>
            <a:off x="1180307" y="5741987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kern="1200">
                <a:solidFill>
                  <a:schemeClr val="tx1"/>
                </a:solidFill>
                <a:latin typeface="Book Antiqua" pitchFamily="18" charset="0"/>
                <a:ea typeface="+mn-ea"/>
                <a:cs typeface="+mn-cs"/>
              </a:defRPr>
            </a:lvl9pPr>
          </a:lstStyle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830263" y="166688"/>
            <a:ext cx="7475537" cy="585787"/>
          </a:xfrm>
        </p:spPr>
        <p:txBody>
          <a:bodyPr/>
          <a:lstStyle/>
          <a:p>
            <a:pPr>
              <a:defRPr/>
            </a:pPr>
            <a:r>
              <a:rPr lang="en-US"/>
              <a:t>Determining the Critical Path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6488"/>
            <a:ext cx="7856537" cy="1570037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smtClean="0">
                <a:solidFill>
                  <a:srgbClr val="66FFFF"/>
                </a:solidFill>
              </a:rPr>
              <a:t>	Step 3:</a:t>
            </a:r>
            <a:r>
              <a:rPr lang="en-US" smtClean="0">
                <a:solidFill>
                  <a:schemeClr val="tx2"/>
                </a:solidFill>
              </a:rPr>
              <a:t>  </a:t>
            </a:r>
            <a:r>
              <a:rPr lang="en-US" smtClean="0"/>
              <a:t>Calculate the slack time for each activity by: </a:t>
            </a:r>
          </a:p>
          <a:p>
            <a:pPr>
              <a:buFont typeface="Monotype Sorts"/>
              <a:buNone/>
            </a:pPr>
            <a:r>
              <a:rPr lang="en-US" smtClean="0"/>
              <a:t>    		</a:t>
            </a:r>
            <a:r>
              <a:rPr lang="en-US" u="sng" smtClean="0"/>
              <a:t>Slack</a:t>
            </a:r>
            <a:r>
              <a:rPr lang="en-US" smtClean="0"/>
              <a:t> = (Latest Start) - (Earliest Start), or </a:t>
            </a:r>
          </a:p>
          <a:p>
            <a:pPr>
              <a:buFont typeface="Monotype Sorts"/>
              <a:buNone/>
            </a:pPr>
            <a:r>
              <a:rPr lang="en-US" smtClean="0"/>
              <a:t>    		          = (Latest Finish) - (Earliest Finish).	</a:t>
            </a:r>
          </a:p>
          <a:p>
            <a:pPr>
              <a:buFont typeface="Monotype Sorts"/>
              <a:buNone/>
            </a:pPr>
            <a:endParaRPr lang="en-US" smtClean="0"/>
          </a:p>
        </p:txBody>
      </p:sp>
      <p:sp>
        <p:nvSpPr>
          <p:cNvPr id="77002" name="Rectangle 202"/>
          <p:cNvSpPr>
            <a:spLocks noChangeArrowheads="1"/>
          </p:cNvSpPr>
          <p:nvPr/>
        </p:nvSpPr>
        <p:spPr bwMode="auto">
          <a:xfrm>
            <a:off x="355600" y="2768600"/>
            <a:ext cx="8248650" cy="3257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895" name="Rectangle 95"/>
          <p:cNvSpPr>
            <a:spLocks noChangeArrowheads="1"/>
          </p:cNvSpPr>
          <p:nvPr/>
        </p:nvSpPr>
        <p:spPr bwMode="auto">
          <a:xfrm>
            <a:off x="530225" y="4227513"/>
            <a:ext cx="898525" cy="6429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 sz="20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76896" name="Rectangle 96"/>
          <p:cNvSpPr>
            <a:spLocks noChangeArrowheads="1"/>
          </p:cNvSpPr>
          <p:nvPr/>
        </p:nvSpPr>
        <p:spPr bwMode="auto">
          <a:xfrm>
            <a:off x="698500" y="4389438"/>
            <a:ext cx="5778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Start</a:t>
            </a:r>
          </a:p>
        </p:txBody>
      </p:sp>
      <p:sp>
        <p:nvSpPr>
          <p:cNvPr id="76897" name="Rectangle 97"/>
          <p:cNvSpPr>
            <a:spLocks noChangeArrowheads="1"/>
          </p:cNvSpPr>
          <p:nvPr/>
        </p:nvSpPr>
        <p:spPr bwMode="auto">
          <a:xfrm>
            <a:off x="7405688" y="4298950"/>
            <a:ext cx="927100" cy="584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898" name="Rectangle 98"/>
          <p:cNvSpPr>
            <a:spLocks noChangeArrowheads="1"/>
          </p:cNvSpPr>
          <p:nvPr/>
        </p:nvSpPr>
        <p:spPr bwMode="auto">
          <a:xfrm>
            <a:off x="7499350" y="4408488"/>
            <a:ext cx="760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Finish</a:t>
            </a:r>
          </a:p>
        </p:txBody>
      </p:sp>
      <p:grpSp>
        <p:nvGrpSpPr>
          <p:cNvPr id="37898" name="Group 99"/>
          <p:cNvGrpSpPr>
            <a:grpSpLocks/>
          </p:cNvGrpSpPr>
          <p:nvPr/>
        </p:nvGrpSpPr>
        <p:grpSpPr bwMode="auto">
          <a:xfrm>
            <a:off x="4087813" y="5314950"/>
            <a:ext cx="1906587" cy="122238"/>
            <a:chOff x="2695" y="2600"/>
            <a:chExt cx="1201" cy="77"/>
          </a:xfrm>
        </p:grpSpPr>
        <p:sp>
          <p:nvSpPr>
            <p:cNvPr id="76900" name="Line 100"/>
            <p:cNvSpPr>
              <a:spLocks noChangeShapeType="1"/>
            </p:cNvSpPr>
            <p:nvPr/>
          </p:nvSpPr>
          <p:spPr bwMode="auto">
            <a:xfrm>
              <a:off x="2695" y="2639"/>
              <a:ext cx="1135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01" name="Freeform 101"/>
            <p:cNvSpPr>
              <a:spLocks/>
            </p:cNvSpPr>
            <p:nvPr/>
          </p:nvSpPr>
          <p:spPr bwMode="auto">
            <a:xfrm>
              <a:off x="3770" y="2600"/>
              <a:ext cx="126" cy="77"/>
            </a:xfrm>
            <a:custGeom>
              <a:avLst/>
              <a:gdLst/>
              <a:ahLst/>
              <a:cxnLst>
                <a:cxn ang="0">
                  <a:pos x="126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6" y="39"/>
                </a:cxn>
              </a:cxnLst>
              <a:rect l="0" t="0" r="r" b="b"/>
              <a:pathLst>
                <a:path w="126" h="77">
                  <a:moveTo>
                    <a:pt x="126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6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01" name="Group 102"/>
          <p:cNvGrpSpPr>
            <a:grpSpLocks/>
          </p:cNvGrpSpPr>
          <p:nvPr/>
        </p:nvGrpSpPr>
        <p:grpSpPr bwMode="auto">
          <a:xfrm>
            <a:off x="4087813" y="3246438"/>
            <a:ext cx="496887" cy="122237"/>
            <a:chOff x="2695" y="1342"/>
            <a:chExt cx="313" cy="77"/>
          </a:xfrm>
        </p:grpSpPr>
        <p:sp>
          <p:nvSpPr>
            <p:cNvPr id="76903" name="Line 103"/>
            <p:cNvSpPr>
              <a:spLocks noChangeShapeType="1"/>
            </p:cNvSpPr>
            <p:nvPr/>
          </p:nvSpPr>
          <p:spPr bwMode="auto">
            <a:xfrm>
              <a:off x="2695" y="1381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04" name="Freeform 104"/>
            <p:cNvSpPr>
              <a:spLocks/>
            </p:cNvSpPr>
            <p:nvPr/>
          </p:nvSpPr>
          <p:spPr bwMode="auto">
            <a:xfrm>
              <a:off x="2879" y="1342"/>
              <a:ext cx="129" cy="77"/>
            </a:xfrm>
            <a:custGeom>
              <a:avLst/>
              <a:gdLst/>
              <a:ahLst/>
              <a:cxnLst>
                <a:cxn ang="0">
                  <a:pos x="129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9" y="39"/>
                </a:cxn>
              </a:cxnLst>
              <a:rect l="0" t="0" r="r" b="b"/>
              <a:pathLst>
                <a:path w="129" h="77">
                  <a:moveTo>
                    <a:pt x="129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9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04" name="Group 105"/>
          <p:cNvGrpSpPr>
            <a:grpSpLocks/>
          </p:cNvGrpSpPr>
          <p:nvPr/>
        </p:nvGrpSpPr>
        <p:grpSpPr bwMode="auto">
          <a:xfrm>
            <a:off x="5495925" y="3878263"/>
            <a:ext cx="498475" cy="750887"/>
            <a:chOff x="3582" y="1695"/>
            <a:chExt cx="314" cy="473"/>
          </a:xfrm>
        </p:grpSpPr>
        <p:sp>
          <p:nvSpPr>
            <p:cNvPr id="76906" name="Line 106"/>
            <p:cNvSpPr>
              <a:spLocks noChangeShapeType="1"/>
            </p:cNvSpPr>
            <p:nvPr/>
          </p:nvSpPr>
          <p:spPr bwMode="auto">
            <a:xfrm flipV="1">
              <a:off x="3582" y="1761"/>
              <a:ext cx="271" cy="4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07" name="Freeform 107"/>
            <p:cNvSpPr>
              <a:spLocks/>
            </p:cNvSpPr>
            <p:nvPr/>
          </p:nvSpPr>
          <p:spPr bwMode="auto">
            <a:xfrm>
              <a:off x="3792" y="1695"/>
              <a:ext cx="104" cy="130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88"/>
                </a:cxn>
                <a:cxn ang="0">
                  <a:pos x="63" y="130"/>
                </a:cxn>
                <a:cxn ang="0">
                  <a:pos x="104" y="0"/>
                </a:cxn>
              </a:cxnLst>
              <a:rect l="0" t="0" r="r" b="b"/>
              <a:pathLst>
                <a:path w="104" h="130">
                  <a:moveTo>
                    <a:pt x="104" y="0"/>
                  </a:moveTo>
                  <a:lnTo>
                    <a:pt x="0" y="88"/>
                  </a:lnTo>
                  <a:lnTo>
                    <a:pt x="63" y="130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07" name="Group 108"/>
          <p:cNvGrpSpPr>
            <a:grpSpLocks/>
          </p:cNvGrpSpPr>
          <p:nvPr/>
        </p:nvGrpSpPr>
        <p:grpSpPr bwMode="auto">
          <a:xfrm>
            <a:off x="5495925" y="3336925"/>
            <a:ext cx="498475" cy="252413"/>
            <a:chOff x="3582" y="1381"/>
            <a:chExt cx="314" cy="159"/>
          </a:xfrm>
        </p:grpSpPr>
        <p:sp>
          <p:nvSpPr>
            <p:cNvPr id="76909" name="Line 109"/>
            <p:cNvSpPr>
              <a:spLocks noChangeShapeType="1"/>
            </p:cNvSpPr>
            <p:nvPr/>
          </p:nvSpPr>
          <p:spPr bwMode="auto">
            <a:xfrm>
              <a:off x="3582" y="1381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0" name="Freeform 110"/>
            <p:cNvSpPr>
              <a:spLocks/>
            </p:cNvSpPr>
            <p:nvPr/>
          </p:nvSpPr>
          <p:spPr bwMode="auto">
            <a:xfrm>
              <a:off x="3762" y="1447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7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7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10" name="Group 111"/>
          <p:cNvGrpSpPr>
            <a:grpSpLocks/>
          </p:cNvGrpSpPr>
          <p:nvPr/>
        </p:nvGrpSpPr>
        <p:grpSpPr bwMode="auto">
          <a:xfrm>
            <a:off x="1435100" y="4483100"/>
            <a:ext cx="498475" cy="122238"/>
            <a:chOff x="1024" y="2076"/>
            <a:chExt cx="314" cy="77"/>
          </a:xfrm>
        </p:grpSpPr>
        <p:sp>
          <p:nvSpPr>
            <p:cNvPr id="76912" name="Line 112"/>
            <p:cNvSpPr>
              <a:spLocks noChangeShapeType="1"/>
            </p:cNvSpPr>
            <p:nvPr/>
          </p:nvSpPr>
          <p:spPr bwMode="auto">
            <a:xfrm>
              <a:off x="1024" y="2115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3" name="Freeform 113"/>
            <p:cNvSpPr>
              <a:spLocks/>
            </p:cNvSpPr>
            <p:nvPr/>
          </p:nvSpPr>
          <p:spPr bwMode="auto">
            <a:xfrm>
              <a:off x="1208" y="2076"/>
              <a:ext cx="130" cy="77"/>
            </a:xfrm>
            <a:custGeom>
              <a:avLst/>
              <a:gdLst/>
              <a:ahLst/>
              <a:cxnLst>
                <a:cxn ang="0">
                  <a:pos x="130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30" y="39"/>
                </a:cxn>
              </a:cxnLst>
              <a:rect l="0" t="0" r="r" b="b"/>
              <a:pathLst>
                <a:path w="130" h="77">
                  <a:moveTo>
                    <a:pt x="130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3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13" name="Group 114"/>
          <p:cNvGrpSpPr>
            <a:grpSpLocks/>
          </p:cNvGrpSpPr>
          <p:nvPr/>
        </p:nvGrpSpPr>
        <p:grpSpPr bwMode="auto">
          <a:xfrm>
            <a:off x="5495925" y="4127500"/>
            <a:ext cx="1906588" cy="433388"/>
            <a:chOff x="3582" y="1852"/>
            <a:chExt cx="1201" cy="273"/>
          </a:xfrm>
        </p:grpSpPr>
        <p:sp>
          <p:nvSpPr>
            <p:cNvPr id="76915" name="Line 115"/>
            <p:cNvSpPr>
              <a:spLocks noChangeShapeType="1"/>
            </p:cNvSpPr>
            <p:nvPr/>
          </p:nvSpPr>
          <p:spPr bwMode="auto">
            <a:xfrm>
              <a:off x="3582" y="1852"/>
              <a:ext cx="1136" cy="24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6" name="Freeform 116"/>
            <p:cNvSpPr>
              <a:spLocks/>
            </p:cNvSpPr>
            <p:nvPr/>
          </p:nvSpPr>
          <p:spPr bwMode="auto">
            <a:xfrm>
              <a:off x="4649" y="2051"/>
              <a:ext cx="134" cy="74"/>
            </a:xfrm>
            <a:custGeom>
              <a:avLst/>
              <a:gdLst/>
              <a:ahLst/>
              <a:cxnLst>
                <a:cxn ang="0">
                  <a:pos x="134" y="64"/>
                </a:cxn>
                <a:cxn ang="0">
                  <a:pos x="16" y="0"/>
                </a:cxn>
                <a:cxn ang="0">
                  <a:pos x="0" y="74"/>
                </a:cxn>
                <a:cxn ang="0">
                  <a:pos x="134" y="64"/>
                </a:cxn>
              </a:cxnLst>
              <a:rect l="0" t="0" r="r" b="b"/>
              <a:pathLst>
                <a:path w="134" h="74">
                  <a:moveTo>
                    <a:pt x="134" y="64"/>
                  </a:moveTo>
                  <a:lnTo>
                    <a:pt x="16" y="0"/>
                  </a:lnTo>
                  <a:lnTo>
                    <a:pt x="0" y="74"/>
                  </a:lnTo>
                  <a:lnTo>
                    <a:pt x="134" y="6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16" name="Group 117"/>
          <p:cNvGrpSpPr>
            <a:grpSpLocks/>
          </p:cNvGrpSpPr>
          <p:nvPr/>
        </p:nvGrpSpPr>
        <p:grpSpPr bwMode="auto">
          <a:xfrm>
            <a:off x="6905625" y="3879850"/>
            <a:ext cx="496888" cy="417513"/>
            <a:chOff x="4470" y="1696"/>
            <a:chExt cx="313" cy="263"/>
          </a:xfrm>
        </p:grpSpPr>
        <p:sp>
          <p:nvSpPr>
            <p:cNvPr id="76918" name="Line 118"/>
            <p:cNvSpPr>
              <a:spLocks noChangeShapeType="1"/>
            </p:cNvSpPr>
            <p:nvPr/>
          </p:nvSpPr>
          <p:spPr bwMode="auto">
            <a:xfrm>
              <a:off x="4470" y="1696"/>
              <a:ext cx="248" cy="2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19" name="Freeform 119"/>
            <p:cNvSpPr>
              <a:spLocks/>
            </p:cNvSpPr>
            <p:nvPr/>
          </p:nvSpPr>
          <p:spPr bwMode="auto">
            <a:xfrm>
              <a:off x="4660" y="1846"/>
              <a:ext cx="123" cy="113"/>
            </a:xfrm>
            <a:custGeom>
              <a:avLst/>
              <a:gdLst/>
              <a:ahLst/>
              <a:cxnLst>
                <a:cxn ang="0">
                  <a:pos x="123" y="113"/>
                </a:cxn>
                <a:cxn ang="0">
                  <a:pos x="48" y="0"/>
                </a:cxn>
                <a:cxn ang="0">
                  <a:pos x="0" y="59"/>
                </a:cxn>
                <a:cxn ang="0">
                  <a:pos x="123" y="113"/>
                </a:cxn>
              </a:cxnLst>
              <a:rect l="0" t="0" r="r" b="b"/>
              <a:pathLst>
                <a:path w="123" h="113">
                  <a:moveTo>
                    <a:pt x="123" y="113"/>
                  </a:moveTo>
                  <a:lnTo>
                    <a:pt x="48" y="0"/>
                  </a:lnTo>
                  <a:lnTo>
                    <a:pt x="0" y="59"/>
                  </a:lnTo>
                  <a:lnTo>
                    <a:pt x="123" y="1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19" name="Group 120"/>
          <p:cNvGrpSpPr>
            <a:grpSpLocks/>
          </p:cNvGrpSpPr>
          <p:nvPr/>
        </p:nvGrpSpPr>
        <p:grpSpPr bwMode="auto">
          <a:xfrm>
            <a:off x="2844800" y="3627438"/>
            <a:ext cx="331788" cy="666750"/>
            <a:chOff x="1912" y="1537"/>
            <a:chExt cx="209" cy="420"/>
          </a:xfrm>
        </p:grpSpPr>
        <p:sp>
          <p:nvSpPr>
            <p:cNvPr id="76921" name="Line 121"/>
            <p:cNvSpPr>
              <a:spLocks noChangeShapeType="1"/>
            </p:cNvSpPr>
            <p:nvPr/>
          </p:nvSpPr>
          <p:spPr bwMode="auto">
            <a:xfrm flipV="1">
              <a:off x="1912" y="1604"/>
              <a:ext cx="176" cy="35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22" name="Freeform 122"/>
            <p:cNvSpPr>
              <a:spLocks/>
            </p:cNvSpPr>
            <p:nvPr/>
          </p:nvSpPr>
          <p:spPr bwMode="auto">
            <a:xfrm>
              <a:off x="2029" y="1537"/>
              <a:ext cx="92" cy="13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0" y="100"/>
                </a:cxn>
                <a:cxn ang="0">
                  <a:pos x="68" y="135"/>
                </a:cxn>
                <a:cxn ang="0">
                  <a:pos x="92" y="0"/>
                </a:cxn>
              </a:cxnLst>
              <a:rect l="0" t="0" r="r" b="b"/>
              <a:pathLst>
                <a:path w="92" h="135">
                  <a:moveTo>
                    <a:pt x="92" y="0"/>
                  </a:moveTo>
                  <a:lnTo>
                    <a:pt x="0" y="100"/>
                  </a:lnTo>
                  <a:lnTo>
                    <a:pt x="68" y="135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22" name="Group 123"/>
          <p:cNvGrpSpPr>
            <a:grpSpLocks/>
          </p:cNvGrpSpPr>
          <p:nvPr/>
        </p:nvGrpSpPr>
        <p:grpSpPr bwMode="auto">
          <a:xfrm>
            <a:off x="4087813" y="3629025"/>
            <a:ext cx="496887" cy="252413"/>
            <a:chOff x="2695" y="1538"/>
            <a:chExt cx="313" cy="159"/>
          </a:xfrm>
        </p:grpSpPr>
        <p:sp>
          <p:nvSpPr>
            <p:cNvPr id="76924" name="Line 124"/>
            <p:cNvSpPr>
              <a:spLocks noChangeShapeType="1"/>
            </p:cNvSpPr>
            <p:nvPr/>
          </p:nvSpPr>
          <p:spPr bwMode="auto">
            <a:xfrm>
              <a:off x="2695" y="1538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25" name="Freeform 125"/>
            <p:cNvSpPr>
              <a:spLocks/>
            </p:cNvSpPr>
            <p:nvPr/>
          </p:nvSpPr>
          <p:spPr bwMode="auto">
            <a:xfrm>
              <a:off x="2874" y="1604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8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8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25" name="Group 126"/>
          <p:cNvGrpSpPr>
            <a:grpSpLocks/>
          </p:cNvGrpSpPr>
          <p:nvPr/>
        </p:nvGrpSpPr>
        <p:grpSpPr bwMode="auto">
          <a:xfrm>
            <a:off x="2844800" y="4795838"/>
            <a:ext cx="331788" cy="333375"/>
            <a:chOff x="1912" y="2273"/>
            <a:chExt cx="209" cy="210"/>
          </a:xfrm>
        </p:grpSpPr>
        <p:sp>
          <p:nvSpPr>
            <p:cNvPr id="76927" name="Line 127"/>
            <p:cNvSpPr>
              <a:spLocks noChangeShapeType="1"/>
            </p:cNvSpPr>
            <p:nvPr/>
          </p:nvSpPr>
          <p:spPr bwMode="auto">
            <a:xfrm>
              <a:off x="1912" y="2273"/>
              <a:ext cx="143" cy="14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28" name="Freeform 128"/>
            <p:cNvSpPr>
              <a:spLocks/>
            </p:cNvSpPr>
            <p:nvPr/>
          </p:nvSpPr>
          <p:spPr bwMode="auto">
            <a:xfrm>
              <a:off x="2002" y="2364"/>
              <a:ext cx="119" cy="119"/>
            </a:xfrm>
            <a:custGeom>
              <a:avLst/>
              <a:gdLst/>
              <a:ahLst/>
              <a:cxnLst>
                <a:cxn ang="0">
                  <a:pos x="119" y="119"/>
                </a:cxn>
                <a:cxn ang="0">
                  <a:pos x="54" y="0"/>
                </a:cxn>
                <a:cxn ang="0">
                  <a:pos x="0" y="55"/>
                </a:cxn>
                <a:cxn ang="0">
                  <a:pos x="119" y="119"/>
                </a:cxn>
              </a:cxnLst>
              <a:rect l="0" t="0" r="r" b="b"/>
              <a:pathLst>
                <a:path w="119" h="119">
                  <a:moveTo>
                    <a:pt x="119" y="119"/>
                  </a:moveTo>
                  <a:lnTo>
                    <a:pt x="54" y="0"/>
                  </a:lnTo>
                  <a:lnTo>
                    <a:pt x="0" y="55"/>
                  </a:lnTo>
                  <a:lnTo>
                    <a:pt x="11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28" name="Group 129"/>
          <p:cNvGrpSpPr>
            <a:grpSpLocks/>
          </p:cNvGrpSpPr>
          <p:nvPr/>
        </p:nvGrpSpPr>
        <p:grpSpPr bwMode="auto">
          <a:xfrm>
            <a:off x="6905625" y="4792663"/>
            <a:ext cx="496888" cy="336550"/>
            <a:chOff x="4470" y="2271"/>
            <a:chExt cx="313" cy="212"/>
          </a:xfrm>
        </p:grpSpPr>
        <p:sp>
          <p:nvSpPr>
            <p:cNvPr id="76930" name="Line 130"/>
            <p:cNvSpPr>
              <a:spLocks noChangeShapeType="1"/>
            </p:cNvSpPr>
            <p:nvPr/>
          </p:nvSpPr>
          <p:spPr bwMode="auto">
            <a:xfrm flipV="1">
              <a:off x="4470" y="2317"/>
              <a:ext cx="248" cy="16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31" name="Freeform 131"/>
            <p:cNvSpPr>
              <a:spLocks/>
            </p:cNvSpPr>
            <p:nvPr/>
          </p:nvSpPr>
          <p:spPr bwMode="auto">
            <a:xfrm>
              <a:off x="4655" y="2271"/>
              <a:ext cx="128" cy="104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0" y="41"/>
                </a:cxn>
                <a:cxn ang="0">
                  <a:pos x="41" y="104"/>
                </a:cxn>
                <a:cxn ang="0">
                  <a:pos x="128" y="0"/>
                </a:cxn>
              </a:cxnLst>
              <a:rect l="0" t="0" r="r" b="b"/>
              <a:pathLst>
                <a:path w="128" h="104">
                  <a:moveTo>
                    <a:pt x="128" y="0"/>
                  </a:moveTo>
                  <a:lnTo>
                    <a:pt x="0" y="41"/>
                  </a:lnTo>
                  <a:lnTo>
                    <a:pt x="41" y="104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31" name="Group 132"/>
          <p:cNvGrpSpPr>
            <a:grpSpLocks/>
          </p:cNvGrpSpPr>
          <p:nvPr/>
        </p:nvGrpSpPr>
        <p:grpSpPr bwMode="auto">
          <a:xfrm>
            <a:off x="4087813" y="4376738"/>
            <a:ext cx="496887" cy="750887"/>
            <a:chOff x="2695" y="2009"/>
            <a:chExt cx="313" cy="473"/>
          </a:xfrm>
        </p:grpSpPr>
        <p:sp>
          <p:nvSpPr>
            <p:cNvPr id="76933" name="Line 133"/>
            <p:cNvSpPr>
              <a:spLocks noChangeShapeType="1"/>
            </p:cNvSpPr>
            <p:nvPr/>
          </p:nvSpPr>
          <p:spPr bwMode="auto">
            <a:xfrm flipV="1">
              <a:off x="2695" y="2076"/>
              <a:ext cx="269" cy="40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34" name="Freeform 134"/>
            <p:cNvSpPr>
              <a:spLocks/>
            </p:cNvSpPr>
            <p:nvPr/>
          </p:nvSpPr>
          <p:spPr bwMode="auto">
            <a:xfrm>
              <a:off x="2905" y="2009"/>
              <a:ext cx="103" cy="130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0" y="89"/>
                </a:cxn>
                <a:cxn ang="0">
                  <a:pos x="63" y="130"/>
                </a:cxn>
                <a:cxn ang="0">
                  <a:pos x="103" y="0"/>
                </a:cxn>
              </a:cxnLst>
              <a:rect l="0" t="0" r="r" b="b"/>
              <a:pathLst>
                <a:path w="103" h="130">
                  <a:moveTo>
                    <a:pt x="103" y="0"/>
                  </a:moveTo>
                  <a:lnTo>
                    <a:pt x="0" y="89"/>
                  </a:lnTo>
                  <a:lnTo>
                    <a:pt x="63" y="13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7934" name="Group 135"/>
          <p:cNvGrpSpPr>
            <a:grpSpLocks/>
          </p:cNvGrpSpPr>
          <p:nvPr/>
        </p:nvGrpSpPr>
        <p:grpSpPr bwMode="auto">
          <a:xfrm>
            <a:off x="4087813" y="5126038"/>
            <a:ext cx="496887" cy="250825"/>
            <a:chOff x="2695" y="2481"/>
            <a:chExt cx="313" cy="158"/>
          </a:xfrm>
        </p:grpSpPr>
        <p:sp>
          <p:nvSpPr>
            <p:cNvPr id="76936" name="Line 136"/>
            <p:cNvSpPr>
              <a:spLocks noChangeShapeType="1"/>
            </p:cNvSpPr>
            <p:nvPr/>
          </p:nvSpPr>
          <p:spPr bwMode="auto">
            <a:xfrm flipV="1">
              <a:off x="2695" y="2515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6937" name="Freeform 137"/>
            <p:cNvSpPr>
              <a:spLocks/>
            </p:cNvSpPr>
            <p:nvPr/>
          </p:nvSpPr>
          <p:spPr bwMode="auto">
            <a:xfrm>
              <a:off x="2874" y="2481"/>
              <a:ext cx="134" cy="93"/>
            </a:xfrm>
            <a:custGeom>
              <a:avLst/>
              <a:gdLst/>
              <a:ahLst/>
              <a:cxnLst>
                <a:cxn ang="0">
                  <a:pos x="134" y="0"/>
                </a:cxn>
                <a:cxn ang="0">
                  <a:pos x="0" y="25"/>
                </a:cxn>
                <a:cxn ang="0">
                  <a:pos x="35" y="93"/>
                </a:cxn>
                <a:cxn ang="0">
                  <a:pos x="134" y="0"/>
                </a:cxn>
              </a:cxnLst>
              <a:rect l="0" t="0" r="r" b="b"/>
              <a:pathLst>
                <a:path w="134" h="93">
                  <a:moveTo>
                    <a:pt x="134" y="0"/>
                  </a:moveTo>
                  <a:lnTo>
                    <a:pt x="0" y="25"/>
                  </a:lnTo>
                  <a:lnTo>
                    <a:pt x="35" y="9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6938" name="Rectangle 138"/>
          <p:cNvSpPr>
            <a:spLocks noChangeArrowheads="1"/>
          </p:cNvSpPr>
          <p:nvPr/>
        </p:nvSpPr>
        <p:spPr bwMode="auto">
          <a:xfrm>
            <a:off x="3506788" y="297338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38" name="Rectangle 139"/>
          <p:cNvSpPr>
            <a:spLocks noChangeArrowheads="1"/>
          </p:cNvSpPr>
          <p:nvPr/>
        </p:nvSpPr>
        <p:spPr bwMode="auto">
          <a:xfrm>
            <a:off x="3768725" y="30956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40" name="Rectangle 140"/>
          <p:cNvSpPr>
            <a:spLocks noChangeArrowheads="1"/>
          </p:cNvSpPr>
          <p:nvPr/>
        </p:nvSpPr>
        <p:spPr bwMode="auto">
          <a:xfrm>
            <a:off x="3506788" y="330835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1" name="Rectangle 141"/>
          <p:cNvSpPr>
            <a:spLocks noChangeArrowheads="1"/>
          </p:cNvSpPr>
          <p:nvPr/>
        </p:nvSpPr>
        <p:spPr bwMode="auto">
          <a:xfrm>
            <a:off x="3197225" y="297338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2" name="Rectangle 142"/>
          <p:cNvSpPr>
            <a:spLocks noChangeArrowheads="1"/>
          </p:cNvSpPr>
          <p:nvPr/>
        </p:nvSpPr>
        <p:spPr bwMode="auto">
          <a:xfrm>
            <a:off x="3295650" y="3009900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76943" name="Rectangle 143"/>
          <p:cNvSpPr>
            <a:spLocks noChangeArrowheads="1"/>
          </p:cNvSpPr>
          <p:nvPr/>
        </p:nvSpPr>
        <p:spPr bwMode="auto">
          <a:xfrm>
            <a:off x="3197225" y="330835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4" name="Rectangle 144"/>
          <p:cNvSpPr>
            <a:spLocks noChangeArrowheads="1"/>
          </p:cNvSpPr>
          <p:nvPr/>
        </p:nvSpPr>
        <p:spPr bwMode="auto">
          <a:xfrm>
            <a:off x="3305175" y="334645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45" name="Rectangle 145"/>
          <p:cNvSpPr>
            <a:spLocks noChangeArrowheads="1"/>
          </p:cNvSpPr>
          <p:nvPr/>
        </p:nvSpPr>
        <p:spPr bwMode="auto">
          <a:xfrm>
            <a:off x="4902200" y="29686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45" name="Rectangle 146"/>
          <p:cNvSpPr>
            <a:spLocks noChangeArrowheads="1"/>
          </p:cNvSpPr>
          <p:nvPr/>
        </p:nvSpPr>
        <p:spPr bwMode="auto">
          <a:xfrm>
            <a:off x="5164138" y="30908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47" name="Rectangle 147"/>
          <p:cNvSpPr>
            <a:spLocks noChangeArrowheads="1"/>
          </p:cNvSpPr>
          <p:nvPr/>
        </p:nvSpPr>
        <p:spPr bwMode="auto">
          <a:xfrm>
            <a:off x="4902200" y="33035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8" name="Rectangle 148"/>
          <p:cNvSpPr>
            <a:spLocks noChangeArrowheads="1"/>
          </p:cNvSpPr>
          <p:nvPr/>
        </p:nvSpPr>
        <p:spPr bwMode="auto">
          <a:xfrm>
            <a:off x="4592638" y="29686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49" name="Rectangle 149"/>
          <p:cNvSpPr>
            <a:spLocks noChangeArrowheads="1"/>
          </p:cNvSpPr>
          <p:nvPr/>
        </p:nvSpPr>
        <p:spPr bwMode="auto">
          <a:xfrm>
            <a:off x="4662488" y="3019425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76950" name="Rectangle 150"/>
          <p:cNvSpPr>
            <a:spLocks noChangeArrowheads="1"/>
          </p:cNvSpPr>
          <p:nvPr/>
        </p:nvSpPr>
        <p:spPr bwMode="auto">
          <a:xfrm>
            <a:off x="4592638" y="33035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1" name="Rectangle 151"/>
          <p:cNvSpPr>
            <a:spLocks noChangeArrowheads="1"/>
          </p:cNvSpPr>
          <p:nvPr/>
        </p:nvSpPr>
        <p:spPr bwMode="auto">
          <a:xfrm>
            <a:off x="4686300" y="33416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52" name="Rectangle 152"/>
          <p:cNvSpPr>
            <a:spLocks noChangeArrowheads="1"/>
          </p:cNvSpPr>
          <p:nvPr/>
        </p:nvSpPr>
        <p:spPr bwMode="auto">
          <a:xfrm>
            <a:off x="2259013" y="421163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52" name="Rectangle 153"/>
          <p:cNvSpPr>
            <a:spLocks noChangeArrowheads="1"/>
          </p:cNvSpPr>
          <p:nvPr/>
        </p:nvSpPr>
        <p:spPr bwMode="auto">
          <a:xfrm>
            <a:off x="2520950" y="433387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54" name="Rectangle 154"/>
          <p:cNvSpPr>
            <a:spLocks noChangeArrowheads="1"/>
          </p:cNvSpPr>
          <p:nvPr/>
        </p:nvSpPr>
        <p:spPr bwMode="auto">
          <a:xfrm>
            <a:off x="2259013" y="454660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5" name="Rectangle 155"/>
          <p:cNvSpPr>
            <a:spLocks noChangeArrowheads="1"/>
          </p:cNvSpPr>
          <p:nvPr/>
        </p:nvSpPr>
        <p:spPr bwMode="auto">
          <a:xfrm>
            <a:off x="1949450" y="421163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6" name="Rectangle 156"/>
          <p:cNvSpPr>
            <a:spLocks noChangeArrowheads="1"/>
          </p:cNvSpPr>
          <p:nvPr/>
        </p:nvSpPr>
        <p:spPr bwMode="auto">
          <a:xfrm>
            <a:off x="2019300" y="4248150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76957" name="Rectangle 157"/>
          <p:cNvSpPr>
            <a:spLocks noChangeArrowheads="1"/>
          </p:cNvSpPr>
          <p:nvPr/>
        </p:nvSpPr>
        <p:spPr bwMode="auto">
          <a:xfrm>
            <a:off x="1949450" y="454660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58" name="Rectangle 158"/>
          <p:cNvSpPr>
            <a:spLocks noChangeArrowheads="1"/>
          </p:cNvSpPr>
          <p:nvPr/>
        </p:nvSpPr>
        <p:spPr bwMode="auto">
          <a:xfrm>
            <a:off x="2057400" y="458470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59" name="Rectangle 159"/>
          <p:cNvSpPr>
            <a:spLocks noChangeArrowheads="1"/>
          </p:cNvSpPr>
          <p:nvPr/>
        </p:nvSpPr>
        <p:spPr bwMode="auto">
          <a:xfrm>
            <a:off x="3502025" y="50260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59" name="Rectangle 160"/>
          <p:cNvSpPr>
            <a:spLocks noChangeArrowheads="1"/>
          </p:cNvSpPr>
          <p:nvPr/>
        </p:nvSpPr>
        <p:spPr bwMode="auto">
          <a:xfrm>
            <a:off x="3763963" y="51482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61" name="Rectangle 161"/>
          <p:cNvSpPr>
            <a:spLocks noChangeArrowheads="1"/>
          </p:cNvSpPr>
          <p:nvPr/>
        </p:nvSpPr>
        <p:spPr bwMode="auto">
          <a:xfrm>
            <a:off x="3502025" y="53609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2" name="Rectangle 162"/>
          <p:cNvSpPr>
            <a:spLocks noChangeArrowheads="1"/>
          </p:cNvSpPr>
          <p:nvPr/>
        </p:nvSpPr>
        <p:spPr bwMode="auto">
          <a:xfrm>
            <a:off x="3192463" y="50260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3" name="Rectangle 163"/>
          <p:cNvSpPr>
            <a:spLocks noChangeArrowheads="1"/>
          </p:cNvSpPr>
          <p:nvPr/>
        </p:nvSpPr>
        <p:spPr bwMode="auto">
          <a:xfrm>
            <a:off x="3276600" y="5062538"/>
            <a:ext cx="179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76964" name="Rectangle 164"/>
          <p:cNvSpPr>
            <a:spLocks noChangeArrowheads="1"/>
          </p:cNvSpPr>
          <p:nvPr/>
        </p:nvSpPr>
        <p:spPr bwMode="auto">
          <a:xfrm>
            <a:off x="3192463" y="53609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5" name="Rectangle 165"/>
          <p:cNvSpPr>
            <a:spLocks noChangeArrowheads="1"/>
          </p:cNvSpPr>
          <p:nvPr/>
        </p:nvSpPr>
        <p:spPr bwMode="auto">
          <a:xfrm>
            <a:off x="3286125" y="53990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6966" name="Rectangle 166"/>
          <p:cNvSpPr>
            <a:spLocks noChangeArrowheads="1"/>
          </p:cNvSpPr>
          <p:nvPr/>
        </p:nvSpPr>
        <p:spPr bwMode="auto">
          <a:xfrm>
            <a:off x="6316663" y="33686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66" name="Rectangle 167"/>
          <p:cNvSpPr>
            <a:spLocks noChangeArrowheads="1"/>
          </p:cNvSpPr>
          <p:nvPr/>
        </p:nvSpPr>
        <p:spPr bwMode="auto">
          <a:xfrm>
            <a:off x="6578600" y="34909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68" name="Rectangle 168"/>
          <p:cNvSpPr>
            <a:spLocks noChangeArrowheads="1"/>
          </p:cNvSpPr>
          <p:nvPr/>
        </p:nvSpPr>
        <p:spPr bwMode="auto">
          <a:xfrm>
            <a:off x="6316663" y="37036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69" name="Rectangle 169"/>
          <p:cNvSpPr>
            <a:spLocks noChangeArrowheads="1"/>
          </p:cNvSpPr>
          <p:nvPr/>
        </p:nvSpPr>
        <p:spPr bwMode="auto">
          <a:xfrm>
            <a:off x="6007100" y="33686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0" name="Rectangle 170"/>
          <p:cNvSpPr>
            <a:spLocks noChangeArrowheads="1"/>
          </p:cNvSpPr>
          <p:nvPr/>
        </p:nvSpPr>
        <p:spPr bwMode="auto">
          <a:xfrm>
            <a:off x="6076950" y="3405188"/>
            <a:ext cx="19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  <p:sp>
        <p:nvSpPr>
          <p:cNvPr id="76971" name="Rectangle 171"/>
          <p:cNvSpPr>
            <a:spLocks noChangeArrowheads="1"/>
          </p:cNvSpPr>
          <p:nvPr/>
        </p:nvSpPr>
        <p:spPr bwMode="auto">
          <a:xfrm>
            <a:off x="6007100" y="37036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2" name="Rectangle 172"/>
          <p:cNvSpPr>
            <a:spLocks noChangeArrowheads="1"/>
          </p:cNvSpPr>
          <p:nvPr/>
        </p:nvSpPr>
        <p:spPr bwMode="auto">
          <a:xfrm>
            <a:off x="6100763" y="37417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76973" name="Rectangle 173"/>
          <p:cNvSpPr>
            <a:spLocks noChangeArrowheads="1"/>
          </p:cNvSpPr>
          <p:nvPr/>
        </p:nvSpPr>
        <p:spPr bwMode="auto">
          <a:xfrm>
            <a:off x="4902200" y="37830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73" name="Rectangle 174"/>
          <p:cNvSpPr>
            <a:spLocks noChangeArrowheads="1"/>
          </p:cNvSpPr>
          <p:nvPr/>
        </p:nvSpPr>
        <p:spPr bwMode="auto">
          <a:xfrm>
            <a:off x="5164138" y="39052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75" name="Rectangle 175"/>
          <p:cNvSpPr>
            <a:spLocks noChangeArrowheads="1"/>
          </p:cNvSpPr>
          <p:nvPr/>
        </p:nvSpPr>
        <p:spPr bwMode="auto">
          <a:xfrm>
            <a:off x="4902200" y="41179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6" name="Rectangle 176"/>
          <p:cNvSpPr>
            <a:spLocks noChangeArrowheads="1"/>
          </p:cNvSpPr>
          <p:nvPr/>
        </p:nvSpPr>
        <p:spPr bwMode="auto">
          <a:xfrm>
            <a:off x="4592638" y="37830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7" name="Rectangle 177"/>
          <p:cNvSpPr>
            <a:spLocks noChangeArrowheads="1"/>
          </p:cNvSpPr>
          <p:nvPr/>
        </p:nvSpPr>
        <p:spPr bwMode="auto">
          <a:xfrm>
            <a:off x="4691063" y="3833813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76978" name="Rectangle 178"/>
          <p:cNvSpPr>
            <a:spLocks noChangeArrowheads="1"/>
          </p:cNvSpPr>
          <p:nvPr/>
        </p:nvSpPr>
        <p:spPr bwMode="auto">
          <a:xfrm>
            <a:off x="4592638" y="411797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79" name="Rectangle 179"/>
          <p:cNvSpPr>
            <a:spLocks noChangeArrowheads="1"/>
          </p:cNvSpPr>
          <p:nvPr/>
        </p:nvSpPr>
        <p:spPr bwMode="auto">
          <a:xfrm>
            <a:off x="4686300" y="41560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6980" name="Rectangle 180"/>
          <p:cNvSpPr>
            <a:spLocks noChangeArrowheads="1"/>
          </p:cNvSpPr>
          <p:nvPr/>
        </p:nvSpPr>
        <p:spPr bwMode="auto">
          <a:xfrm>
            <a:off x="6316663" y="50403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80" name="Rectangle 181"/>
          <p:cNvSpPr>
            <a:spLocks noChangeArrowheads="1"/>
          </p:cNvSpPr>
          <p:nvPr/>
        </p:nvSpPr>
        <p:spPr bwMode="auto">
          <a:xfrm>
            <a:off x="6578600" y="51625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82" name="Rectangle 182"/>
          <p:cNvSpPr>
            <a:spLocks noChangeArrowheads="1"/>
          </p:cNvSpPr>
          <p:nvPr/>
        </p:nvSpPr>
        <p:spPr bwMode="auto">
          <a:xfrm>
            <a:off x="6316663" y="53752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83" name="Rectangle 183"/>
          <p:cNvSpPr>
            <a:spLocks noChangeArrowheads="1"/>
          </p:cNvSpPr>
          <p:nvPr/>
        </p:nvSpPr>
        <p:spPr bwMode="auto">
          <a:xfrm>
            <a:off x="6007100" y="50403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84" name="Rectangle 184"/>
          <p:cNvSpPr>
            <a:spLocks noChangeArrowheads="1"/>
          </p:cNvSpPr>
          <p:nvPr/>
        </p:nvSpPr>
        <p:spPr bwMode="auto">
          <a:xfrm>
            <a:off x="6062663" y="5062538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76985" name="Rectangle 185"/>
          <p:cNvSpPr>
            <a:spLocks noChangeArrowheads="1"/>
          </p:cNvSpPr>
          <p:nvPr/>
        </p:nvSpPr>
        <p:spPr bwMode="auto">
          <a:xfrm>
            <a:off x="6007100" y="5376863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86" name="Rectangle 186"/>
          <p:cNvSpPr>
            <a:spLocks noChangeArrowheads="1"/>
          </p:cNvSpPr>
          <p:nvPr/>
        </p:nvSpPr>
        <p:spPr bwMode="auto">
          <a:xfrm>
            <a:off x="6115050" y="54133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6987" name="Rectangle 187"/>
          <p:cNvSpPr>
            <a:spLocks noChangeArrowheads="1"/>
          </p:cNvSpPr>
          <p:nvPr/>
        </p:nvSpPr>
        <p:spPr bwMode="auto">
          <a:xfrm>
            <a:off x="4902200" y="45831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987" name="Rectangle 188"/>
          <p:cNvSpPr>
            <a:spLocks noChangeArrowheads="1"/>
          </p:cNvSpPr>
          <p:nvPr/>
        </p:nvSpPr>
        <p:spPr bwMode="auto">
          <a:xfrm>
            <a:off x="5164138" y="47053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6989" name="Rectangle 189"/>
          <p:cNvSpPr>
            <a:spLocks noChangeArrowheads="1"/>
          </p:cNvSpPr>
          <p:nvPr/>
        </p:nvSpPr>
        <p:spPr bwMode="auto">
          <a:xfrm>
            <a:off x="4902200" y="49180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90" name="Rectangle 190"/>
          <p:cNvSpPr>
            <a:spLocks noChangeArrowheads="1"/>
          </p:cNvSpPr>
          <p:nvPr/>
        </p:nvSpPr>
        <p:spPr bwMode="auto">
          <a:xfrm>
            <a:off x="4592638" y="45831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91" name="Rectangle 191"/>
          <p:cNvSpPr>
            <a:spLocks noChangeArrowheads="1"/>
          </p:cNvSpPr>
          <p:nvPr/>
        </p:nvSpPr>
        <p:spPr bwMode="auto">
          <a:xfrm>
            <a:off x="4676775" y="4619625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76992" name="Rectangle 192"/>
          <p:cNvSpPr>
            <a:spLocks noChangeArrowheads="1"/>
          </p:cNvSpPr>
          <p:nvPr/>
        </p:nvSpPr>
        <p:spPr bwMode="auto">
          <a:xfrm>
            <a:off x="4592638" y="491807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6993" name="Rectangle 193"/>
          <p:cNvSpPr>
            <a:spLocks noChangeArrowheads="1"/>
          </p:cNvSpPr>
          <p:nvPr/>
        </p:nvSpPr>
        <p:spPr bwMode="auto">
          <a:xfrm>
            <a:off x="4686300" y="49418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76994" name="Rectangle 194"/>
          <p:cNvSpPr>
            <a:spLocks noChangeArrowheads="1"/>
          </p:cNvSpPr>
          <p:nvPr/>
        </p:nvSpPr>
        <p:spPr bwMode="auto">
          <a:xfrm>
            <a:off x="2259013" y="423703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0  3</a:t>
            </a:r>
          </a:p>
        </p:txBody>
      </p:sp>
      <p:sp>
        <p:nvSpPr>
          <p:cNvPr id="76995" name="Rectangle 195"/>
          <p:cNvSpPr>
            <a:spLocks noChangeArrowheads="1"/>
          </p:cNvSpPr>
          <p:nvPr/>
        </p:nvSpPr>
        <p:spPr bwMode="auto">
          <a:xfrm>
            <a:off x="3487738" y="299243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3  6</a:t>
            </a:r>
          </a:p>
        </p:txBody>
      </p:sp>
      <p:sp>
        <p:nvSpPr>
          <p:cNvPr id="76996" name="Rectangle 196"/>
          <p:cNvSpPr>
            <a:spLocks noChangeArrowheads="1"/>
          </p:cNvSpPr>
          <p:nvPr/>
        </p:nvSpPr>
        <p:spPr bwMode="auto">
          <a:xfrm>
            <a:off x="4826000" y="2987675"/>
            <a:ext cx="6889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76997" name="Rectangle 197"/>
          <p:cNvSpPr>
            <a:spLocks noChangeArrowheads="1"/>
          </p:cNvSpPr>
          <p:nvPr/>
        </p:nvSpPr>
        <p:spPr bwMode="auto">
          <a:xfrm>
            <a:off x="3444875" y="5045075"/>
            <a:ext cx="6699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3  5</a:t>
            </a:r>
          </a:p>
        </p:txBody>
      </p:sp>
      <p:sp>
        <p:nvSpPr>
          <p:cNvPr id="76998" name="Rectangle 198"/>
          <p:cNvSpPr>
            <a:spLocks noChangeArrowheads="1"/>
          </p:cNvSpPr>
          <p:nvPr/>
        </p:nvSpPr>
        <p:spPr bwMode="auto">
          <a:xfrm>
            <a:off x="6278563" y="3406775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76999" name="Rectangle 199"/>
          <p:cNvSpPr>
            <a:spLocks noChangeArrowheads="1"/>
          </p:cNvSpPr>
          <p:nvPr/>
        </p:nvSpPr>
        <p:spPr bwMode="auto">
          <a:xfrm>
            <a:off x="4826000" y="3808413"/>
            <a:ext cx="70802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77000" name="Rectangle 200"/>
          <p:cNvSpPr>
            <a:spLocks noChangeArrowheads="1"/>
          </p:cNvSpPr>
          <p:nvPr/>
        </p:nvSpPr>
        <p:spPr bwMode="auto">
          <a:xfrm>
            <a:off x="6297613" y="5078413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5   7</a:t>
            </a:r>
          </a:p>
        </p:txBody>
      </p:sp>
      <p:sp>
        <p:nvSpPr>
          <p:cNvPr id="77001" name="Rectangle 201"/>
          <p:cNvSpPr>
            <a:spLocks noChangeArrowheads="1"/>
          </p:cNvSpPr>
          <p:nvPr/>
        </p:nvSpPr>
        <p:spPr bwMode="auto">
          <a:xfrm>
            <a:off x="4826000" y="4608513"/>
            <a:ext cx="7080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  <p:sp>
        <p:nvSpPr>
          <p:cNvPr id="76848" name="Rectangle 48"/>
          <p:cNvSpPr>
            <a:spLocks noChangeArrowheads="1"/>
          </p:cNvSpPr>
          <p:nvPr/>
        </p:nvSpPr>
        <p:spPr bwMode="auto">
          <a:xfrm>
            <a:off x="3487738" y="3327400"/>
            <a:ext cx="612775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6  9</a:t>
            </a:r>
          </a:p>
        </p:txBody>
      </p:sp>
      <p:sp>
        <p:nvSpPr>
          <p:cNvPr id="76854" name="Rectangle 54"/>
          <p:cNvSpPr>
            <a:spLocks noChangeArrowheads="1"/>
          </p:cNvSpPr>
          <p:nvPr/>
        </p:nvSpPr>
        <p:spPr bwMode="auto">
          <a:xfrm>
            <a:off x="4826000" y="3322638"/>
            <a:ext cx="688975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9  12</a:t>
            </a:r>
          </a:p>
        </p:txBody>
      </p:sp>
      <p:sp>
        <p:nvSpPr>
          <p:cNvPr id="76860" name="Rectangle 60"/>
          <p:cNvSpPr>
            <a:spLocks noChangeArrowheads="1"/>
          </p:cNvSpPr>
          <p:nvPr/>
        </p:nvSpPr>
        <p:spPr bwMode="auto">
          <a:xfrm>
            <a:off x="2259013" y="4565650"/>
            <a:ext cx="612775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0  3</a:t>
            </a:r>
          </a:p>
        </p:txBody>
      </p:sp>
      <p:sp>
        <p:nvSpPr>
          <p:cNvPr id="76866" name="Rectangle 66"/>
          <p:cNvSpPr>
            <a:spLocks noChangeArrowheads="1"/>
          </p:cNvSpPr>
          <p:nvPr/>
        </p:nvSpPr>
        <p:spPr bwMode="auto">
          <a:xfrm>
            <a:off x="3444875" y="5380038"/>
            <a:ext cx="669925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3  5</a:t>
            </a:r>
          </a:p>
        </p:txBody>
      </p:sp>
      <p:sp>
        <p:nvSpPr>
          <p:cNvPr id="76872" name="Rectangle 72"/>
          <p:cNvSpPr>
            <a:spLocks noChangeArrowheads="1"/>
          </p:cNvSpPr>
          <p:nvPr/>
        </p:nvSpPr>
        <p:spPr bwMode="auto">
          <a:xfrm>
            <a:off x="6278563" y="3722688"/>
            <a:ext cx="660400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76878" name="Rectangle 78"/>
          <p:cNvSpPr>
            <a:spLocks noChangeArrowheads="1"/>
          </p:cNvSpPr>
          <p:nvPr/>
        </p:nvSpPr>
        <p:spPr bwMode="auto">
          <a:xfrm>
            <a:off x="4845050" y="4137025"/>
            <a:ext cx="708025" cy="34131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15 18</a:t>
            </a:r>
          </a:p>
        </p:txBody>
      </p:sp>
      <p:sp>
        <p:nvSpPr>
          <p:cNvPr id="76884" name="Rectangle 84"/>
          <p:cNvSpPr>
            <a:spLocks noChangeArrowheads="1"/>
          </p:cNvSpPr>
          <p:nvPr/>
        </p:nvSpPr>
        <p:spPr bwMode="auto">
          <a:xfrm>
            <a:off x="6278563" y="5394325"/>
            <a:ext cx="660400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16 18</a:t>
            </a:r>
          </a:p>
        </p:txBody>
      </p:sp>
      <p:sp>
        <p:nvSpPr>
          <p:cNvPr id="76890" name="Rectangle 90"/>
          <p:cNvSpPr>
            <a:spLocks noChangeArrowheads="1"/>
          </p:cNvSpPr>
          <p:nvPr/>
        </p:nvSpPr>
        <p:spPr bwMode="auto">
          <a:xfrm>
            <a:off x="4832350" y="4937125"/>
            <a:ext cx="708025" cy="34131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1765300" y="1701800"/>
            <a:ext cx="6172200" cy="3886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8713"/>
            <a:ext cx="8101013" cy="443865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	   Activity Schedule including the Slack Time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endParaRPr lang="en-US" sz="1400" dirty="0" smtClean="0">
              <a:solidFill>
                <a:srgbClr val="66FFFF"/>
              </a:solidFill>
            </a:endParaRP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  <a:latin typeface="Arial" charset="0"/>
                <a:cs typeface="Arial" charset="0"/>
              </a:rPr>
              <a:t> </a:t>
            </a:r>
            <a:r>
              <a:rPr lang="en-US" dirty="0" smtClean="0">
                <a:latin typeface="Arial" charset="0"/>
                <a:cs typeface="Arial" charset="0"/>
              </a:rPr>
              <a:t>		    </a:t>
            </a:r>
            <a:r>
              <a:rPr lang="en-US" u="sng" dirty="0" smtClean="0">
                <a:cs typeface="Arial" charset="0"/>
              </a:rPr>
              <a:t>Activity</a:t>
            </a:r>
            <a:r>
              <a:rPr lang="en-US" dirty="0" smtClean="0">
                <a:cs typeface="Arial" charset="0"/>
              </a:rPr>
              <a:t>    </a:t>
            </a:r>
            <a:r>
              <a:rPr lang="en-US" u="sng" dirty="0" smtClean="0">
                <a:cs typeface="Arial" charset="0"/>
              </a:rPr>
              <a:t>ES</a:t>
            </a:r>
            <a:r>
              <a:rPr lang="en-US" dirty="0" smtClean="0">
                <a:cs typeface="Arial" charset="0"/>
              </a:rPr>
              <a:t>     </a:t>
            </a:r>
            <a:r>
              <a:rPr lang="en-US" u="sng" dirty="0" smtClean="0">
                <a:cs typeface="Arial" charset="0"/>
              </a:rPr>
              <a:t>EF</a:t>
            </a:r>
            <a:r>
              <a:rPr lang="en-US" dirty="0" smtClean="0">
                <a:cs typeface="Arial" charset="0"/>
              </a:rPr>
              <a:t>    </a:t>
            </a:r>
            <a:r>
              <a:rPr lang="en-US" u="sng" dirty="0" smtClean="0">
                <a:cs typeface="Arial" charset="0"/>
              </a:rPr>
              <a:t>LS</a:t>
            </a:r>
            <a:r>
              <a:rPr lang="en-US" dirty="0" smtClean="0">
                <a:cs typeface="Arial" charset="0"/>
              </a:rPr>
              <a:t>    </a:t>
            </a:r>
            <a:r>
              <a:rPr lang="en-US" u="sng" dirty="0" smtClean="0">
                <a:cs typeface="Arial" charset="0"/>
              </a:rPr>
              <a:t>LF</a:t>
            </a:r>
            <a:r>
              <a:rPr lang="en-US" dirty="0" smtClean="0">
                <a:cs typeface="Arial" charset="0"/>
              </a:rPr>
              <a:t>   </a:t>
            </a:r>
            <a:r>
              <a:rPr lang="en-US" u="sng" dirty="0" smtClean="0">
                <a:cs typeface="Arial" charset="0"/>
              </a:rPr>
              <a:t>Slack</a:t>
            </a:r>
            <a:endParaRPr lang="en-US" dirty="0" smtClean="0">
              <a:cs typeface="Arial" charset="0"/>
            </a:endParaRP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A           0        3      0        3	 0  (critical)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B            3       6      6        9  	 3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C            3       5      3        5 	 0  (critical)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D           6        9      9      12	 3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E            5     12       5      12	 0  (critical)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F            6       9     15      18       9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G         12     18     12      18       0  (critical)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cs typeface="Arial" charset="0"/>
              </a:rPr>
              <a:t>		          H           5       7     16      18	11</a:t>
            </a:r>
            <a:endParaRPr lang="en-US" dirty="0" smtClean="0"/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3968750" y="4552950"/>
            <a:ext cx="457200" cy="400050"/>
          </a:xfrm>
          <a:prstGeom prst="rect">
            <a:avLst/>
          </a:prstGeom>
          <a:noFill/>
          <a:ln w="28575">
            <a:solidFill>
              <a:srgbClr val="66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94" name="Rectangle 222"/>
          <p:cNvSpPr>
            <a:spLocks noChangeArrowheads="1"/>
          </p:cNvSpPr>
          <p:nvPr/>
        </p:nvSpPr>
        <p:spPr bwMode="auto">
          <a:xfrm>
            <a:off x="495300" y="1771650"/>
            <a:ext cx="8362950" cy="3257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endParaRPr lang="en-US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888" y="736600"/>
            <a:ext cx="8432800" cy="884238"/>
          </a:xfrm>
        </p:spPr>
        <p:txBody>
          <a:bodyPr/>
          <a:lstStyle/>
          <a:p>
            <a:pPr lvl="1">
              <a:buFontTx/>
              <a:buNone/>
            </a:pPr>
            <a:r>
              <a:rPr lang="en-US" smtClean="0"/>
              <a:t>	A </a:t>
            </a:r>
            <a:r>
              <a:rPr lang="en-US" u="sng" smtClean="0"/>
              <a:t>critical path</a:t>
            </a:r>
            <a:r>
              <a:rPr lang="en-US" smtClean="0"/>
              <a:t> is a path of activities, from the Start node to the Finish node, with 0 slack times.</a:t>
            </a:r>
          </a:p>
        </p:txBody>
      </p:sp>
      <p:sp>
        <p:nvSpPr>
          <p:cNvPr id="79973" name="Rectangle 101"/>
          <p:cNvSpPr>
            <a:spLocks noChangeArrowheads="1"/>
          </p:cNvSpPr>
          <p:nvPr/>
        </p:nvSpPr>
        <p:spPr bwMode="auto">
          <a:xfrm>
            <a:off x="720725" y="3306763"/>
            <a:ext cx="898525" cy="6429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 sz="20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79974" name="Rectangle 102"/>
          <p:cNvSpPr>
            <a:spLocks noChangeArrowheads="1"/>
          </p:cNvSpPr>
          <p:nvPr/>
        </p:nvSpPr>
        <p:spPr bwMode="auto">
          <a:xfrm>
            <a:off x="889000" y="3468688"/>
            <a:ext cx="5778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Start</a:t>
            </a:r>
          </a:p>
        </p:txBody>
      </p:sp>
      <p:sp>
        <p:nvSpPr>
          <p:cNvPr id="79975" name="Rectangle 103"/>
          <p:cNvSpPr>
            <a:spLocks noChangeArrowheads="1"/>
          </p:cNvSpPr>
          <p:nvPr/>
        </p:nvSpPr>
        <p:spPr bwMode="auto">
          <a:xfrm>
            <a:off x="7596188" y="3359150"/>
            <a:ext cx="1041400" cy="6413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976" name="Rectangle 104"/>
          <p:cNvSpPr>
            <a:spLocks noChangeArrowheads="1"/>
          </p:cNvSpPr>
          <p:nvPr/>
        </p:nvSpPr>
        <p:spPr bwMode="auto">
          <a:xfrm>
            <a:off x="7727950" y="3487738"/>
            <a:ext cx="760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Finish</a:t>
            </a:r>
          </a:p>
        </p:txBody>
      </p:sp>
      <p:grpSp>
        <p:nvGrpSpPr>
          <p:cNvPr id="44040" name="Group 105"/>
          <p:cNvGrpSpPr>
            <a:grpSpLocks/>
          </p:cNvGrpSpPr>
          <p:nvPr/>
        </p:nvGrpSpPr>
        <p:grpSpPr bwMode="auto">
          <a:xfrm>
            <a:off x="4278313" y="4394200"/>
            <a:ext cx="1906587" cy="122238"/>
            <a:chOff x="2695" y="2600"/>
            <a:chExt cx="1201" cy="77"/>
          </a:xfrm>
        </p:grpSpPr>
        <p:sp>
          <p:nvSpPr>
            <p:cNvPr id="79978" name="Line 106"/>
            <p:cNvSpPr>
              <a:spLocks noChangeShapeType="1"/>
            </p:cNvSpPr>
            <p:nvPr/>
          </p:nvSpPr>
          <p:spPr bwMode="auto">
            <a:xfrm>
              <a:off x="2695" y="2639"/>
              <a:ext cx="1135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79" name="Freeform 107"/>
            <p:cNvSpPr>
              <a:spLocks/>
            </p:cNvSpPr>
            <p:nvPr/>
          </p:nvSpPr>
          <p:spPr bwMode="auto">
            <a:xfrm>
              <a:off x="3770" y="2600"/>
              <a:ext cx="126" cy="77"/>
            </a:xfrm>
            <a:custGeom>
              <a:avLst/>
              <a:gdLst/>
              <a:ahLst/>
              <a:cxnLst>
                <a:cxn ang="0">
                  <a:pos x="126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6" y="39"/>
                </a:cxn>
              </a:cxnLst>
              <a:rect l="0" t="0" r="r" b="b"/>
              <a:pathLst>
                <a:path w="126" h="77">
                  <a:moveTo>
                    <a:pt x="126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6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1" name="Group 108"/>
          <p:cNvGrpSpPr>
            <a:grpSpLocks/>
          </p:cNvGrpSpPr>
          <p:nvPr/>
        </p:nvGrpSpPr>
        <p:grpSpPr bwMode="auto">
          <a:xfrm>
            <a:off x="4278313" y="2325688"/>
            <a:ext cx="496887" cy="122237"/>
            <a:chOff x="2695" y="1342"/>
            <a:chExt cx="313" cy="77"/>
          </a:xfrm>
        </p:grpSpPr>
        <p:sp>
          <p:nvSpPr>
            <p:cNvPr id="79981" name="Line 109"/>
            <p:cNvSpPr>
              <a:spLocks noChangeShapeType="1"/>
            </p:cNvSpPr>
            <p:nvPr/>
          </p:nvSpPr>
          <p:spPr bwMode="auto">
            <a:xfrm>
              <a:off x="2695" y="1381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82" name="Freeform 110"/>
            <p:cNvSpPr>
              <a:spLocks/>
            </p:cNvSpPr>
            <p:nvPr/>
          </p:nvSpPr>
          <p:spPr bwMode="auto">
            <a:xfrm>
              <a:off x="2879" y="1342"/>
              <a:ext cx="129" cy="77"/>
            </a:xfrm>
            <a:custGeom>
              <a:avLst/>
              <a:gdLst/>
              <a:ahLst/>
              <a:cxnLst>
                <a:cxn ang="0">
                  <a:pos x="129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9" y="39"/>
                </a:cxn>
              </a:cxnLst>
              <a:rect l="0" t="0" r="r" b="b"/>
              <a:pathLst>
                <a:path w="129" h="77">
                  <a:moveTo>
                    <a:pt x="129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9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2" name="Group 111"/>
          <p:cNvGrpSpPr>
            <a:grpSpLocks/>
          </p:cNvGrpSpPr>
          <p:nvPr/>
        </p:nvGrpSpPr>
        <p:grpSpPr bwMode="auto">
          <a:xfrm>
            <a:off x="5686425" y="2957513"/>
            <a:ext cx="498475" cy="750887"/>
            <a:chOff x="3582" y="1695"/>
            <a:chExt cx="314" cy="473"/>
          </a:xfrm>
        </p:grpSpPr>
        <p:sp>
          <p:nvSpPr>
            <p:cNvPr id="79984" name="Line 112"/>
            <p:cNvSpPr>
              <a:spLocks noChangeShapeType="1"/>
            </p:cNvSpPr>
            <p:nvPr/>
          </p:nvSpPr>
          <p:spPr bwMode="auto">
            <a:xfrm flipV="1">
              <a:off x="3582" y="1761"/>
              <a:ext cx="271" cy="407"/>
            </a:xfrm>
            <a:prstGeom prst="line">
              <a:avLst/>
            </a:prstGeom>
            <a:noFill/>
            <a:ln w="38100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85" name="Freeform 113"/>
            <p:cNvSpPr>
              <a:spLocks/>
            </p:cNvSpPr>
            <p:nvPr/>
          </p:nvSpPr>
          <p:spPr bwMode="auto">
            <a:xfrm>
              <a:off x="3792" y="1695"/>
              <a:ext cx="104" cy="130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88"/>
                </a:cxn>
                <a:cxn ang="0">
                  <a:pos x="63" y="130"/>
                </a:cxn>
                <a:cxn ang="0">
                  <a:pos x="104" y="0"/>
                </a:cxn>
              </a:cxnLst>
              <a:rect l="0" t="0" r="r" b="b"/>
              <a:pathLst>
                <a:path w="104" h="130">
                  <a:moveTo>
                    <a:pt x="104" y="0"/>
                  </a:moveTo>
                  <a:lnTo>
                    <a:pt x="0" y="88"/>
                  </a:lnTo>
                  <a:lnTo>
                    <a:pt x="63" y="130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E5E000"/>
            </a:solidFill>
            <a:ln w="38100" cmpd="sng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3" name="Group 114"/>
          <p:cNvGrpSpPr>
            <a:grpSpLocks/>
          </p:cNvGrpSpPr>
          <p:nvPr/>
        </p:nvGrpSpPr>
        <p:grpSpPr bwMode="auto">
          <a:xfrm>
            <a:off x="5686425" y="2416175"/>
            <a:ext cx="498475" cy="252413"/>
            <a:chOff x="3582" y="1381"/>
            <a:chExt cx="314" cy="159"/>
          </a:xfrm>
        </p:grpSpPr>
        <p:sp>
          <p:nvSpPr>
            <p:cNvPr id="79987" name="Line 115"/>
            <p:cNvSpPr>
              <a:spLocks noChangeShapeType="1"/>
            </p:cNvSpPr>
            <p:nvPr/>
          </p:nvSpPr>
          <p:spPr bwMode="auto">
            <a:xfrm>
              <a:off x="3582" y="1381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88" name="Freeform 116"/>
            <p:cNvSpPr>
              <a:spLocks/>
            </p:cNvSpPr>
            <p:nvPr/>
          </p:nvSpPr>
          <p:spPr bwMode="auto">
            <a:xfrm>
              <a:off x="3762" y="1447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7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7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4" name="Group 117"/>
          <p:cNvGrpSpPr>
            <a:grpSpLocks/>
          </p:cNvGrpSpPr>
          <p:nvPr/>
        </p:nvGrpSpPr>
        <p:grpSpPr bwMode="auto">
          <a:xfrm>
            <a:off x="1625600" y="3562350"/>
            <a:ext cx="498475" cy="122238"/>
            <a:chOff x="1024" y="2076"/>
            <a:chExt cx="314" cy="77"/>
          </a:xfrm>
        </p:grpSpPr>
        <p:sp>
          <p:nvSpPr>
            <p:cNvPr id="79990" name="Line 118"/>
            <p:cNvSpPr>
              <a:spLocks noChangeShapeType="1"/>
            </p:cNvSpPr>
            <p:nvPr/>
          </p:nvSpPr>
          <p:spPr bwMode="auto">
            <a:xfrm>
              <a:off x="1024" y="2115"/>
              <a:ext cx="248" cy="1"/>
            </a:xfrm>
            <a:prstGeom prst="line">
              <a:avLst/>
            </a:pr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91" name="Freeform 119"/>
            <p:cNvSpPr>
              <a:spLocks/>
            </p:cNvSpPr>
            <p:nvPr/>
          </p:nvSpPr>
          <p:spPr bwMode="auto">
            <a:xfrm>
              <a:off x="1208" y="2076"/>
              <a:ext cx="130" cy="77"/>
            </a:xfrm>
            <a:custGeom>
              <a:avLst/>
              <a:gdLst/>
              <a:ahLst/>
              <a:cxnLst>
                <a:cxn ang="0">
                  <a:pos x="130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30" y="39"/>
                </a:cxn>
              </a:cxnLst>
              <a:rect l="0" t="0" r="r" b="b"/>
              <a:pathLst>
                <a:path w="130" h="77">
                  <a:moveTo>
                    <a:pt x="130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30" y="39"/>
                  </a:lnTo>
                  <a:close/>
                </a:path>
              </a:pathLst>
            </a:custGeom>
            <a:solidFill>
              <a:srgbClr val="E5E000"/>
            </a:solidFill>
            <a:ln w="38100" cmpd="sng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5" name="Group 120"/>
          <p:cNvGrpSpPr>
            <a:grpSpLocks/>
          </p:cNvGrpSpPr>
          <p:nvPr/>
        </p:nvGrpSpPr>
        <p:grpSpPr bwMode="auto">
          <a:xfrm>
            <a:off x="5686425" y="3206750"/>
            <a:ext cx="1906588" cy="433388"/>
            <a:chOff x="3582" y="1852"/>
            <a:chExt cx="1201" cy="273"/>
          </a:xfrm>
        </p:grpSpPr>
        <p:sp>
          <p:nvSpPr>
            <p:cNvPr id="79993" name="Line 121"/>
            <p:cNvSpPr>
              <a:spLocks noChangeShapeType="1"/>
            </p:cNvSpPr>
            <p:nvPr/>
          </p:nvSpPr>
          <p:spPr bwMode="auto">
            <a:xfrm>
              <a:off x="3582" y="1852"/>
              <a:ext cx="1136" cy="24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94" name="Freeform 122"/>
            <p:cNvSpPr>
              <a:spLocks/>
            </p:cNvSpPr>
            <p:nvPr/>
          </p:nvSpPr>
          <p:spPr bwMode="auto">
            <a:xfrm>
              <a:off x="4649" y="2051"/>
              <a:ext cx="134" cy="74"/>
            </a:xfrm>
            <a:custGeom>
              <a:avLst/>
              <a:gdLst/>
              <a:ahLst/>
              <a:cxnLst>
                <a:cxn ang="0">
                  <a:pos x="134" y="64"/>
                </a:cxn>
                <a:cxn ang="0">
                  <a:pos x="16" y="0"/>
                </a:cxn>
                <a:cxn ang="0">
                  <a:pos x="0" y="74"/>
                </a:cxn>
                <a:cxn ang="0">
                  <a:pos x="134" y="64"/>
                </a:cxn>
              </a:cxnLst>
              <a:rect l="0" t="0" r="r" b="b"/>
              <a:pathLst>
                <a:path w="134" h="74">
                  <a:moveTo>
                    <a:pt x="134" y="64"/>
                  </a:moveTo>
                  <a:lnTo>
                    <a:pt x="16" y="0"/>
                  </a:lnTo>
                  <a:lnTo>
                    <a:pt x="0" y="74"/>
                  </a:lnTo>
                  <a:lnTo>
                    <a:pt x="134" y="6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6" name="Group 123"/>
          <p:cNvGrpSpPr>
            <a:grpSpLocks/>
          </p:cNvGrpSpPr>
          <p:nvPr/>
        </p:nvGrpSpPr>
        <p:grpSpPr bwMode="auto">
          <a:xfrm>
            <a:off x="7096125" y="2959100"/>
            <a:ext cx="496888" cy="417513"/>
            <a:chOff x="4470" y="1696"/>
            <a:chExt cx="313" cy="263"/>
          </a:xfrm>
        </p:grpSpPr>
        <p:sp>
          <p:nvSpPr>
            <p:cNvPr id="79996" name="Line 124"/>
            <p:cNvSpPr>
              <a:spLocks noChangeShapeType="1"/>
            </p:cNvSpPr>
            <p:nvPr/>
          </p:nvSpPr>
          <p:spPr bwMode="auto">
            <a:xfrm>
              <a:off x="4470" y="1696"/>
              <a:ext cx="248" cy="207"/>
            </a:xfrm>
            <a:prstGeom prst="line">
              <a:avLst/>
            </a:pr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9997" name="Freeform 125"/>
            <p:cNvSpPr>
              <a:spLocks/>
            </p:cNvSpPr>
            <p:nvPr/>
          </p:nvSpPr>
          <p:spPr bwMode="auto">
            <a:xfrm>
              <a:off x="4660" y="1846"/>
              <a:ext cx="123" cy="113"/>
            </a:xfrm>
            <a:custGeom>
              <a:avLst/>
              <a:gdLst/>
              <a:ahLst/>
              <a:cxnLst>
                <a:cxn ang="0">
                  <a:pos x="123" y="113"/>
                </a:cxn>
                <a:cxn ang="0">
                  <a:pos x="48" y="0"/>
                </a:cxn>
                <a:cxn ang="0">
                  <a:pos x="0" y="59"/>
                </a:cxn>
                <a:cxn ang="0">
                  <a:pos x="123" y="113"/>
                </a:cxn>
              </a:cxnLst>
              <a:rect l="0" t="0" r="r" b="b"/>
              <a:pathLst>
                <a:path w="123" h="113">
                  <a:moveTo>
                    <a:pt x="123" y="113"/>
                  </a:moveTo>
                  <a:lnTo>
                    <a:pt x="48" y="0"/>
                  </a:lnTo>
                  <a:lnTo>
                    <a:pt x="0" y="59"/>
                  </a:lnTo>
                  <a:lnTo>
                    <a:pt x="123" y="113"/>
                  </a:lnTo>
                  <a:close/>
                </a:path>
              </a:pathLst>
            </a:custGeom>
            <a:solidFill>
              <a:srgbClr val="E5E000"/>
            </a:solidFill>
            <a:ln w="38100" cmpd="sng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7" name="Group 126"/>
          <p:cNvGrpSpPr>
            <a:grpSpLocks/>
          </p:cNvGrpSpPr>
          <p:nvPr/>
        </p:nvGrpSpPr>
        <p:grpSpPr bwMode="auto">
          <a:xfrm>
            <a:off x="3035300" y="2706688"/>
            <a:ext cx="331788" cy="666750"/>
            <a:chOff x="1912" y="1537"/>
            <a:chExt cx="209" cy="420"/>
          </a:xfrm>
        </p:grpSpPr>
        <p:sp>
          <p:nvSpPr>
            <p:cNvPr id="79999" name="Line 127"/>
            <p:cNvSpPr>
              <a:spLocks noChangeShapeType="1"/>
            </p:cNvSpPr>
            <p:nvPr/>
          </p:nvSpPr>
          <p:spPr bwMode="auto">
            <a:xfrm flipV="1">
              <a:off x="1912" y="1604"/>
              <a:ext cx="176" cy="35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000" name="Freeform 128"/>
            <p:cNvSpPr>
              <a:spLocks/>
            </p:cNvSpPr>
            <p:nvPr/>
          </p:nvSpPr>
          <p:spPr bwMode="auto">
            <a:xfrm>
              <a:off x="2029" y="1537"/>
              <a:ext cx="92" cy="13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0" y="100"/>
                </a:cxn>
                <a:cxn ang="0">
                  <a:pos x="68" y="135"/>
                </a:cxn>
                <a:cxn ang="0">
                  <a:pos x="92" y="0"/>
                </a:cxn>
              </a:cxnLst>
              <a:rect l="0" t="0" r="r" b="b"/>
              <a:pathLst>
                <a:path w="92" h="135">
                  <a:moveTo>
                    <a:pt x="92" y="0"/>
                  </a:moveTo>
                  <a:lnTo>
                    <a:pt x="0" y="100"/>
                  </a:lnTo>
                  <a:lnTo>
                    <a:pt x="68" y="135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8" name="Group 129"/>
          <p:cNvGrpSpPr>
            <a:grpSpLocks/>
          </p:cNvGrpSpPr>
          <p:nvPr/>
        </p:nvGrpSpPr>
        <p:grpSpPr bwMode="auto">
          <a:xfrm>
            <a:off x="4278313" y="2708275"/>
            <a:ext cx="496887" cy="252413"/>
            <a:chOff x="2695" y="1538"/>
            <a:chExt cx="313" cy="159"/>
          </a:xfrm>
        </p:grpSpPr>
        <p:sp>
          <p:nvSpPr>
            <p:cNvPr id="80002" name="Line 130"/>
            <p:cNvSpPr>
              <a:spLocks noChangeShapeType="1"/>
            </p:cNvSpPr>
            <p:nvPr/>
          </p:nvSpPr>
          <p:spPr bwMode="auto">
            <a:xfrm>
              <a:off x="2695" y="1538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003" name="Freeform 131"/>
            <p:cNvSpPr>
              <a:spLocks/>
            </p:cNvSpPr>
            <p:nvPr/>
          </p:nvSpPr>
          <p:spPr bwMode="auto">
            <a:xfrm>
              <a:off x="2874" y="1604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8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8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49" name="Group 132"/>
          <p:cNvGrpSpPr>
            <a:grpSpLocks/>
          </p:cNvGrpSpPr>
          <p:nvPr/>
        </p:nvGrpSpPr>
        <p:grpSpPr bwMode="auto">
          <a:xfrm>
            <a:off x="3035300" y="3875088"/>
            <a:ext cx="331788" cy="333375"/>
            <a:chOff x="1912" y="2273"/>
            <a:chExt cx="209" cy="210"/>
          </a:xfrm>
        </p:grpSpPr>
        <p:sp>
          <p:nvSpPr>
            <p:cNvPr id="80005" name="Line 133"/>
            <p:cNvSpPr>
              <a:spLocks noChangeShapeType="1"/>
            </p:cNvSpPr>
            <p:nvPr/>
          </p:nvSpPr>
          <p:spPr bwMode="auto">
            <a:xfrm>
              <a:off x="1912" y="2273"/>
              <a:ext cx="143" cy="143"/>
            </a:xfrm>
            <a:prstGeom prst="line">
              <a:avLst/>
            </a:pr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006" name="Freeform 134"/>
            <p:cNvSpPr>
              <a:spLocks/>
            </p:cNvSpPr>
            <p:nvPr/>
          </p:nvSpPr>
          <p:spPr bwMode="auto">
            <a:xfrm>
              <a:off x="2002" y="2364"/>
              <a:ext cx="119" cy="119"/>
            </a:xfrm>
            <a:custGeom>
              <a:avLst/>
              <a:gdLst/>
              <a:ahLst/>
              <a:cxnLst>
                <a:cxn ang="0">
                  <a:pos x="119" y="119"/>
                </a:cxn>
                <a:cxn ang="0">
                  <a:pos x="54" y="0"/>
                </a:cxn>
                <a:cxn ang="0">
                  <a:pos x="0" y="55"/>
                </a:cxn>
                <a:cxn ang="0">
                  <a:pos x="119" y="119"/>
                </a:cxn>
              </a:cxnLst>
              <a:rect l="0" t="0" r="r" b="b"/>
              <a:pathLst>
                <a:path w="119" h="119">
                  <a:moveTo>
                    <a:pt x="119" y="119"/>
                  </a:moveTo>
                  <a:lnTo>
                    <a:pt x="54" y="0"/>
                  </a:lnTo>
                  <a:lnTo>
                    <a:pt x="0" y="55"/>
                  </a:lnTo>
                  <a:lnTo>
                    <a:pt x="119" y="119"/>
                  </a:lnTo>
                  <a:close/>
                </a:path>
              </a:pathLst>
            </a:custGeom>
            <a:solidFill>
              <a:srgbClr val="E5E000"/>
            </a:solidFill>
            <a:ln w="38100" cmpd="sng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50" name="Group 135"/>
          <p:cNvGrpSpPr>
            <a:grpSpLocks/>
          </p:cNvGrpSpPr>
          <p:nvPr/>
        </p:nvGrpSpPr>
        <p:grpSpPr bwMode="auto">
          <a:xfrm>
            <a:off x="7096125" y="3871913"/>
            <a:ext cx="496888" cy="336550"/>
            <a:chOff x="4470" y="2271"/>
            <a:chExt cx="313" cy="212"/>
          </a:xfrm>
        </p:grpSpPr>
        <p:sp>
          <p:nvSpPr>
            <p:cNvPr id="80008" name="Line 136"/>
            <p:cNvSpPr>
              <a:spLocks noChangeShapeType="1"/>
            </p:cNvSpPr>
            <p:nvPr/>
          </p:nvSpPr>
          <p:spPr bwMode="auto">
            <a:xfrm flipV="1">
              <a:off x="4470" y="2317"/>
              <a:ext cx="248" cy="16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009" name="Freeform 137"/>
            <p:cNvSpPr>
              <a:spLocks/>
            </p:cNvSpPr>
            <p:nvPr/>
          </p:nvSpPr>
          <p:spPr bwMode="auto">
            <a:xfrm>
              <a:off x="4655" y="2271"/>
              <a:ext cx="128" cy="104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0" y="41"/>
                </a:cxn>
                <a:cxn ang="0">
                  <a:pos x="41" y="104"/>
                </a:cxn>
                <a:cxn ang="0">
                  <a:pos x="128" y="0"/>
                </a:cxn>
              </a:cxnLst>
              <a:rect l="0" t="0" r="r" b="b"/>
              <a:pathLst>
                <a:path w="128" h="104">
                  <a:moveTo>
                    <a:pt x="128" y="0"/>
                  </a:moveTo>
                  <a:lnTo>
                    <a:pt x="0" y="41"/>
                  </a:lnTo>
                  <a:lnTo>
                    <a:pt x="41" y="104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51" name="Group 138"/>
          <p:cNvGrpSpPr>
            <a:grpSpLocks/>
          </p:cNvGrpSpPr>
          <p:nvPr/>
        </p:nvGrpSpPr>
        <p:grpSpPr bwMode="auto">
          <a:xfrm>
            <a:off x="4278313" y="3455988"/>
            <a:ext cx="496887" cy="750887"/>
            <a:chOff x="2695" y="2009"/>
            <a:chExt cx="313" cy="473"/>
          </a:xfrm>
        </p:grpSpPr>
        <p:sp>
          <p:nvSpPr>
            <p:cNvPr id="80011" name="Line 139"/>
            <p:cNvSpPr>
              <a:spLocks noChangeShapeType="1"/>
            </p:cNvSpPr>
            <p:nvPr/>
          </p:nvSpPr>
          <p:spPr bwMode="auto">
            <a:xfrm flipV="1">
              <a:off x="2695" y="2076"/>
              <a:ext cx="269" cy="40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012" name="Freeform 140"/>
            <p:cNvSpPr>
              <a:spLocks/>
            </p:cNvSpPr>
            <p:nvPr/>
          </p:nvSpPr>
          <p:spPr bwMode="auto">
            <a:xfrm>
              <a:off x="2905" y="2009"/>
              <a:ext cx="103" cy="130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0" y="89"/>
                </a:cxn>
                <a:cxn ang="0">
                  <a:pos x="63" y="130"/>
                </a:cxn>
                <a:cxn ang="0">
                  <a:pos x="103" y="0"/>
                </a:cxn>
              </a:cxnLst>
              <a:rect l="0" t="0" r="r" b="b"/>
              <a:pathLst>
                <a:path w="103" h="130">
                  <a:moveTo>
                    <a:pt x="103" y="0"/>
                  </a:moveTo>
                  <a:lnTo>
                    <a:pt x="0" y="89"/>
                  </a:lnTo>
                  <a:lnTo>
                    <a:pt x="63" y="13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44052" name="Group 141"/>
          <p:cNvGrpSpPr>
            <a:grpSpLocks/>
          </p:cNvGrpSpPr>
          <p:nvPr/>
        </p:nvGrpSpPr>
        <p:grpSpPr bwMode="auto">
          <a:xfrm>
            <a:off x="4278313" y="4205288"/>
            <a:ext cx="496887" cy="250825"/>
            <a:chOff x="2695" y="2481"/>
            <a:chExt cx="313" cy="158"/>
          </a:xfrm>
        </p:grpSpPr>
        <p:sp>
          <p:nvSpPr>
            <p:cNvPr id="80014" name="Line 142"/>
            <p:cNvSpPr>
              <a:spLocks noChangeShapeType="1"/>
            </p:cNvSpPr>
            <p:nvPr/>
          </p:nvSpPr>
          <p:spPr bwMode="auto">
            <a:xfrm flipV="1">
              <a:off x="2695" y="2515"/>
              <a:ext cx="248" cy="124"/>
            </a:xfrm>
            <a:prstGeom prst="line">
              <a:avLst/>
            </a:prstGeom>
            <a:noFill/>
            <a:ln w="38100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0015" name="Freeform 143"/>
            <p:cNvSpPr>
              <a:spLocks/>
            </p:cNvSpPr>
            <p:nvPr/>
          </p:nvSpPr>
          <p:spPr bwMode="auto">
            <a:xfrm>
              <a:off x="2874" y="2481"/>
              <a:ext cx="134" cy="93"/>
            </a:xfrm>
            <a:custGeom>
              <a:avLst/>
              <a:gdLst/>
              <a:ahLst/>
              <a:cxnLst>
                <a:cxn ang="0">
                  <a:pos x="134" y="0"/>
                </a:cxn>
                <a:cxn ang="0">
                  <a:pos x="0" y="25"/>
                </a:cxn>
                <a:cxn ang="0">
                  <a:pos x="35" y="93"/>
                </a:cxn>
                <a:cxn ang="0">
                  <a:pos x="134" y="0"/>
                </a:cxn>
              </a:cxnLst>
              <a:rect l="0" t="0" r="r" b="b"/>
              <a:pathLst>
                <a:path w="134" h="93">
                  <a:moveTo>
                    <a:pt x="134" y="0"/>
                  </a:moveTo>
                  <a:lnTo>
                    <a:pt x="0" y="25"/>
                  </a:lnTo>
                  <a:lnTo>
                    <a:pt x="35" y="9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E5E000"/>
            </a:solidFill>
            <a:ln w="38100" cmpd="sng">
              <a:solidFill>
                <a:srgbClr val="FFFF99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80016" name="Rectangle 144"/>
          <p:cNvSpPr>
            <a:spLocks noChangeArrowheads="1"/>
          </p:cNvSpPr>
          <p:nvPr/>
        </p:nvSpPr>
        <p:spPr bwMode="auto">
          <a:xfrm>
            <a:off x="3697288" y="205263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54" name="Rectangle 145"/>
          <p:cNvSpPr>
            <a:spLocks noChangeArrowheads="1"/>
          </p:cNvSpPr>
          <p:nvPr/>
        </p:nvSpPr>
        <p:spPr bwMode="auto">
          <a:xfrm>
            <a:off x="3959225" y="217487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18" name="Rectangle 146"/>
          <p:cNvSpPr>
            <a:spLocks noChangeArrowheads="1"/>
          </p:cNvSpPr>
          <p:nvPr/>
        </p:nvSpPr>
        <p:spPr bwMode="auto">
          <a:xfrm>
            <a:off x="3697288" y="238760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19" name="Rectangle 147"/>
          <p:cNvSpPr>
            <a:spLocks noChangeArrowheads="1"/>
          </p:cNvSpPr>
          <p:nvPr/>
        </p:nvSpPr>
        <p:spPr bwMode="auto">
          <a:xfrm>
            <a:off x="3387725" y="205263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20" name="Rectangle 148"/>
          <p:cNvSpPr>
            <a:spLocks noChangeArrowheads="1"/>
          </p:cNvSpPr>
          <p:nvPr/>
        </p:nvSpPr>
        <p:spPr bwMode="auto">
          <a:xfrm>
            <a:off x="3486150" y="2089150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80021" name="Rectangle 149"/>
          <p:cNvSpPr>
            <a:spLocks noChangeArrowheads="1"/>
          </p:cNvSpPr>
          <p:nvPr/>
        </p:nvSpPr>
        <p:spPr bwMode="auto">
          <a:xfrm>
            <a:off x="3387725" y="238760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22" name="Rectangle 150"/>
          <p:cNvSpPr>
            <a:spLocks noChangeArrowheads="1"/>
          </p:cNvSpPr>
          <p:nvPr/>
        </p:nvSpPr>
        <p:spPr bwMode="auto">
          <a:xfrm>
            <a:off x="3495675" y="242570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80023" name="Rectangle 151"/>
          <p:cNvSpPr>
            <a:spLocks noChangeArrowheads="1"/>
          </p:cNvSpPr>
          <p:nvPr/>
        </p:nvSpPr>
        <p:spPr bwMode="auto">
          <a:xfrm>
            <a:off x="5092700" y="20478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61" name="Rectangle 152"/>
          <p:cNvSpPr>
            <a:spLocks noChangeArrowheads="1"/>
          </p:cNvSpPr>
          <p:nvPr/>
        </p:nvSpPr>
        <p:spPr bwMode="auto">
          <a:xfrm>
            <a:off x="5354638" y="21701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25" name="Rectangle 153"/>
          <p:cNvSpPr>
            <a:spLocks noChangeArrowheads="1"/>
          </p:cNvSpPr>
          <p:nvPr/>
        </p:nvSpPr>
        <p:spPr bwMode="auto">
          <a:xfrm>
            <a:off x="5092700" y="23828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26" name="Rectangle 154"/>
          <p:cNvSpPr>
            <a:spLocks noChangeArrowheads="1"/>
          </p:cNvSpPr>
          <p:nvPr/>
        </p:nvSpPr>
        <p:spPr bwMode="auto">
          <a:xfrm>
            <a:off x="4783138" y="20478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27" name="Rectangle 155"/>
          <p:cNvSpPr>
            <a:spLocks noChangeArrowheads="1"/>
          </p:cNvSpPr>
          <p:nvPr/>
        </p:nvSpPr>
        <p:spPr bwMode="auto">
          <a:xfrm>
            <a:off x="4852988" y="2098675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80028" name="Rectangle 156"/>
          <p:cNvSpPr>
            <a:spLocks noChangeArrowheads="1"/>
          </p:cNvSpPr>
          <p:nvPr/>
        </p:nvSpPr>
        <p:spPr bwMode="auto">
          <a:xfrm>
            <a:off x="4783138" y="23828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29" name="Rectangle 157"/>
          <p:cNvSpPr>
            <a:spLocks noChangeArrowheads="1"/>
          </p:cNvSpPr>
          <p:nvPr/>
        </p:nvSpPr>
        <p:spPr bwMode="auto">
          <a:xfrm>
            <a:off x="4876800" y="24209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80030" name="Rectangle 158"/>
          <p:cNvSpPr>
            <a:spLocks noChangeArrowheads="1"/>
          </p:cNvSpPr>
          <p:nvPr/>
        </p:nvSpPr>
        <p:spPr bwMode="auto">
          <a:xfrm>
            <a:off x="2449513" y="329088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68" name="Rectangle 159"/>
          <p:cNvSpPr>
            <a:spLocks noChangeArrowheads="1"/>
          </p:cNvSpPr>
          <p:nvPr/>
        </p:nvSpPr>
        <p:spPr bwMode="auto">
          <a:xfrm>
            <a:off x="2711450" y="34131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32" name="Rectangle 160"/>
          <p:cNvSpPr>
            <a:spLocks noChangeArrowheads="1"/>
          </p:cNvSpPr>
          <p:nvPr/>
        </p:nvSpPr>
        <p:spPr bwMode="auto">
          <a:xfrm>
            <a:off x="2449513" y="362585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33" name="Rectangle 161"/>
          <p:cNvSpPr>
            <a:spLocks noChangeArrowheads="1"/>
          </p:cNvSpPr>
          <p:nvPr/>
        </p:nvSpPr>
        <p:spPr bwMode="auto">
          <a:xfrm>
            <a:off x="2139950" y="329088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34" name="Rectangle 162"/>
          <p:cNvSpPr>
            <a:spLocks noChangeArrowheads="1"/>
          </p:cNvSpPr>
          <p:nvPr/>
        </p:nvSpPr>
        <p:spPr bwMode="auto">
          <a:xfrm>
            <a:off x="2209800" y="3327400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80035" name="Rectangle 163"/>
          <p:cNvSpPr>
            <a:spLocks noChangeArrowheads="1"/>
          </p:cNvSpPr>
          <p:nvPr/>
        </p:nvSpPr>
        <p:spPr bwMode="auto">
          <a:xfrm>
            <a:off x="2139950" y="362585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36" name="Rectangle 164"/>
          <p:cNvSpPr>
            <a:spLocks noChangeArrowheads="1"/>
          </p:cNvSpPr>
          <p:nvPr/>
        </p:nvSpPr>
        <p:spPr bwMode="auto">
          <a:xfrm>
            <a:off x="2247900" y="366395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80037" name="Rectangle 165"/>
          <p:cNvSpPr>
            <a:spLocks noChangeArrowheads="1"/>
          </p:cNvSpPr>
          <p:nvPr/>
        </p:nvSpPr>
        <p:spPr bwMode="auto">
          <a:xfrm>
            <a:off x="3692525" y="41052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75" name="Rectangle 166"/>
          <p:cNvSpPr>
            <a:spLocks noChangeArrowheads="1"/>
          </p:cNvSpPr>
          <p:nvPr/>
        </p:nvSpPr>
        <p:spPr bwMode="auto">
          <a:xfrm>
            <a:off x="3954463" y="42275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39" name="Rectangle 167"/>
          <p:cNvSpPr>
            <a:spLocks noChangeArrowheads="1"/>
          </p:cNvSpPr>
          <p:nvPr/>
        </p:nvSpPr>
        <p:spPr bwMode="auto">
          <a:xfrm>
            <a:off x="3692525" y="44402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40" name="Rectangle 168"/>
          <p:cNvSpPr>
            <a:spLocks noChangeArrowheads="1"/>
          </p:cNvSpPr>
          <p:nvPr/>
        </p:nvSpPr>
        <p:spPr bwMode="auto">
          <a:xfrm>
            <a:off x="3382963" y="41052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41" name="Rectangle 169"/>
          <p:cNvSpPr>
            <a:spLocks noChangeArrowheads="1"/>
          </p:cNvSpPr>
          <p:nvPr/>
        </p:nvSpPr>
        <p:spPr bwMode="auto">
          <a:xfrm>
            <a:off x="3467100" y="4141788"/>
            <a:ext cx="179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80042" name="Rectangle 170"/>
          <p:cNvSpPr>
            <a:spLocks noChangeArrowheads="1"/>
          </p:cNvSpPr>
          <p:nvPr/>
        </p:nvSpPr>
        <p:spPr bwMode="auto">
          <a:xfrm>
            <a:off x="3382963" y="44402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43" name="Rectangle 171"/>
          <p:cNvSpPr>
            <a:spLocks noChangeArrowheads="1"/>
          </p:cNvSpPr>
          <p:nvPr/>
        </p:nvSpPr>
        <p:spPr bwMode="auto">
          <a:xfrm>
            <a:off x="3476625" y="44783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0044" name="Rectangle 172"/>
          <p:cNvSpPr>
            <a:spLocks noChangeArrowheads="1"/>
          </p:cNvSpPr>
          <p:nvPr/>
        </p:nvSpPr>
        <p:spPr bwMode="auto">
          <a:xfrm>
            <a:off x="6507163" y="24479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82" name="Rectangle 173"/>
          <p:cNvSpPr>
            <a:spLocks noChangeArrowheads="1"/>
          </p:cNvSpPr>
          <p:nvPr/>
        </p:nvSpPr>
        <p:spPr bwMode="auto">
          <a:xfrm>
            <a:off x="6769100" y="25701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46" name="Rectangle 174"/>
          <p:cNvSpPr>
            <a:spLocks noChangeArrowheads="1"/>
          </p:cNvSpPr>
          <p:nvPr/>
        </p:nvSpPr>
        <p:spPr bwMode="auto">
          <a:xfrm>
            <a:off x="6507163" y="27828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47" name="Rectangle 175"/>
          <p:cNvSpPr>
            <a:spLocks noChangeArrowheads="1"/>
          </p:cNvSpPr>
          <p:nvPr/>
        </p:nvSpPr>
        <p:spPr bwMode="auto">
          <a:xfrm>
            <a:off x="6197600" y="24479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48" name="Rectangle 176"/>
          <p:cNvSpPr>
            <a:spLocks noChangeArrowheads="1"/>
          </p:cNvSpPr>
          <p:nvPr/>
        </p:nvSpPr>
        <p:spPr bwMode="auto">
          <a:xfrm>
            <a:off x="6267450" y="2484438"/>
            <a:ext cx="19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  <p:sp>
        <p:nvSpPr>
          <p:cNvPr id="80049" name="Rectangle 177"/>
          <p:cNvSpPr>
            <a:spLocks noChangeArrowheads="1"/>
          </p:cNvSpPr>
          <p:nvPr/>
        </p:nvSpPr>
        <p:spPr bwMode="auto">
          <a:xfrm>
            <a:off x="6197600" y="27828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50" name="Rectangle 178"/>
          <p:cNvSpPr>
            <a:spLocks noChangeArrowheads="1"/>
          </p:cNvSpPr>
          <p:nvPr/>
        </p:nvSpPr>
        <p:spPr bwMode="auto">
          <a:xfrm>
            <a:off x="6291263" y="28209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80051" name="Rectangle 179"/>
          <p:cNvSpPr>
            <a:spLocks noChangeArrowheads="1"/>
          </p:cNvSpPr>
          <p:nvPr/>
        </p:nvSpPr>
        <p:spPr bwMode="auto">
          <a:xfrm>
            <a:off x="5092700" y="286226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89" name="Rectangle 180"/>
          <p:cNvSpPr>
            <a:spLocks noChangeArrowheads="1"/>
          </p:cNvSpPr>
          <p:nvPr/>
        </p:nvSpPr>
        <p:spPr bwMode="auto">
          <a:xfrm>
            <a:off x="5354638" y="298450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53" name="Rectangle 181"/>
          <p:cNvSpPr>
            <a:spLocks noChangeArrowheads="1"/>
          </p:cNvSpPr>
          <p:nvPr/>
        </p:nvSpPr>
        <p:spPr bwMode="auto">
          <a:xfrm>
            <a:off x="5092700" y="319722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54" name="Rectangle 182"/>
          <p:cNvSpPr>
            <a:spLocks noChangeArrowheads="1"/>
          </p:cNvSpPr>
          <p:nvPr/>
        </p:nvSpPr>
        <p:spPr bwMode="auto">
          <a:xfrm>
            <a:off x="4783138" y="286226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55" name="Rectangle 183"/>
          <p:cNvSpPr>
            <a:spLocks noChangeArrowheads="1"/>
          </p:cNvSpPr>
          <p:nvPr/>
        </p:nvSpPr>
        <p:spPr bwMode="auto">
          <a:xfrm>
            <a:off x="4881563" y="2913063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80056" name="Rectangle 184"/>
          <p:cNvSpPr>
            <a:spLocks noChangeArrowheads="1"/>
          </p:cNvSpPr>
          <p:nvPr/>
        </p:nvSpPr>
        <p:spPr bwMode="auto">
          <a:xfrm>
            <a:off x="4783138" y="319722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57" name="Rectangle 185"/>
          <p:cNvSpPr>
            <a:spLocks noChangeArrowheads="1"/>
          </p:cNvSpPr>
          <p:nvPr/>
        </p:nvSpPr>
        <p:spPr bwMode="auto">
          <a:xfrm>
            <a:off x="4876800" y="323532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80058" name="Rectangle 186"/>
          <p:cNvSpPr>
            <a:spLocks noChangeArrowheads="1"/>
          </p:cNvSpPr>
          <p:nvPr/>
        </p:nvSpPr>
        <p:spPr bwMode="auto">
          <a:xfrm>
            <a:off x="6507163" y="411956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096" name="Rectangle 187"/>
          <p:cNvSpPr>
            <a:spLocks noChangeArrowheads="1"/>
          </p:cNvSpPr>
          <p:nvPr/>
        </p:nvSpPr>
        <p:spPr bwMode="auto">
          <a:xfrm>
            <a:off x="6769100" y="424180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60" name="Rectangle 188"/>
          <p:cNvSpPr>
            <a:spLocks noChangeArrowheads="1"/>
          </p:cNvSpPr>
          <p:nvPr/>
        </p:nvSpPr>
        <p:spPr bwMode="auto">
          <a:xfrm>
            <a:off x="6507163" y="445452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61" name="Rectangle 189"/>
          <p:cNvSpPr>
            <a:spLocks noChangeArrowheads="1"/>
          </p:cNvSpPr>
          <p:nvPr/>
        </p:nvSpPr>
        <p:spPr bwMode="auto">
          <a:xfrm>
            <a:off x="6197600" y="411956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62" name="Rectangle 190"/>
          <p:cNvSpPr>
            <a:spLocks noChangeArrowheads="1"/>
          </p:cNvSpPr>
          <p:nvPr/>
        </p:nvSpPr>
        <p:spPr bwMode="auto">
          <a:xfrm>
            <a:off x="6253163" y="4141788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80063" name="Rectangle 191"/>
          <p:cNvSpPr>
            <a:spLocks noChangeArrowheads="1"/>
          </p:cNvSpPr>
          <p:nvPr/>
        </p:nvSpPr>
        <p:spPr bwMode="auto">
          <a:xfrm>
            <a:off x="6197600" y="4456113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64" name="Rectangle 192"/>
          <p:cNvSpPr>
            <a:spLocks noChangeArrowheads="1"/>
          </p:cNvSpPr>
          <p:nvPr/>
        </p:nvSpPr>
        <p:spPr bwMode="auto">
          <a:xfrm>
            <a:off x="6305550" y="449262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80065" name="Rectangle 193"/>
          <p:cNvSpPr>
            <a:spLocks noChangeArrowheads="1"/>
          </p:cNvSpPr>
          <p:nvPr/>
        </p:nvSpPr>
        <p:spPr bwMode="auto">
          <a:xfrm>
            <a:off x="5092700" y="366236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103" name="Rectangle 194"/>
          <p:cNvSpPr>
            <a:spLocks noChangeArrowheads="1"/>
          </p:cNvSpPr>
          <p:nvPr/>
        </p:nvSpPr>
        <p:spPr bwMode="auto">
          <a:xfrm>
            <a:off x="5354638" y="378460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80067" name="Rectangle 195"/>
          <p:cNvSpPr>
            <a:spLocks noChangeArrowheads="1"/>
          </p:cNvSpPr>
          <p:nvPr/>
        </p:nvSpPr>
        <p:spPr bwMode="auto">
          <a:xfrm>
            <a:off x="5092700" y="399732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68" name="Rectangle 196"/>
          <p:cNvSpPr>
            <a:spLocks noChangeArrowheads="1"/>
          </p:cNvSpPr>
          <p:nvPr/>
        </p:nvSpPr>
        <p:spPr bwMode="auto">
          <a:xfrm>
            <a:off x="4783138" y="366236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69" name="Rectangle 197"/>
          <p:cNvSpPr>
            <a:spLocks noChangeArrowheads="1"/>
          </p:cNvSpPr>
          <p:nvPr/>
        </p:nvSpPr>
        <p:spPr bwMode="auto">
          <a:xfrm>
            <a:off x="4867275" y="3698875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80070" name="Rectangle 198"/>
          <p:cNvSpPr>
            <a:spLocks noChangeArrowheads="1"/>
          </p:cNvSpPr>
          <p:nvPr/>
        </p:nvSpPr>
        <p:spPr bwMode="auto">
          <a:xfrm>
            <a:off x="4783138" y="399732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71" name="Rectangle 199"/>
          <p:cNvSpPr>
            <a:spLocks noChangeArrowheads="1"/>
          </p:cNvSpPr>
          <p:nvPr/>
        </p:nvSpPr>
        <p:spPr bwMode="auto">
          <a:xfrm>
            <a:off x="4876800" y="40211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80072" name="Rectangle 200"/>
          <p:cNvSpPr>
            <a:spLocks noChangeArrowheads="1"/>
          </p:cNvSpPr>
          <p:nvPr/>
        </p:nvSpPr>
        <p:spPr bwMode="auto">
          <a:xfrm>
            <a:off x="2449513" y="332898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0  3</a:t>
            </a:r>
          </a:p>
        </p:txBody>
      </p:sp>
      <p:sp>
        <p:nvSpPr>
          <p:cNvPr id="80073" name="Rectangle 201"/>
          <p:cNvSpPr>
            <a:spLocks noChangeArrowheads="1"/>
          </p:cNvSpPr>
          <p:nvPr/>
        </p:nvSpPr>
        <p:spPr bwMode="auto">
          <a:xfrm>
            <a:off x="3678238" y="207168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3  6</a:t>
            </a:r>
          </a:p>
        </p:txBody>
      </p:sp>
      <p:sp>
        <p:nvSpPr>
          <p:cNvPr id="80074" name="Rectangle 202"/>
          <p:cNvSpPr>
            <a:spLocks noChangeArrowheads="1"/>
          </p:cNvSpPr>
          <p:nvPr/>
        </p:nvSpPr>
        <p:spPr bwMode="auto">
          <a:xfrm>
            <a:off x="5016500" y="2066925"/>
            <a:ext cx="6889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80075" name="Rectangle 203"/>
          <p:cNvSpPr>
            <a:spLocks noChangeArrowheads="1"/>
          </p:cNvSpPr>
          <p:nvPr/>
        </p:nvSpPr>
        <p:spPr bwMode="auto">
          <a:xfrm>
            <a:off x="3635375" y="4124325"/>
            <a:ext cx="6699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3  5</a:t>
            </a:r>
          </a:p>
        </p:txBody>
      </p:sp>
      <p:sp>
        <p:nvSpPr>
          <p:cNvPr id="80076" name="Rectangle 204"/>
          <p:cNvSpPr>
            <a:spLocks noChangeArrowheads="1"/>
          </p:cNvSpPr>
          <p:nvPr/>
        </p:nvSpPr>
        <p:spPr bwMode="auto">
          <a:xfrm>
            <a:off x="6469063" y="2486025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80077" name="Rectangle 205"/>
          <p:cNvSpPr>
            <a:spLocks noChangeArrowheads="1"/>
          </p:cNvSpPr>
          <p:nvPr/>
        </p:nvSpPr>
        <p:spPr bwMode="auto">
          <a:xfrm>
            <a:off x="5016500" y="2900363"/>
            <a:ext cx="70802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6  9</a:t>
            </a:r>
          </a:p>
        </p:txBody>
      </p:sp>
      <p:sp>
        <p:nvSpPr>
          <p:cNvPr id="80078" name="Rectangle 206"/>
          <p:cNvSpPr>
            <a:spLocks noChangeArrowheads="1"/>
          </p:cNvSpPr>
          <p:nvPr/>
        </p:nvSpPr>
        <p:spPr bwMode="auto">
          <a:xfrm>
            <a:off x="6488113" y="4157663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5   7</a:t>
            </a:r>
          </a:p>
        </p:txBody>
      </p:sp>
      <p:sp>
        <p:nvSpPr>
          <p:cNvPr id="80079" name="Rectangle 207"/>
          <p:cNvSpPr>
            <a:spLocks noChangeArrowheads="1"/>
          </p:cNvSpPr>
          <p:nvPr/>
        </p:nvSpPr>
        <p:spPr bwMode="auto">
          <a:xfrm>
            <a:off x="5016500" y="3700463"/>
            <a:ext cx="7080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  <p:sp>
        <p:nvSpPr>
          <p:cNvPr id="80080" name="Rectangle 208"/>
          <p:cNvSpPr>
            <a:spLocks noChangeArrowheads="1"/>
          </p:cNvSpPr>
          <p:nvPr/>
        </p:nvSpPr>
        <p:spPr bwMode="auto">
          <a:xfrm>
            <a:off x="3678238" y="2406650"/>
            <a:ext cx="612775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6  9</a:t>
            </a:r>
          </a:p>
        </p:txBody>
      </p:sp>
      <p:sp>
        <p:nvSpPr>
          <p:cNvPr id="80081" name="Rectangle 209"/>
          <p:cNvSpPr>
            <a:spLocks noChangeArrowheads="1"/>
          </p:cNvSpPr>
          <p:nvPr/>
        </p:nvSpPr>
        <p:spPr bwMode="auto">
          <a:xfrm>
            <a:off x="5016500" y="2401888"/>
            <a:ext cx="688975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9  12</a:t>
            </a:r>
          </a:p>
        </p:txBody>
      </p:sp>
      <p:sp>
        <p:nvSpPr>
          <p:cNvPr id="80082" name="Rectangle 210"/>
          <p:cNvSpPr>
            <a:spLocks noChangeArrowheads="1"/>
          </p:cNvSpPr>
          <p:nvPr/>
        </p:nvSpPr>
        <p:spPr bwMode="auto">
          <a:xfrm>
            <a:off x="2449513" y="3644900"/>
            <a:ext cx="612775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0  3</a:t>
            </a:r>
          </a:p>
        </p:txBody>
      </p:sp>
      <p:sp>
        <p:nvSpPr>
          <p:cNvPr id="80083" name="Rectangle 211"/>
          <p:cNvSpPr>
            <a:spLocks noChangeArrowheads="1"/>
          </p:cNvSpPr>
          <p:nvPr/>
        </p:nvSpPr>
        <p:spPr bwMode="auto">
          <a:xfrm>
            <a:off x="3635375" y="4459288"/>
            <a:ext cx="669925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3  5</a:t>
            </a:r>
          </a:p>
        </p:txBody>
      </p:sp>
      <p:sp>
        <p:nvSpPr>
          <p:cNvPr id="80084" name="Rectangle 212"/>
          <p:cNvSpPr>
            <a:spLocks noChangeArrowheads="1"/>
          </p:cNvSpPr>
          <p:nvPr/>
        </p:nvSpPr>
        <p:spPr bwMode="auto">
          <a:xfrm>
            <a:off x="6469063" y="2820988"/>
            <a:ext cx="660400" cy="322262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80085" name="Rectangle 213"/>
          <p:cNvSpPr>
            <a:spLocks noChangeArrowheads="1"/>
          </p:cNvSpPr>
          <p:nvPr/>
        </p:nvSpPr>
        <p:spPr bwMode="auto">
          <a:xfrm>
            <a:off x="5035550" y="3216275"/>
            <a:ext cx="708025" cy="34131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15 18</a:t>
            </a:r>
          </a:p>
        </p:txBody>
      </p:sp>
      <p:sp>
        <p:nvSpPr>
          <p:cNvPr id="80086" name="Rectangle 214"/>
          <p:cNvSpPr>
            <a:spLocks noChangeArrowheads="1"/>
          </p:cNvSpPr>
          <p:nvPr/>
        </p:nvSpPr>
        <p:spPr bwMode="auto">
          <a:xfrm>
            <a:off x="6469063" y="4492625"/>
            <a:ext cx="660400" cy="32226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16 18</a:t>
            </a:r>
          </a:p>
        </p:txBody>
      </p:sp>
      <p:sp>
        <p:nvSpPr>
          <p:cNvPr id="80087" name="Rectangle 215"/>
          <p:cNvSpPr>
            <a:spLocks noChangeArrowheads="1"/>
          </p:cNvSpPr>
          <p:nvPr/>
        </p:nvSpPr>
        <p:spPr bwMode="auto">
          <a:xfrm>
            <a:off x="5016500" y="4035425"/>
            <a:ext cx="708025" cy="341313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  <p:sp>
        <p:nvSpPr>
          <p:cNvPr id="80088" name="Rectangle 216"/>
          <p:cNvSpPr>
            <a:spLocks noChangeArrowheads="1"/>
          </p:cNvSpPr>
          <p:nvPr/>
        </p:nvSpPr>
        <p:spPr bwMode="auto">
          <a:xfrm>
            <a:off x="723900" y="3314700"/>
            <a:ext cx="895350" cy="62865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89" name="Rectangle 217"/>
          <p:cNvSpPr>
            <a:spLocks noChangeArrowheads="1"/>
          </p:cNvSpPr>
          <p:nvPr/>
        </p:nvSpPr>
        <p:spPr bwMode="auto">
          <a:xfrm>
            <a:off x="2133600" y="3295650"/>
            <a:ext cx="895350" cy="657225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90" name="Rectangle 218"/>
          <p:cNvSpPr>
            <a:spLocks noChangeArrowheads="1"/>
          </p:cNvSpPr>
          <p:nvPr/>
        </p:nvSpPr>
        <p:spPr bwMode="auto">
          <a:xfrm>
            <a:off x="4781550" y="3657600"/>
            <a:ext cx="895350" cy="66675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91" name="Rectangle 219"/>
          <p:cNvSpPr>
            <a:spLocks noChangeArrowheads="1"/>
          </p:cNvSpPr>
          <p:nvPr/>
        </p:nvSpPr>
        <p:spPr bwMode="auto">
          <a:xfrm>
            <a:off x="6191250" y="2438400"/>
            <a:ext cx="895350" cy="66675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92" name="Rectangle 220"/>
          <p:cNvSpPr>
            <a:spLocks noChangeArrowheads="1"/>
          </p:cNvSpPr>
          <p:nvPr/>
        </p:nvSpPr>
        <p:spPr bwMode="auto">
          <a:xfrm>
            <a:off x="7600950" y="3352800"/>
            <a:ext cx="1028700" cy="65405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0093" name="Rectangle 221"/>
          <p:cNvSpPr>
            <a:spLocks noChangeArrowheads="1"/>
          </p:cNvSpPr>
          <p:nvPr/>
        </p:nvSpPr>
        <p:spPr bwMode="auto">
          <a:xfrm>
            <a:off x="3390900" y="4095750"/>
            <a:ext cx="876300" cy="66675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4159" name="Rectangle 127"/>
          <p:cNvSpPr>
            <a:spLocks noChangeArrowheads="1"/>
          </p:cNvSpPr>
          <p:nvPr/>
        </p:nvSpPr>
        <p:spPr bwMode="auto">
          <a:xfrm>
            <a:off x="1206500" y="5248275"/>
            <a:ext cx="7010400" cy="123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0" hangingPunct="0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Critical Path:          A – C – E – G</a:t>
            </a:r>
          </a:p>
          <a:p>
            <a:pPr lvl="1" eaLnBrk="0" hangingPunct="0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Project Completion Time:         18 days</a:t>
            </a:r>
          </a:p>
          <a:p>
            <a:pPr lvl="1" eaLnBrk="0" hangingPunct="0">
              <a:spcBef>
                <a:spcPct val="20000"/>
              </a:spcBef>
              <a:buClr>
                <a:srgbClr val="66FFFF"/>
              </a:buClr>
              <a:buSzPct val="125000"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b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PERT/CPM Critical Path Procedure</a:t>
            </a:r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685800" y="1103313"/>
            <a:ext cx="8101013" cy="534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1.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Develop a list of the activities of the project.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8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2.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Determine the immediate predecessor(s) for each activity in the project.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8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 Estimate the completion time for each activity.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</a:pPr>
            <a:endParaRPr lang="en-US" sz="8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4.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Draw a project network depicting the activities and immediate predecessors listed in steps 1 and 2.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5.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Determine the earliest start and the earliest finish time for each activity by making a forward pass through the network.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Step 6.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Use backward pass through the network to identify the latest start and latest finish time for each activity.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800" b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PERT/CPM Critical Path Procedure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685800" y="1103313"/>
            <a:ext cx="8101013" cy="4618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7.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Use the difference between the latest start time and the earliest start time for each activity to determine the slack for each activity. 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endParaRPr lang="en-US" sz="800" dirty="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8.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Find the activities with zero slack; these are the critical activities.</a:t>
            </a: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endParaRPr lang="en-US" sz="800" dirty="0"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rgbClr val="66FFFF"/>
              </a:buClr>
              <a:buSzPct val="75000"/>
              <a:buFont typeface="Monotype Sorts"/>
              <a:buNone/>
              <a:defRPr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	Step 9.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Use the information from steps 5 and 6 to develop the activity schedule for the project.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908050" y="1581150"/>
            <a:ext cx="7867650" cy="4857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04788"/>
            <a:ext cx="7475538" cy="5095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Classroom Exercise:  </a:t>
            </a:r>
            <a:r>
              <a:rPr lang="en-US" dirty="0"/>
              <a:t>ABC Associates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1096963"/>
            <a:ext cx="8191500" cy="5176837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Consider the following project:</a:t>
            </a:r>
          </a:p>
          <a:p>
            <a:pPr>
              <a:buFont typeface="Monotype Sorts"/>
              <a:buNone/>
              <a:defRPr/>
            </a:pPr>
            <a:endParaRPr lang="en-US" sz="600" dirty="0" smtClean="0">
              <a:solidFill>
                <a:srgbClr val="66FFFF"/>
              </a:solidFill>
            </a:endParaRPr>
          </a:p>
          <a:p>
            <a:pPr>
              <a:buNone/>
              <a:defRPr/>
            </a:pPr>
            <a:r>
              <a:rPr lang="en-US" dirty="0" smtClean="0"/>
              <a:t> 	</a:t>
            </a:r>
            <a:r>
              <a:rPr lang="en-US" sz="2000" u="sng" dirty="0" smtClean="0"/>
              <a:t>Activity</a:t>
            </a:r>
            <a:r>
              <a:rPr lang="en-US" sz="2000" dirty="0" smtClean="0"/>
              <a:t>           </a:t>
            </a:r>
            <a:r>
              <a:rPr lang="en-US" sz="2000" u="sng" dirty="0" err="1" smtClean="0"/>
              <a:t>Immed</a:t>
            </a:r>
            <a:r>
              <a:rPr lang="en-US" sz="2000" u="sng" dirty="0" smtClean="0"/>
              <a:t>. </a:t>
            </a:r>
            <a:r>
              <a:rPr lang="en-US" sz="2000" u="sng" dirty="0" err="1" smtClean="0"/>
              <a:t>Predec</a:t>
            </a:r>
            <a:r>
              <a:rPr lang="en-US" sz="2000" u="sng" dirty="0" smtClean="0"/>
              <a:t>.</a:t>
            </a:r>
            <a:r>
              <a:rPr lang="en-US" sz="2000" dirty="0" smtClean="0"/>
              <a:t>    </a:t>
            </a:r>
            <a:r>
              <a:rPr lang="en-US" sz="2000" u="sng" dirty="0" smtClean="0"/>
              <a:t>Activity time (hours)</a:t>
            </a:r>
            <a:endParaRPr lang="en-US" sz="2000" dirty="0" smtClean="0"/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	      A          	    	--		         6		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	      B           	    	--      	      	         4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 C          	    	A    		         3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 D         	    	A    		         5        	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 E          	    	A		         1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 F         	  	B,C		         4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G          	   	B,C  		         2	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H          	   	E,F 		         6  	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 I           	   	E,F		         5		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 J           	  	D,H  		         3       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sz="2000" dirty="0" smtClean="0"/>
              <a:t>          K           	   	G,I		         5</a:t>
            </a:r>
          </a:p>
          <a:p>
            <a:pPr>
              <a:buNone/>
              <a:defRPr/>
            </a:pPr>
            <a:r>
              <a:rPr lang="en-US" sz="2000" dirty="0" smtClean="0"/>
              <a:t>	</a:t>
            </a:r>
            <a:r>
              <a:rPr lang="en-US" sz="2000" dirty="0" err="1" smtClean="0"/>
              <a:t>i</a:t>
            </a:r>
            <a:r>
              <a:rPr lang="en-US" sz="2000" dirty="0" smtClean="0"/>
              <a:t>) Draw the project network diagram for ABC Associates.</a:t>
            </a:r>
          </a:p>
          <a:p>
            <a:pPr>
              <a:lnSpc>
                <a:spcPct val="70000"/>
              </a:lnSpc>
              <a:buNone/>
              <a:defRPr/>
            </a:pPr>
            <a:r>
              <a:rPr lang="en-US" sz="2000" dirty="0" smtClean="0"/>
              <a:t>	ii) Calculate the ES, EF, LS, LS and S for each activity.   </a:t>
            </a:r>
          </a:p>
          <a:p>
            <a:pPr>
              <a:lnSpc>
                <a:spcPct val="70000"/>
              </a:lnSpc>
              <a:buNone/>
              <a:defRPr/>
            </a:pPr>
            <a:r>
              <a:rPr lang="en-US" sz="2000" dirty="0" smtClean="0"/>
              <a:t>	iii) Determine the critical path.</a:t>
            </a:r>
          </a:p>
          <a:p>
            <a:pPr>
              <a:lnSpc>
                <a:spcPct val="70000"/>
              </a:lnSpc>
              <a:buNone/>
              <a:defRPr/>
            </a:pPr>
            <a:r>
              <a:rPr lang="en-US" sz="2000" dirty="0" smtClean="0"/>
              <a:t>	iv) What is the project completion time?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04788"/>
            <a:ext cx="7475538" cy="5095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Classroom Exercise:  </a:t>
            </a:r>
            <a:r>
              <a:rPr lang="en-US" dirty="0"/>
              <a:t>ABC Associates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0400" y="749301"/>
            <a:ext cx="8208963" cy="5524500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Solution</a:t>
            </a:r>
          </a:p>
          <a:p>
            <a:pPr>
              <a:buFont typeface="Monotype Sorts"/>
              <a:buNone/>
              <a:defRPr/>
            </a:pPr>
            <a:endParaRPr lang="en-US" sz="6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r>
              <a:rPr lang="en-US" dirty="0" smtClean="0"/>
              <a:t>                  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	       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3251200" y="2762250"/>
            <a:ext cx="2838450" cy="628650"/>
          </a:xfrm>
          <a:prstGeom prst="rect">
            <a:avLst/>
          </a:prstGeom>
          <a:gradFill rotWithShape="0">
            <a:gsLst>
              <a:gs pos="0">
                <a:srgbClr val="808080">
                  <a:gamma/>
                  <a:shade val="46275"/>
                  <a:invGamma/>
                </a:srgbClr>
              </a:gs>
              <a:gs pos="50000">
                <a:srgbClr val="808080"/>
              </a:gs>
              <a:gs pos="100000">
                <a:srgbClr val="808080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03313"/>
            <a:ext cx="8088313" cy="5245100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dirty="0" smtClean="0"/>
              <a:t>	Calculation of activity’s mean completion time and completion time variance.</a:t>
            </a:r>
          </a:p>
          <a:p>
            <a:pPr>
              <a:buFont typeface="Monotype Sorts"/>
              <a:buNone/>
            </a:pPr>
            <a:endParaRPr lang="en-US" dirty="0" smtClean="0"/>
          </a:p>
          <a:p>
            <a:pPr>
              <a:buFont typeface="Monotype Sorts"/>
              <a:buNone/>
            </a:pPr>
            <a:r>
              <a:rPr lang="en-US" dirty="0" smtClean="0"/>
              <a:t>	An activity’s </a:t>
            </a:r>
            <a:r>
              <a:rPr lang="en-US" u="sng" dirty="0" smtClean="0"/>
              <a:t>mean completion time</a:t>
            </a:r>
            <a:r>
              <a:rPr lang="en-US" dirty="0" smtClean="0"/>
              <a:t> is:</a:t>
            </a:r>
          </a:p>
          <a:p>
            <a:pPr>
              <a:buFont typeface="Monotype Sorts"/>
              <a:buNone/>
            </a:pPr>
            <a:r>
              <a:rPr lang="en-US" sz="800" dirty="0" smtClean="0"/>
              <a:t>		 </a:t>
            </a:r>
          </a:p>
          <a:p>
            <a:pPr>
              <a:buFont typeface="Monotype Sorts"/>
              <a:buNone/>
            </a:pPr>
            <a:r>
              <a:rPr lang="en-US" dirty="0" smtClean="0"/>
              <a:t>		    	           </a:t>
            </a:r>
            <a:r>
              <a:rPr lang="en-US" i="1" dirty="0" smtClean="0"/>
              <a:t>t</a:t>
            </a:r>
            <a:r>
              <a:rPr lang="en-US" dirty="0" smtClean="0"/>
              <a:t>  =  (</a:t>
            </a:r>
            <a:r>
              <a:rPr lang="en-US" i="1" dirty="0" smtClean="0"/>
              <a:t>a</a:t>
            </a:r>
            <a:r>
              <a:rPr lang="en-US" dirty="0" smtClean="0"/>
              <a:t> + 4</a:t>
            </a:r>
            <a:r>
              <a:rPr lang="en-US" i="1" dirty="0" smtClean="0"/>
              <a:t>m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)/6</a:t>
            </a:r>
          </a:p>
          <a:p>
            <a:pPr>
              <a:buFont typeface="Monotype Sorts"/>
              <a:buNone/>
            </a:pPr>
            <a:endParaRPr lang="en-US" sz="800" dirty="0" smtClean="0"/>
          </a:p>
          <a:p>
            <a:pPr>
              <a:buFont typeface="Monotype Sorts"/>
              <a:buNone/>
            </a:pPr>
            <a:endParaRPr lang="en-US" sz="1200" baseline="30000" dirty="0" smtClean="0"/>
          </a:p>
          <a:p>
            <a:pPr lvl="1"/>
            <a:r>
              <a:rPr lang="en-US" i="1" dirty="0" smtClean="0"/>
              <a:t> a</a:t>
            </a:r>
            <a:r>
              <a:rPr lang="en-US" dirty="0" smtClean="0"/>
              <a:t>   =  the </a:t>
            </a:r>
            <a:r>
              <a:rPr lang="en-US" u="sng" dirty="0" smtClean="0"/>
              <a:t>optimistic</a:t>
            </a:r>
            <a:r>
              <a:rPr lang="en-US" dirty="0" smtClean="0"/>
              <a:t> completion time estimate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 b</a:t>
            </a:r>
            <a:r>
              <a:rPr lang="en-US" dirty="0" smtClean="0"/>
              <a:t>   =  the </a:t>
            </a:r>
            <a:r>
              <a:rPr lang="en-US" u="sng" dirty="0" smtClean="0"/>
              <a:t>pessimistic</a:t>
            </a:r>
            <a:r>
              <a:rPr lang="en-US" dirty="0" smtClean="0"/>
              <a:t> completion time estimate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 m</a:t>
            </a:r>
            <a:r>
              <a:rPr lang="en-US" dirty="0" smtClean="0"/>
              <a:t>  =  the </a:t>
            </a:r>
            <a:r>
              <a:rPr lang="en-US" u="sng" dirty="0" smtClean="0"/>
              <a:t>most likely</a:t>
            </a:r>
            <a:r>
              <a:rPr lang="en-US" dirty="0" smtClean="0"/>
              <a:t> completion time estimate</a:t>
            </a:r>
          </a:p>
          <a:p>
            <a:pPr>
              <a:buFont typeface="Monotype Sorts"/>
              <a:buNone/>
            </a:pPr>
            <a:endParaRPr lang="en-US" dirty="0" smtClean="0"/>
          </a:p>
          <a:p>
            <a:pPr>
              <a:buFont typeface="Monotype Sorts"/>
              <a:buNone/>
            </a:pPr>
            <a:r>
              <a:rPr lang="en-US" dirty="0" smtClean="0"/>
              <a:t>	An activity’s </a:t>
            </a:r>
            <a:r>
              <a:rPr lang="en-US" u="sng" dirty="0" smtClean="0"/>
              <a:t>completion time variance</a:t>
            </a:r>
            <a:r>
              <a:rPr lang="en-US" dirty="0" smtClean="0"/>
              <a:t> is:</a:t>
            </a:r>
          </a:p>
          <a:p>
            <a:pPr>
              <a:buFont typeface="Monotype Sorts"/>
              <a:buNone/>
            </a:pPr>
            <a:r>
              <a:rPr lang="en-US" dirty="0" smtClean="0"/>
              <a:t>		 		</a:t>
            </a:r>
            <a:r>
              <a:rPr lang="en-US" i="1" dirty="0" smtClean="0">
                <a:latin typeface="Symbol" pitchFamily="18" charset="2"/>
              </a:rPr>
              <a:t> </a:t>
            </a:r>
            <a:r>
              <a:rPr lang="en-US" baseline="30000" dirty="0" smtClean="0"/>
              <a:t>2</a:t>
            </a:r>
            <a:r>
              <a:rPr lang="en-US" dirty="0" smtClean="0"/>
              <a:t> =  ((</a:t>
            </a:r>
            <a:r>
              <a:rPr lang="en-US" i="1" dirty="0" smtClean="0"/>
              <a:t>b</a:t>
            </a:r>
            <a:r>
              <a:rPr lang="en-US" dirty="0" smtClean="0"/>
              <a:t>-</a:t>
            </a:r>
            <a:r>
              <a:rPr lang="en-US" i="1" dirty="0" smtClean="0"/>
              <a:t>a</a:t>
            </a:r>
            <a:r>
              <a:rPr lang="en-US" dirty="0" smtClean="0"/>
              <a:t>)/6)</a:t>
            </a:r>
            <a:r>
              <a:rPr lang="en-US" baseline="30000" dirty="0" smtClean="0"/>
              <a:t>2</a:t>
            </a:r>
            <a:endParaRPr lang="en-US" dirty="0" smtClean="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Uncertain Activity </a:t>
            </a:r>
            <a:r>
              <a:rPr lang="en-US" dirty="0" smtClean="0"/>
              <a:t>Times for PERT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-14288"/>
            <a:ext cx="7772400" cy="1100138"/>
          </a:xfrm>
        </p:spPr>
        <p:txBody>
          <a:bodyPr/>
          <a:lstStyle/>
          <a:p>
            <a:pPr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PERT/CPM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3125" y="1365250"/>
            <a:ext cx="7804150" cy="4699000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PERT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rogram </a:t>
            </a:r>
            <a:r>
              <a:rPr lang="en-US" b="1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valuation and </a:t>
            </a:r>
            <a:r>
              <a:rPr lang="en-US" b="1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eview </a:t>
            </a: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echnique</a:t>
            </a:r>
          </a:p>
          <a:p>
            <a:pPr lvl="1">
              <a:defRPr/>
            </a:pPr>
            <a:r>
              <a:rPr lang="en-US" dirty="0" smtClean="0"/>
              <a:t>Developed by U.S. Navy for Polaris missile project</a:t>
            </a:r>
          </a:p>
          <a:p>
            <a:pPr lvl="1">
              <a:defRPr/>
            </a:pPr>
            <a:r>
              <a:rPr lang="en-US" dirty="0" smtClean="0"/>
              <a:t>Developed to handle </a:t>
            </a:r>
            <a:r>
              <a:rPr lang="en-US" b="1" dirty="0" smtClean="0"/>
              <a:t>uncertain activity times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FF0000"/>
                </a:solidFill>
              </a:rPr>
              <a:t>CPM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ritical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ath 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ethod</a:t>
            </a:r>
          </a:p>
          <a:p>
            <a:pPr lvl="1">
              <a:defRPr/>
            </a:pPr>
            <a:r>
              <a:rPr lang="en-US" dirty="0" smtClean="0"/>
              <a:t>Developed by DuPont &amp; Remington Rand</a:t>
            </a:r>
          </a:p>
          <a:p>
            <a:pPr lvl="1">
              <a:defRPr/>
            </a:pPr>
            <a:r>
              <a:rPr lang="en-US" dirty="0" smtClean="0"/>
              <a:t>Developed for industrial projects for which </a:t>
            </a:r>
            <a:r>
              <a:rPr lang="en-US" b="1" dirty="0" smtClean="0"/>
              <a:t>activity times are fixed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	Today’s project management software packages have combined the best features of both approaches.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908050" y="1581150"/>
            <a:ext cx="7867650" cy="46164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2325" y="204788"/>
            <a:ext cx="7475538" cy="509587"/>
          </a:xfrm>
        </p:spPr>
        <p:txBody>
          <a:bodyPr/>
          <a:lstStyle/>
          <a:p>
            <a:pPr>
              <a:defRPr/>
            </a:pPr>
            <a:r>
              <a:rPr lang="en-US"/>
              <a:t>Example:  ABC Associates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1096963"/>
            <a:ext cx="8191500" cy="5176837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Consider the following project:</a:t>
            </a:r>
          </a:p>
          <a:p>
            <a:pPr>
              <a:buFont typeface="Monotype Sorts"/>
              <a:buNone/>
              <a:defRPr/>
            </a:pPr>
            <a:endParaRPr lang="en-US" sz="6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r>
              <a:rPr lang="en-US" dirty="0" smtClean="0"/>
              <a:t>                       </a:t>
            </a:r>
            <a:r>
              <a:rPr lang="en-US" dirty="0" err="1" smtClean="0"/>
              <a:t>Immed</a:t>
            </a:r>
            <a:r>
              <a:rPr lang="en-US" dirty="0" smtClean="0"/>
              <a:t>.  Optimistic  Most Likely  Pessimistic</a:t>
            </a:r>
          </a:p>
          <a:p>
            <a:pPr>
              <a:buFont typeface="Monotype Sorts"/>
              <a:buNone/>
              <a:defRPr/>
            </a:pPr>
            <a:r>
              <a:rPr lang="en-US" dirty="0" smtClean="0"/>
              <a:t>     </a:t>
            </a:r>
            <a:r>
              <a:rPr lang="en-US" u="sng" dirty="0" smtClean="0"/>
              <a:t>Activity</a:t>
            </a:r>
            <a:r>
              <a:rPr lang="en-US" dirty="0" smtClean="0"/>
              <a:t>    </a:t>
            </a:r>
            <a:r>
              <a:rPr lang="en-US" u="sng" dirty="0" err="1" smtClean="0"/>
              <a:t>Predec</a:t>
            </a:r>
            <a:r>
              <a:rPr lang="en-US" u="sng" dirty="0" smtClean="0"/>
              <a:t>.</a:t>
            </a:r>
            <a:r>
              <a:rPr lang="en-US" dirty="0" smtClean="0"/>
              <a:t>   </a:t>
            </a:r>
            <a:r>
              <a:rPr lang="en-US" u="sng" dirty="0" smtClean="0"/>
              <a:t>Time (Hr.</a:t>
            </a:r>
            <a:r>
              <a:rPr lang="en-US" dirty="0" smtClean="0"/>
              <a:t>)   </a:t>
            </a:r>
            <a:r>
              <a:rPr lang="en-US" u="sng" dirty="0" smtClean="0"/>
              <a:t>Time (Hr.)</a:t>
            </a:r>
            <a:r>
              <a:rPr lang="en-US" dirty="0" smtClean="0"/>
              <a:t>   </a:t>
            </a:r>
            <a:r>
              <a:rPr lang="en-US" u="sng" dirty="0" smtClean="0"/>
              <a:t>Time (Hr.)</a:t>
            </a:r>
            <a:endParaRPr lang="en-US" dirty="0" smtClean="0"/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	      A          	    --                4   	        6   	      8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	      B           	    --                1          	      4.5                   5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C          	    A    	          3                    3                    3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D         	    A               4                    5      	      6 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E          	    A             0.5                   1                   1.5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F         	   B,C             3                    4                    5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G          	   B,C  	          1                   1.5                  5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H          	   E,F   	          5                    6                    7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I           	   E,F             2                    5                    8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J           	  D,H  	        2.5                2.75                 4.5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K           	   G,I              3                    5                    7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441450" y="1568450"/>
            <a:ext cx="6534150" cy="46101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ABC Associates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28713"/>
            <a:ext cx="8101013" cy="5092700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	       Activity Expected Times and Variances</a:t>
            </a: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endParaRPr lang="en-US" sz="800" dirty="0" smtClean="0">
              <a:solidFill>
                <a:srgbClr val="66FFFF"/>
              </a:solidFill>
            </a:endParaRPr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/>
              <a:t>                    	         </a:t>
            </a:r>
            <a:r>
              <a:rPr lang="en-US" i="1" dirty="0" smtClean="0"/>
              <a:t>t</a:t>
            </a:r>
            <a:r>
              <a:rPr lang="en-US" dirty="0" smtClean="0"/>
              <a:t> = (</a:t>
            </a:r>
            <a:r>
              <a:rPr lang="en-US" i="1" dirty="0" smtClean="0"/>
              <a:t>a</a:t>
            </a:r>
            <a:r>
              <a:rPr lang="en-US" dirty="0" smtClean="0"/>
              <a:t> + 4</a:t>
            </a:r>
            <a:r>
              <a:rPr lang="en-US" i="1" dirty="0" smtClean="0"/>
              <a:t>m</a:t>
            </a:r>
            <a:r>
              <a:rPr lang="en-US" dirty="0" smtClean="0"/>
              <a:t> + </a:t>
            </a:r>
            <a:r>
              <a:rPr lang="en-US" i="1" dirty="0" smtClean="0"/>
              <a:t>b</a:t>
            </a:r>
            <a:r>
              <a:rPr lang="en-US" dirty="0" smtClean="0"/>
              <a:t>)/6    </a:t>
            </a:r>
            <a:r>
              <a:rPr lang="en-US" i="1" dirty="0" smtClean="0">
                <a:latin typeface="Symbol" pitchFamily="18" charset="2"/>
              </a:rPr>
              <a:t> </a:t>
            </a:r>
            <a:r>
              <a:rPr lang="en-US" baseline="30000" dirty="0" smtClean="0"/>
              <a:t>2</a:t>
            </a:r>
            <a:r>
              <a:rPr lang="en-US" dirty="0" smtClean="0"/>
              <a:t> = ((</a:t>
            </a:r>
            <a:r>
              <a:rPr lang="en-US" i="1" dirty="0" smtClean="0"/>
              <a:t>b</a:t>
            </a:r>
            <a:r>
              <a:rPr lang="en-US" dirty="0" smtClean="0"/>
              <a:t>-</a:t>
            </a:r>
            <a:r>
              <a:rPr lang="en-US" i="1" dirty="0" smtClean="0"/>
              <a:t>a</a:t>
            </a:r>
            <a:r>
              <a:rPr lang="en-US" dirty="0" smtClean="0"/>
              <a:t>)/6)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>
              <a:lnSpc>
                <a:spcPct val="90000"/>
              </a:lnSpc>
              <a:buFont typeface="Monotype Sorts"/>
              <a:buNone/>
              <a:defRPr/>
            </a:pPr>
            <a:r>
              <a:rPr lang="en-US" dirty="0" smtClean="0"/>
              <a:t>		</a:t>
            </a:r>
            <a:r>
              <a:rPr lang="en-US" u="sng" dirty="0" smtClean="0"/>
              <a:t>Activity</a:t>
            </a:r>
            <a:r>
              <a:rPr lang="en-US" dirty="0" smtClean="0"/>
              <a:t>         </a:t>
            </a:r>
            <a:r>
              <a:rPr lang="en-US" u="sng" dirty="0" smtClean="0"/>
              <a:t>Expected Time</a:t>
            </a:r>
            <a:r>
              <a:rPr lang="en-US" dirty="0" smtClean="0"/>
              <a:t>         </a:t>
            </a:r>
            <a:r>
              <a:rPr lang="en-US" u="sng" dirty="0" smtClean="0"/>
              <a:t>Variance</a:t>
            </a:r>
            <a:endParaRPr lang="en-US" dirty="0" smtClean="0"/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	  	     A            	    	6            	   4/9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B            	    	4            	   4/9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C            	    	3             	     0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D            	   	5            	   1/9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E            	    	1            	  1/36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F            	    	4            	   1/9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G            	    	2            	   4/9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H            	    	6            	   1/9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 I            	    	5             	     1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 J            	    	3            	   1/9</a:t>
            </a:r>
          </a:p>
          <a:p>
            <a:pPr>
              <a:lnSpc>
                <a:spcPct val="70000"/>
              </a:lnSpc>
              <a:buFont typeface="Monotype Sorts"/>
              <a:buNone/>
              <a:defRPr/>
            </a:pPr>
            <a:r>
              <a:rPr lang="en-US" dirty="0" smtClean="0"/>
              <a:t>                 K            	    	5            	   4/9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57" name="Rectangle 649"/>
          <p:cNvSpPr>
            <a:spLocks noChangeArrowheads="1"/>
          </p:cNvSpPr>
          <p:nvPr/>
        </p:nvSpPr>
        <p:spPr bwMode="auto">
          <a:xfrm>
            <a:off x="209550" y="1733550"/>
            <a:ext cx="8724900" cy="3638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ABC Associates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04900"/>
            <a:ext cx="8572500" cy="508000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Critical Path (A-C-F-I-K);  Project Completion time: 23 hours</a:t>
            </a:r>
          </a:p>
        </p:txBody>
      </p:sp>
      <p:graphicFrame>
        <p:nvGraphicFramePr>
          <p:cNvPr id="17445" name="Object 37"/>
          <p:cNvGraphicFramePr>
            <a:graphicFrameLocks noChangeAspect="1"/>
          </p:cNvGraphicFramePr>
          <p:nvPr/>
        </p:nvGraphicFramePr>
        <p:xfrm>
          <a:off x="341313" y="1924050"/>
          <a:ext cx="8443912" cy="3294063"/>
        </p:xfrm>
        <a:graphic>
          <a:graphicData uri="http://schemas.openxmlformats.org/presentationml/2006/ole">
            <p:oleObj spid="_x0000_s17445" name="Document" r:id="rId4" imgW="5525280" imgH="1865160" progId="Word.Document.8">
              <p:embed/>
            </p:oleObj>
          </a:graphicData>
        </a:graphic>
      </p:graphicFrame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8782050" y="3705225"/>
            <a:ext cx="0" cy="601663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2732088" y="1924050"/>
            <a:ext cx="944562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6835775" y="1924050"/>
            <a:ext cx="944563" cy="0"/>
          </a:xfrm>
          <a:prstGeom prst="line">
            <a:avLst/>
          </a:prstGeom>
          <a:noFill/>
          <a:ln w="12700">
            <a:solidFill>
              <a:srgbClr val="FFFFFF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31" name="Text Box 423"/>
          <p:cNvSpPr txBox="1">
            <a:spLocks noChangeArrowheads="1"/>
          </p:cNvSpPr>
          <p:nvPr/>
        </p:nvSpPr>
        <p:spPr bwMode="auto">
          <a:xfrm>
            <a:off x="1393825" y="307816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6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2" name="Text Box 424"/>
          <p:cNvSpPr txBox="1">
            <a:spLocks noChangeArrowheads="1"/>
          </p:cNvSpPr>
          <p:nvPr/>
        </p:nvSpPr>
        <p:spPr bwMode="auto">
          <a:xfrm>
            <a:off x="2765425" y="484981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4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3" name="Text Box 425"/>
          <p:cNvSpPr txBox="1">
            <a:spLocks noChangeArrowheads="1"/>
          </p:cNvSpPr>
          <p:nvPr/>
        </p:nvSpPr>
        <p:spPr bwMode="auto">
          <a:xfrm>
            <a:off x="2746375" y="395446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4" name="Text Box 426"/>
          <p:cNvSpPr txBox="1">
            <a:spLocks noChangeArrowheads="1"/>
          </p:cNvSpPr>
          <p:nvPr/>
        </p:nvSpPr>
        <p:spPr bwMode="auto">
          <a:xfrm>
            <a:off x="2765425" y="216376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5" name="Text Box 427"/>
          <p:cNvSpPr txBox="1">
            <a:spLocks noChangeArrowheads="1"/>
          </p:cNvSpPr>
          <p:nvPr/>
        </p:nvSpPr>
        <p:spPr bwMode="auto">
          <a:xfrm>
            <a:off x="5661025" y="366871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6" name="Text Box 428"/>
          <p:cNvSpPr txBox="1">
            <a:spLocks noChangeArrowheads="1"/>
          </p:cNvSpPr>
          <p:nvPr/>
        </p:nvSpPr>
        <p:spPr bwMode="auto">
          <a:xfrm>
            <a:off x="4822825" y="484981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7" name="Text Box 429"/>
          <p:cNvSpPr txBox="1">
            <a:spLocks noChangeArrowheads="1"/>
          </p:cNvSpPr>
          <p:nvPr/>
        </p:nvSpPr>
        <p:spPr bwMode="auto">
          <a:xfrm>
            <a:off x="4233863" y="3954463"/>
            <a:ext cx="300037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4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8" name="Text Box 430"/>
          <p:cNvSpPr txBox="1">
            <a:spLocks noChangeArrowheads="1"/>
          </p:cNvSpPr>
          <p:nvPr/>
        </p:nvSpPr>
        <p:spPr bwMode="auto">
          <a:xfrm>
            <a:off x="2746375" y="305911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39" name="Text Box 431"/>
          <p:cNvSpPr txBox="1">
            <a:spLocks noChangeArrowheads="1"/>
          </p:cNvSpPr>
          <p:nvPr/>
        </p:nvSpPr>
        <p:spPr bwMode="auto">
          <a:xfrm>
            <a:off x="5489575" y="275431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6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40" name="Text Box 432"/>
          <p:cNvSpPr txBox="1">
            <a:spLocks noChangeArrowheads="1"/>
          </p:cNvSpPr>
          <p:nvPr/>
        </p:nvSpPr>
        <p:spPr bwMode="auto">
          <a:xfrm>
            <a:off x="6861175" y="216376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41" name="Text Box 433"/>
          <p:cNvSpPr txBox="1">
            <a:spLocks noChangeArrowheads="1"/>
          </p:cNvSpPr>
          <p:nvPr/>
        </p:nvSpPr>
        <p:spPr bwMode="auto">
          <a:xfrm>
            <a:off x="6861175" y="4545013"/>
            <a:ext cx="300038" cy="3968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46" name="Text Box 438"/>
          <p:cNvSpPr txBox="1">
            <a:spLocks noChangeArrowheads="1"/>
          </p:cNvSpPr>
          <p:nvPr/>
        </p:nvSpPr>
        <p:spPr bwMode="auto">
          <a:xfrm>
            <a:off x="1762125" y="2779713"/>
            <a:ext cx="53022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0  6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0  6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47" name="Text Box 439"/>
          <p:cNvSpPr txBox="1">
            <a:spLocks noChangeArrowheads="1"/>
          </p:cNvSpPr>
          <p:nvPr/>
        </p:nvSpPr>
        <p:spPr bwMode="auto">
          <a:xfrm>
            <a:off x="4546600" y="3668713"/>
            <a:ext cx="588963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9 13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9 13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48" name="Text Box 440"/>
          <p:cNvSpPr txBox="1">
            <a:spLocks noChangeArrowheads="1"/>
          </p:cNvSpPr>
          <p:nvPr/>
        </p:nvSpPr>
        <p:spPr bwMode="auto">
          <a:xfrm>
            <a:off x="5927725" y="33639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13 18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13 18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49" name="Text Box 441"/>
          <p:cNvSpPr txBox="1">
            <a:spLocks noChangeArrowheads="1"/>
          </p:cNvSpPr>
          <p:nvPr/>
        </p:nvSpPr>
        <p:spPr bwMode="auto">
          <a:xfrm>
            <a:off x="5064125" y="45577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 9 11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16 18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0" name="Text Box 442"/>
          <p:cNvSpPr txBox="1">
            <a:spLocks noChangeArrowheads="1"/>
          </p:cNvSpPr>
          <p:nvPr/>
        </p:nvSpPr>
        <p:spPr bwMode="auto">
          <a:xfrm>
            <a:off x="5749925" y="24622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13 19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14 20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1" name="Text Box 443"/>
          <p:cNvSpPr txBox="1">
            <a:spLocks noChangeArrowheads="1"/>
          </p:cNvSpPr>
          <p:nvPr/>
        </p:nvSpPr>
        <p:spPr bwMode="auto">
          <a:xfrm>
            <a:off x="7134225" y="18780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19 22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20 23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2" name="Text Box 444"/>
          <p:cNvSpPr txBox="1">
            <a:spLocks noChangeArrowheads="1"/>
          </p:cNvSpPr>
          <p:nvPr/>
        </p:nvSpPr>
        <p:spPr bwMode="auto">
          <a:xfrm>
            <a:off x="7121525" y="42529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18 23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18 23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3" name="Text Box 445"/>
          <p:cNvSpPr txBox="1">
            <a:spLocks noChangeArrowheads="1"/>
          </p:cNvSpPr>
          <p:nvPr/>
        </p:nvSpPr>
        <p:spPr bwMode="auto">
          <a:xfrm>
            <a:off x="3022600" y="27670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 6   7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12 13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4" name="Text Box 446"/>
          <p:cNvSpPr txBox="1">
            <a:spLocks noChangeArrowheads="1"/>
          </p:cNvSpPr>
          <p:nvPr/>
        </p:nvSpPr>
        <p:spPr bwMode="auto">
          <a:xfrm>
            <a:off x="3098800" y="3668713"/>
            <a:ext cx="53022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6  9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6  9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5" name="Text Box 447"/>
          <p:cNvSpPr txBox="1">
            <a:spLocks noChangeArrowheads="1"/>
          </p:cNvSpPr>
          <p:nvPr/>
        </p:nvSpPr>
        <p:spPr bwMode="auto">
          <a:xfrm>
            <a:off x="3098800" y="4557713"/>
            <a:ext cx="530225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0  4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5  9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6" name="Text Box 448"/>
          <p:cNvSpPr txBox="1">
            <a:spLocks noChangeArrowheads="1"/>
          </p:cNvSpPr>
          <p:nvPr/>
        </p:nvSpPr>
        <p:spPr bwMode="auto">
          <a:xfrm>
            <a:off x="3022600" y="1878013"/>
            <a:ext cx="704850" cy="701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 6 11</a:t>
            </a:r>
          </a:p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15 20</a:t>
            </a:r>
            <a:endParaRPr lang="en-US" sz="2000" u="sng">
              <a:latin typeface="Arial Narrow" pitchFamily="34" charset="0"/>
            </a:endParaRPr>
          </a:p>
        </p:txBody>
      </p:sp>
      <p:sp>
        <p:nvSpPr>
          <p:cNvPr id="17858" name="Rectangle 450"/>
          <p:cNvSpPr>
            <a:spLocks noChangeArrowheads="1"/>
          </p:cNvSpPr>
          <p:nvPr/>
        </p:nvSpPr>
        <p:spPr bwMode="auto">
          <a:xfrm>
            <a:off x="1371600" y="2819400"/>
            <a:ext cx="939800" cy="59055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59" name="Rectangle 451"/>
          <p:cNvSpPr>
            <a:spLocks noChangeArrowheads="1"/>
          </p:cNvSpPr>
          <p:nvPr/>
        </p:nvSpPr>
        <p:spPr bwMode="auto">
          <a:xfrm>
            <a:off x="2730500" y="3708400"/>
            <a:ext cx="939800" cy="60960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60" name="Rectangle 452"/>
          <p:cNvSpPr>
            <a:spLocks noChangeArrowheads="1"/>
          </p:cNvSpPr>
          <p:nvPr/>
        </p:nvSpPr>
        <p:spPr bwMode="auto">
          <a:xfrm>
            <a:off x="5638800" y="3403600"/>
            <a:ext cx="939800" cy="60960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61" name="Rectangle 453"/>
          <p:cNvSpPr>
            <a:spLocks noChangeArrowheads="1"/>
          </p:cNvSpPr>
          <p:nvPr/>
        </p:nvSpPr>
        <p:spPr bwMode="auto">
          <a:xfrm>
            <a:off x="4178300" y="3708400"/>
            <a:ext cx="939800" cy="60960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62" name="Rectangle 454"/>
          <p:cNvSpPr>
            <a:spLocks noChangeArrowheads="1"/>
          </p:cNvSpPr>
          <p:nvPr/>
        </p:nvSpPr>
        <p:spPr bwMode="auto">
          <a:xfrm>
            <a:off x="6832600" y="4292600"/>
            <a:ext cx="939800" cy="60960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63" name="Rectangle 455"/>
          <p:cNvSpPr>
            <a:spLocks noChangeArrowheads="1"/>
          </p:cNvSpPr>
          <p:nvPr/>
        </p:nvSpPr>
        <p:spPr bwMode="auto">
          <a:xfrm>
            <a:off x="330200" y="3708400"/>
            <a:ext cx="609600" cy="60960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864" name="Rectangle 456"/>
          <p:cNvSpPr>
            <a:spLocks noChangeArrowheads="1"/>
          </p:cNvSpPr>
          <p:nvPr/>
        </p:nvSpPr>
        <p:spPr bwMode="auto">
          <a:xfrm>
            <a:off x="8178800" y="3708400"/>
            <a:ext cx="609600" cy="609600"/>
          </a:xfrm>
          <a:prstGeom prst="rect">
            <a:avLst/>
          </a:prstGeom>
          <a:noFill/>
          <a:ln w="381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03200" y="5575300"/>
            <a:ext cx="85217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Monotype Sorts"/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Important Note: The variance of the project completion time is the </a:t>
            </a:r>
            <a:r>
              <a:rPr lang="en-US" dirty="0" smtClean="0">
                <a:solidFill>
                  <a:srgbClr val="FF0000"/>
                </a:solidFill>
              </a:rPr>
              <a:t>sum of the variances of the activities on the critical path.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Example:  ABC Associates</a:t>
            </a:r>
          </a:p>
        </p:txBody>
      </p:sp>
      <p:sp>
        <p:nvSpPr>
          <p:cNvPr id="5" name="Rectangle 4"/>
          <p:cNvSpPr/>
          <p:nvPr/>
        </p:nvSpPr>
        <p:spPr>
          <a:xfrm>
            <a:off x="317500" y="812801"/>
            <a:ext cx="8509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Monotype Sorts"/>
              <a:buNone/>
              <a:defRPr/>
            </a:pPr>
            <a:r>
              <a:rPr lang="en-US" sz="2400" dirty="0" smtClean="0">
                <a:solidFill>
                  <a:srgbClr val="66FFFF"/>
                </a:solidFill>
              </a:rPr>
              <a:t>Probability the project will be completed within 24 hrs:</a:t>
            </a:r>
          </a:p>
          <a:p>
            <a:pPr>
              <a:buFont typeface="Monotype Sorts"/>
              <a:buNone/>
              <a:defRPr/>
            </a:pPr>
            <a:r>
              <a:rPr lang="en-US" sz="2400" dirty="0" smtClean="0">
                <a:solidFill>
                  <a:srgbClr val="66FFFF"/>
                </a:solidFill>
              </a:rPr>
              <a:t>Step 1: Calculate the variance of the project completion time</a:t>
            </a:r>
          </a:p>
          <a:p>
            <a:pPr>
              <a:buFont typeface="Monotype Sorts"/>
              <a:buNone/>
              <a:defRPr/>
            </a:pPr>
            <a:r>
              <a:rPr lang="en-US" sz="2400" i="1" dirty="0" smtClean="0"/>
              <a:t>	</a:t>
            </a:r>
            <a:r>
              <a:rPr lang="en-US" sz="2400" dirty="0" smtClean="0"/>
              <a:t>		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 =  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baseline="30000" dirty="0" smtClean="0"/>
              <a:t>2</a:t>
            </a:r>
            <a:r>
              <a:rPr lang="en-US" sz="2400" baseline="-25000" dirty="0" smtClean="0"/>
              <a:t>A</a:t>
            </a:r>
            <a:r>
              <a:rPr lang="en-US" sz="2400" dirty="0" smtClean="0"/>
              <a:t> + 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baseline="30000" dirty="0" smtClean="0"/>
              <a:t>2</a:t>
            </a:r>
            <a:r>
              <a:rPr lang="en-US" sz="2400" baseline="-25000" dirty="0" smtClean="0"/>
              <a:t>C</a:t>
            </a:r>
            <a:r>
              <a:rPr lang="en-US" sz="2400" dirty="0" smtClean="0"/>
              <a:t> + 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baseline="30000" dirty="0" smtClean="0"/>
              <a:t>2</a:t>
            </a:r>
            <a:r>
              <a:rPr lang="en-US" sz="2400" baseline="-25000" dirty="0" smtClean="0"/>
              <a:t>F</a:t>
            </a:r>
            <a:r>
              <a:rPr lang="en-US" sz="2400" dirty="0" smtClean="0"/>
              <a:t> + 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baseline="30000" dirty="0" smtClean="0"/>
              <a:t>2</a:t>
            </a:r>
            <a:r>
              <a:rPr lang="en-US" sz="2400" baseline="-25000" dirty="0" smtClean="0"/>
              <a:t>I</a:t>
            </a:r>
            <a:r>
              <a:rPr lang="en-US" sz="2400" dirty="0" smtClean="0"/>
              <a:t> + 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baseline="30000" dirty="0" smtClean="0"/>
              <a:t>2</a:t>
            </a:r>
            <a:r>
              <a:rPr lang="en-US" sz="2400" baseline="-25000" dirty="0" smtClean="0"/>
              <a:t>K</a:t>
            </a:r>
            <a:endParaRPr lang="en-US" sz="2400" dirty="0" smtClean="0"/>
          </a:p>
          <a:p>
            <a:pPr>
              <a:buFont typeface="Monotype Sorts"/>
              <a:buNone/>
              <a:defRPr/>
            </a:pPr>
            <a:r>
              <a:rPr lang="en-US" sz="2400" dirty="0" smtClean="0"/>
              <a:t>			      =  4/9 + 0 + 1/9 + 1 + 4/9 </a:t>
            </a:r>
          </a:p>
          <a:p>
            <a:pPr>
              <a:buFont typeface="Monotype Sorts"/>
              <a:buNone/>
              <a:defRPr/>
            </a:pPr>
            <a:r>
              <a:rPr lang="en-US" sz="2400" dirty="0" smtClean="0"/>
              <a:t>			      =  2</a:t>
            </a:r>
          </a:p>
          <a:p>
            <a:pPr>
              <a:buFont typeface="Monotype Sorts"/>
              <a:buNone/>
              <a:defRPr/>
            </a:pPr>
            <a:r>
              <a:rPr lang="en-US" sz="2400" dirty="0" smtClean="0"/>
              <a:t>			  </a:t>
            </a:r>
            <a:r>
              <a:rPr lang="en-US" sz="2400" i="1" dirty="0" smtClean="0">
                <a:latin typeface="Symbol" pitchFamily="18" charset="2"/>
              </a:rPr>
              <a:t></a:t>
            </a:r>
            <a:r>
              <a:rPr lang="en-US" sz="2400" dirty="0" smtClean="0"/>
              <a:t>  =  1.414</a:t>
            </a:r>
          </a:p>
          <a:p>
            <a:pPr>
              <a:buFont typeface="Monotype Sorts"/>
              <a:buNone/>
              <a:defRPr/>
            </a:pPr>
            <a:r>
              <a:rPr lang="en-US" sz="2400" dirty="0" smtClean="0"/>
              <a:t>  </a:t>
            </a:r>
          </a:p>
          <a:p>
            <a:pPr>
              <a:buNone/>
              <a:defRPr/>
            </a:pPr>
            <a:r>
              <a:rPr lang="en-US" sz="2400" dirty="0" smtClean="0">
                <a:solidFill>
                  <a:srgbClr val="66FFFF"/>
                </a:solidFill>
              </a:rPr>
              <a:t>Step 2: Calculate the standard normal, z = (X – </a:t>
            </a:r>
            <a:r>
              <a:rPr lang="en-US" sz="2400" i="1" dirty="0" smtClean="0">
                <a:latin typeface="Symbol" pitchFamily="18" charset="2"/>
              </a:rPr>
              <a:t>m</a:t>
            </a:r>
            <a:r>
              <a:rPr lang="en-US" sz="2400" dirty="0" smtClean="0">
                <a:solidFill>
                  <a:srgbClr val="66FFFF"/>
                </a:solidFill>
              </a:rPr>
              <a:t>)/</a:t>
            </a:r>
            <a:r>
              <a:rPr lang="en-US" sz="2400" i="1" dirty="0" smtClean="0">
                <a:latin typeface="Symbol" pitchFamily="18" charset="2"/>
              </a:rPr>
              <a:t> , </a:t>
            </a:r>
          </a:p>
          <a:p>
            <a:pPr>
              <a:buNone/>
              <a:defRPr/>
            </a:pPr>
            <a:r>
              <a:rPr lang="en-US" sz="2400" i="1" dirty="0" smtClean="0">
                <a:solidFill>
                  <a:srgbClr val="66FFFF"/>
                </a:solidFill>
                <a:latin typeface="Symbol" pitchFamily="18" charset="2"/>
              </a:rPr>
              <a:t>	</a:t>
            </a:r>
            <a:r>
              <a:rPr lang="en-US" sz="2400" dirty="0" smtClean="0">
                <a:solidFill>
                  <a:srgbClr val="66FFFF"/>
                </a:solidFill>
              </a:rPr>
              <a:t> where</a:t>
            </a:r>
            <a:r>
              <a:rPr lang="en-US" sz="2400" i="1" dirty="0" smtClean="0">
                <a:latin typeface="Symbol" pitchFamily="18" charset="2"/>
              </a:rPr>
              <a:t> m </a:t>
            </a:r>
            <a:r>
              <a:rPr lang="en-US" sz="2400" dirty="0" smtClean="0">
                <a:solidFill>
                  <a:srgbClr val="66FFFF"/>
                </a:solidFill>
              </a:rPr>
              <a:t>= expected project completion time.</a:t>
            </a:r>
          </a:p>
          <a:p>
            <a:pPr>
              <a:buNone/>
              <a:defRPr/>
            </a:pPr>
            <a:endParaRPr lang="en-US" sz="24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r>
              <a:rPr lang="en-US" sz="2400" i="1" dirty="0" smtClean="0"/>
              <a:t>		    z</a:t>
            </a:r>
            <a:r>
              <a:rPr lang="en-US" sz="2400" dirty="0" smtClean="0"/>
              <a:t> = (24 - 23)/</a:t>
            </a:r>
            <a:r>
              <a:rPr lang="en-US" sz="2400" i="1" dirty="0" smtClean="0">
                <a:latin typeface="Symbol" pitchFamily="18" charset="2"/>
              </a:rPr>
              <a:t> </a:t>
            </a:r>
            <a:r>
              <a:rPr lang="en-US" sz="2400" dirty="0" smtClean="0">
                <a:latin typeface="Symbol" pitchFamily="18" charset="2"/>
              </a:rPr>
              <a:t></a:t>
            </a:r>
            <a:r>
              <a:rPr lang="en-US" sz="2400" dirty="0" smtClean="0"/>
              <a:t>(24-23)/1.414 = .71</a:t>
            </a:r>
          </a:p>
          <a:p>
            <a:pPr>
              <a:buNone/>
              <a:defRPr/>
            </a:pPr>
            <a:r>
              <a:rPr lang="en-US" sz="2400" dirty="0" smtClean="0">
                <a:solidFill>
                  <a:srgbClr val="66FFFF"/>
                </a:solidFill>
              </a:rPr>
              <a:t>Step 3: Calculate the probability from the standard normal 	 distribution table (See Appendix A in the textbook):</a:t>
            </a:r>
            <a:endParaRPr lang="en-US" sz="2400" dirty="0" smtClean="0"/>
          </a:p>
          <a:p>
            <a:pPr>
              <a:buFont typeface="Monotype Sorts"/>
              <a:buNone/>
              <a:defRPr/>
            </a:pPr>
            <a:r>
              <a:rPr lang="en-US" sz="2400" dirty="0" smtClean="0"/>
              <a:t>		  P(</a:t>
            </a:r>
            <a:r>
              <a:rPr lang="en-US" sz="2400" i="1" dirty="0" smtClean="0"/>
              <a:t>z</a:t>
            </a:r>
            <a:r>
              <a:rPr lang="en-US" sz="2400" dirty="0" smtClean="0"/>
              <a:t> </a:t>
            </a:r>
            <a:r>
              <a:rPr lang="en-US" sz="2400" u="sng" dirty="0" smtClean="0"/>
              <a:t>&lt;</a:t>
            </a:r>
            <a:r>
              <a:rPr lang="en-US" sz="2400" dirty="0" smtClean="0"/>
              <a:t> .71) =  0.5 + .2611 = 0.7611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8115300" cy="3963988"/>
          </a:xfrm>
        </p:spPr>
        <p:txBody>
          <a:bodyPr/>
          <a:lstStyle/>
          <a:p>
            <a:pPr>
              <a:buNone/>
              <a:defRPr/>
            </a:pPr>
            <a:r>
              <a:rPr lang="en-US" dirty="0" err="1" smtClean="0">
                <a:solidFill>
                  <a:srgbClr val="66FFFF"/>
                </a:solidFill>
              </a:rPr>
              <a:t>i</a:t>
            </a:r>
            <a:r>
              <a:rPr lang="en-US" dirty="0" smtClean="0">
                <a:solidFill>
                  <a:srgbClr val="66FFFF"/>
                </a:solidFill>
              </a:rPr>
              <a:t>)	What is the probability that the project will be completed with 25 hours?</a:t>
            </a:r>
          </a:p>
          <a:p>
            <a:pPr>
              <a:buFont typeface="Monotype Sorts"/>
              <a:buNone/>
              <a:defRPr/>
            </a:pPr>
            <a:endParaRPr lang="en-US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None/>
              <a:defRPr/>
            </a:pPr>
            <a:r>
              <a:rPr lang="en-US" dirty="0" smtClean="0">
                <a:solidFill>
                  <a:srgbClr val="66FFFF"/>
                </a:solidFill>
              </a:rPr>
              <a:t>ii)	What is the probability that the project will be completed between 20 and 25 hours?</a:t>
            </a: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  <a:p>
            <a:pPr>
              <a:buFont typeface="Monotype Sorts"/>
              <a:buNone/>
              <a:defRPr/>
            </a:pPr>
            <a:endParaRPr lang="en-US" sz="1000" dirty="0" smtClean="0">
              <a:solidFill>
                <a:srgbClr val="66FFFF"/>
              </a:solidFill>
            </a:endParaRPr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Example:  ABC Associates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PERT/CPM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03313"/>
            <a:ext cx="8158163" cy="416718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Project managers rely on PERT/CPM to help them answer questions such as:</a:t>
            </a:r>
          </a:p>
          <a:p>
            <a:pPr lvl="1"/>
            <a:r>
              <a:rPr lang="en-US" dirty="0" smtClean="0"/>
              <a:t>What is the </a:t>
            </a:r>
            <a:r>
              <a:rPr lang="en-US" u="sng" dirty="0" smtClean="0"/>
              <a:t>total time</a:t>
            </a:r>
            <a:r>
              <a:rPr lang="en-US" dirty="0" smtClean="0"/>
              <a:t> to complete the project?</a:t>
            </a:r>
          </a:p>
          <a:p>
            <a:pPr lvl="1"/>
            <a:r>
              <a:rPr lang="en-US" dirty="0" smtClean="0"/>
              <a:t>What are the </a:t>
            </a:r>
            <a:r>
              <a:rPr lang="en-US" u="sng" dirty="0" smtClean="0"/>
              <a:t>scheduled start and finish dates</a:t>
            </a:r>
            <a:r>
              <a:rPr lang="en-US" dirty="0" smtClean="0"/>
              <a:t> for each specific activity?</a:t>
            </a:r>
          </a:p>
          <a:p>
            <a:pPr lvl="1"/>
            <a:r>
              <a:rPr lang="en-US" dirty="0" smtClean="0"/>
              <a:t>Which activities are </a:t>
            </a:r>
            <a:r>
              <a:rPr lang="en-US" u="sng" dirty="0" smtClean="0"/>
              <a:t>critical</a:t>
            </a:r>
            <a:r>
              <a:rPr lang="en-US" dirty="0" smtClean="0"/>
              <a:t> and must be completed exactly as scheduled to keep the project on schedule?</a:t>
            </a:r>
          </a:p>
          <a:p>
            <a:pPr lvl="1"/>
            <a:r>
              <a:rPr lang="en-US" dirty="0" smtClean="0"/>
              <a:t>How long can </a:t>
            </a:r>
            <a:r>
              <a:rPr lang="en-US" u="sng" dirty="0" smtClean="0"/>
              <a:t>non-critical activities</a:t>
            </a:r>
            <a:r>
              <a:rPr lang="en-US" dirty="0" smtClean="0"/>
              <a:t> be delayed before they cause an increase in the project completion time?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Project Network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823200" cy="4833938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smtClean="0"/>
              <a:t>	A </a:t>
            </a:r>
            <a:r>
              <a:rPr lang="en-US" u="sng" smtClean="0"/>
              <a:t>project network</a:t>
            </a:r>
            <a:r>
              <a:rPr lang="en-US" smtClean="0"/>
              <a:t> can be constructed to model the precedence of the activities. </a:t>
            </a:r>
          </a:p>
          <a:p>
            <a:pPr>
              <a:buFont typeface="Monotype Sorts"/>
              <a:buNone/>
            </a:pPr>
            <a:r>
              <a:rPr lang="en-US" smtClean="0"/>
              <a:t> </a:t>
            </a:r>
          </a:p>
          <a:p>
            <a:pPr>
              <a:buFont typeface="Monotype Sorts"/>
              <a:buNone/>
            </a:pPr>
            <a:r>
              <a:rPr lang="en-US" smtClean="0"/>
              <a:t>	The </a:t>
            </a:r>
            <a:r>
              <a:rPr lang="en-US" u="sng" smtClean="0"/>
              <a:t>nodes</a:t>
            </a:r>
            <a:r>
              <a:rPr lang="en-US" smtClean="0"/>
              <a:t> of the network represent the activities.  </a:t>
            </a:r>
          </a:p>
          <a:p>
            <a:pPr>
              <a:buFont typeface="Monotype Sorts"/>
              <a:buNone/>
            </a:pPr>
            <a:endParaRPr lang="en-US" smtClean="0"/>
          </a:p>
          <a:p>
            <a:pPr>
              <a:buFont typeface="Monotype Sorts"/>
              <a:buNone/>
            </a:pPr>
            <a:r>
              <a:rPr lang="en-US" smtClean="0"/>
              <a:t>	The </a:t>
            </a:r>
            <a:r>
              <a:rPr lang="en-US" u="sng" smtClean="0"/>
              <a:t>arcs</a:t>
            </a:r>
            <a:r>
              <a:rPr lang="en-US" smtClean="0"/>
              <a:t> of the network reflect the precedence relationships of the activities.  </a:t>
            </a:r>
          </a:p>
          <a:p>
            <a:pPr>
              <a:buFont typeface="Monotype Sorts"/>
              <a:buNone/>
            </a:pPr>
            <a:r>
              <a:rPr lang="en-US" smtClean="0"/>
              <a:t>	</a:t>
            </a:r>
          </a:p>
          <a:p>
            <a:pPr>
              <a:buFont typeface="Monotype Sorts"/>
              <a:buNone/>
            </a:pPr>
            <a:r>
              <a:rPr lang="en-US" smtClean="0"/>
              <a:t>	A </a:t>
            </a:r>
            <a:r>
              <a:rPr lang="en-US" u="sng" smtClean="0"/>
              <a:t>critical path</a:t>
            </a:r>
            <a:r>
              <a:rPr lang="en-US" smtClean="0"/>
              <a:t> for the network is a path consisting of activities with zero slack.  It is also the path that takes the longest time to complete.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7986712" cy="5075238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>
                <a:cs typeface="Arial" charset="0"/>
              </a:rPr>
              <a:t>     Frank’s Fine Floats is in the business of building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>
                <a:cs typeface="Arial" charset="0"/>
              </a:rPr>
              <a:t>elaborate parade floats.  Frank ‘s crew has a new float to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>
                <a:cs typeface="Arial" charset="0"/>
              </a:rPr>
              <a:t>build and want to use PERT/CPM to help them manage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>
                <a:cs typeface="Arial" charset="0"/>
              </a:rPr>
              <a:t>the project</a:t>
            </a:r>
            <a:r>
              <a:rPr lang="en-US"/>
              <a:t>.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The table on the next slide shows the activities that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comprise the project as well as each activity’s estimated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completion time (in days) and immediate predecessors.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     Frank wants to know the total time to complete the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project, which activities are critical, and the earliest and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/>
              <a:t>latest start and finish dates for each activity.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0" name="Rectangle 4"/>
          <p:cNvSpPr>
            <a:spLocks noChangeArrowheads="1"/>
          </p:cNvSpPr>
          <p:nvPr/>
        </p:nvSpPr>
        <p:spPr bwMode="auto">
          <a:xfrm>
            <a:off x="571500" y="1155700"/>
            <a:ext cx="8039100" cy="46926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1065213"/>
            <a:ext cx="8101013" cy="4713287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endParaRPr lang="en-US" sz="1000" dirty="0"/>
          </a:p>
          <a:p>
            <a:pPr>
              <a:buFont typeface="Monotype Sorts" pitchFamily="2" charset="2"/>
              <a:buNone/>
              <a:defRPr/>
            </a:pPr>
            <a:r>
              <a:rPr lang="en-US" dirty="0"/>
              <a:t>					       Immediate      Completion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  </a:t>
            </a:r>
            <a:r>
              <a:rPr lang="en-US" u="sng" dirty="0">
                <a:cs typeface="Arial" charset="0"/>
              </a:rPr>
              <a:t>Activity</a:t>
            </a:r>
            <a:r>
              <a:rPr lang="en-US" dirty="0">
                <a:cs typeface="Arial" charset="0"/>
              </a:rPr>
              <a:t>     </a:t>
            </a:r>
            <a:r>
              <a:rPr lang="en-US" u="sng" dirty="0">
                <a:cs typeface="Arial" charset="0"/>
              </a:rPr>
              <a:t>Description</a:t>
            </a:r>
            <a:r>
              <a:rPr lang="en-US" dirty="0">
                <a:cs typeface="Arial" charset="0"/>
              </a:rPr>
              <a:t>           </a:t>
            </a:r>
            <a:r>
              <a:rPr lang="en-US" u="sng" dirty="0">
                <a:cs typeface="Arial" charset="0"/>
              </a:rPr>
              <a:t>Predecessors</a:t>
            </a:r>
            <a:r>
              <a:rPr lang="en-US" dirty="0">
                <a:cs typeface="Arial" charset="0"/>
              </a:rPr>
              <a:t>     </a:t>
            </a:r>
            <a:r>
              <a:rPr lang="en-US" u="sng" dirty="0">
                <a:cs typeface="Arial" charset="0"/>
              </a:rPr>
              <a:t>Time (days)</a:t>
            </a:r>
            <a:endParaRPr lang="en-US" dirty="0">
              <a:cs typeface="Arial" charset="0"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A       Initial Paperwork           	   ---		      3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B       </a:t>
            </a:r>
            <a:r>
              <a:rPr lang="en-US" dirty="0" smtClean="0">
                <a:cs typeface="Arial" charset="0"/>
              </a:rPr>
              <a:t>Build </a:t>
            </a:r>
            <a:r>
              <a:rPr lang="en-US" dirty="0">
                <a:cs typeface="Arial" charset="0"/>
              </a:rPr>
              <a:t>Body                  	   A		      3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C       Build Frame                 	   A		      2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D       Finish Body                 	   B	  	      3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E        Finish Frame                	   C		      7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F        Final Paperwork            	 B,C		      3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G       Mount Body to Frame    D,E	       	      6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dirty="0">
                <a:cs typeface="Arial" charset="0"/>
              </a:rPr>
              <a:t>	   H       Install Skirt on Frame       C		      2</a:t>
            </a:r>
            <a:endParaRPr 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55" name="Rectangle 375"/>
          <p:cNvSpPr>
            <a:spLocks noChangeArrowheads="1"/>
          </p:cNvSpPr>
          <p:nvPr/>
        </p:nvSpPr>
        <p:spPr bwMode="auto">
          <a:xfrm>
            <a:off x="469900" y="1625600"/>
            <a:ext cx="8248650" cy="3257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3259137" cy="477838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Project Network</a:t>
            </a:r>
          </a:p>
        </p:txBody>
      </p:sp>
      <p:sp>
        <p:nvSpPr>
          <p:cNvPr id="71906" name="Rectangle 226"/>
          <p:cNvSpPr>
            <a:spLocks noChangeArrowheads="1"/>
          </p:cNvSpPr>
          <p:nvPr/>
        </p:nvSpPr>
        <p:spPr bwMode="auto">
          <a:xfrm>
            <a:off x="720725" y="3173413"/>
            <a:ext cx="898525" cy="6429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 sz="20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71907" name="Rectangle 227"/>
          <p:cNvSpPr>
            <a:spLocks noChangeArrowheads="1"/>
          </p:cNvSpPr>
          <p:nvPr/>
        </p:nvSpPr>
        <p:spPr bwMode="auto">
          <a:xfrm>
            <a:off x="889000" y="3335338"/>
            <a:ext cx="5778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Start</a:t>
            </a:r>
          </a:p>
        </p:txBody>
      </p:sp>
      <p:sp>
        <p:nvSpPr>
          <p:cNvPr id="71957" name="Rectangle 277"/>
          <p:cNvSpPr>
            <a:spLocks noChangeArrowheads="1"/>
          </p:cNvSpPr>
          <p:nvPr/>
        </p:nvSpPr>
        <p:spPr bwMode="auto">
          <a:xfrm>
            <a:off x="7596188" y="3244850"/>
            <a:ext cx="927100" cy="584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958" name="Rectangle 278"/>
          <p:cNvSpPr>
            <a:spLocks noChangeArrowheads="1"/>
          </p:cNvSpPr>
          <p:nvPr/>
        </p:nvSpPr>
        <p:spPr bwMode="auto">
          <a:xfrm>
            <a:off x="7689850" y="3354388"/>
            <a:ext cx="760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Finish</a:t>
            </a:r>
          </a:p>
        </p:txBody>
      </p:sp>
      <p:grpSp>
        <p:nvGrpSpPr>
          <p:cNvPr id="27656" name="Group 311"/>
          <p:cNvGrpSpPr>
            <a:grpSpLocks/>
          </p:cNvGrpSpPr>
          <p:nvPr/>
        </p:nvGrpSpPr>
        <p:grpSpPr bwMode="auto">
          <a:xfrm>
            <a:off x="4278313" y="4260850"/>
            <a:ext cx="1906587" cy="122238"/>
            <a:chOff x="2695" y="2600"/>
            <a:chExt cx="1201" cy="77"/>
          </a:xfrm>
        </p:grpSpPr>
        <p:sp>
          <p:nvSpPr>
            <p:cNvPr id="71959" name="Line 279"/>
            <p:cNvSpPr>
              <a:spLocks noChangeShapeType="1"/>
            </p:cNvSpPr>
            <p:nvPr/>
          </p:nvSpPr>
          <p:spPr bwMode="auto">
            <a:xfrm>
              <a:off x="2695" y="2639"/>
              <a:ext cx="1135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60" name="Freeform 280"/>
            <p:cNvSpPr>
              <a:spLocks/>
            </p:cNvSpPr>
            <p:nvPr/>
          </p:nvSpPr>
          <p:spPr bwMode="auto">
            <a:xfrm>
              <a:off x="3770" y="2600"/>
              <a:ext cx="126" cy="77"/>
            </a:xfrm>
            <a:custGeom>
              <a:avLst/>
              <a:gdLst/>
              <a:ahLst/>
              <a:cxnLst>
                <a:cxn ang="0">
                  <a:pos x="126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6" y="39"/>
                </a:cxn>
              </a:cxnLst>
              <a:rect l="0" t="0" r="r" b="b"/>
              <a:pathLst>
                <a:path w="126" h="77">
                  <a:moveTo>
                    <a:pt x="126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6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57" name="Group 317"/>
          <p:cNvGrpSpPr>
            <a:grpSpLocks/>
          </p:cNvGrpSpPr>
          <p:nvPr/>
        </p:nvGrpSpPr>
        <p:grpSpPr bwMode="auto">
          <a:xfrm>
            <a:off x="4283075" y="2192338"/>
            <a:ext cx="496888" cy="122237"/>
            <a:chOff x="2695" y="1342"/>
            <a:chExt cx="313" cy="77"/>
          </a:xfrm>
        </p:grpSpPr>
        <p:sp>
          <p:nvSpPr>
            <p:cNvPr id="71961" name="Line 281"/>
            <p:cNvSpPr>
              <a:spLocks noChangeShapeType="1"/>
            </p:cNvSpPr>
            <p:nvPr/>
          </p:nvSpPr>
          <p:spPr bwMode="auto">
            <a:xfrm>
              <a:off x="2695" y="1381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62" name="Freeform 282"/>
            <p:cNvSpPr>
              <a:spLocks/>
            </p:cNvSpPr>
            <p:nvPr/>
          </p:nvSpPr>
          <p:spPr bwMode="auto">
            <a:xfrm>
              <a:off x="2879" y="1342"/>
              <a:ext cx="129" cy="77"/>
            </a:xfrm>
            <a:custGeom>
              <a:avLst/>
              <a:gdLst/>
              <a:ahLst/>
              <a:cxnLst>
                <a:cxn ang="0">
                  <a:pos x="129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9" y="39"/>
                </a:cxn>
              </a:cxnLst>
              <a:rect l="0" t="0" r="r" b="b"/>
              <a:pathLst>
                <a:path w="129" h="77">
                  <a:moveTo>
                    <a:pt x="129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9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58" name="Group 316"/>
          <p:cNvGrpSpPr>
            <a:grpSpLocks/>
          </p:cNvGrpSpPr>
          <p:nvPr/>
        </p:nvGrpSpPr>
        <p:grpSpPr bwMode="auto">
          <a:xfrm>
            <a:off x="5667375" y="2824163"/>
            <a:ext cx="517525" cy="712787"/>
            <a:chOff x="3582" y="1695"/>
            <a:chExt cx="314" cy="473"/>
          </a:xfrm>
        </p:grpSpPr>
        <p:sp>
          <p:nvSpPr>
            <p:cNvPr id="71963" name="Line 283"/>
            <p:cNvSpPr>
              <a:spLocks noChangeShapeType="1"/>
            </p:cNvSpPr>
            <p:nvPr/>
          </p:nvSpPr>
          <p:spPr bwMode="auto">
            <a:xfrm flipV="1">
              <a:off x="3582" y="1761"/>
              <a:ext cx="271" cy="4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64" name="Freeform 284"/>
            <p:cNvSpPr>
              <a:spLocks/>
            </p:cNvSpPr>
            <p:nvPr/>
          </p:nvSpPr>
          <p:spPr bwMode="auto">
            <a:xfrm>
              <a:off x="3792" y="1695"/>
              <a:ext cx="104" cy="130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88"/>
                </a:cxn>
                <a:cxn ang="0">
                  <a:pos x="63" y="130"/>
                </a:cxn>
                <a:cxn ang="0">
                  <a:pos x="104" y="0"/>
                </a:cxn>
              </a:cxnLst>
              <a:rect l="0" t="0" r="r" b="b"/>
              <a:pathLst>
                <a:path w="104" h="130">
                  <a:moveTo>
                    <a:pt x="104" y="0"/>
                  </a:moveTo>
                  <a:lnTo>
                    <a:pt x="0" y="88"/>
                  </a:lnTo>
                  <a:lnTo>
                    <a:pt x="63" y="130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59" name="Group 315"/>
          <p:cNvGrpSpPr>
            <a:grpSpLocks/>
          </p:cNvGrpSpPr>
          <p:nvPr/>
        </p:nvGrpSpPr>
        <p:grpSpPr bwMode="auto">
          <a:xfrm>
            <a:off x="5686425" y="2282825"/>
            <a:ext cx="498475" cy="252413"/>
            <a:chOff x="3582" y="1381"/>
            <a:chExt cx="314" cy="159"/>
          </a:xfrm>
        </p:grpSpPr>
        <p:sp>
          <p:nvSpPr>
            <p:cNvPr id="71965" name="Line 285"/>
            <p:cNvSpPr>
              <a:spLocks noChangeShapeType="1"/>
            </p:cNvSpPr>
            <p:nvPr/>
          </p:nvSpPr>
          <p:spPr bwMode="auto">
            <a:xfrm>
              <a:off x="3582" y="1381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66" name="Freeform 286"/>
            <p:cNvSpPr>
              <a:spLocks/>
            </p:cNvSpPr>
            <p:nvPr/>
          </p:nvSpPr>
          <p:spPr bwMode="auto">
            <a:xfrm>
              <a:off x="3762" y="1447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7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7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0" name="Group 306"/>
          <p:cNvGrpSpPr>
            <a:grpSpLocks/>
          </p:cNvGrpSpPr>
          <p:nvPr/>
        </p:nvGrpSpPr>
        <p:grpSpPr bwMode="auto">
          <a:xfrm>
            <a:off x="1625600" y="3429000"/>
            <a:ext cx="498475" cy="122238"/>
            <a:chOff x="1024" y="2076"/>
            <a:chExt cx="314" cy="77"/>
          </a:xfrm>
        </p:grpSpPr>
        <p:sp>
          <p:nvSpPr>
            <p:cNvPr id="71967" name="Line 287"/>
            <p:cNvSpPr>
              <a:spLocks noChangeShapeType="1"/>
            </p:cNvSpPr>
            <p:nvPr/>
          </p:nvSpPr>
          <p:spPr bwMode="auto">
            <a:xfrm>
              <a:off x="1024" y="2115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68" name="Freeform 288"/>
            <p:cNvSpPr>
              <a:spLocks/>
            </p:cNvSpPr>
            <p:nvPr/>
          </p:nvSpPr>
          <p:spPr bwMode="auto">
            <a:xfrm>
              <a:off x="1208" y="2076"/>
              <a:ext cx="130" cy="77"/>
            </a:xfrm>
            <a:custGeom>
              <a:avLst/>
              <a:gdLst/>
              <a:ahLst/>
              <a:cxnLst>
                <a:cxn ang="0">
                  <a:pos x="130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30" y="39"/>
                </a:cxn>
              </a:cxnLst>
              <a:rect l="0" t="0" r="r" b="b"/>
              <a:pathLst>
                <a:path w="130" h="77">
                  <a:moveTo>
                    <a:pt x="130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3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1" name="Group 313"/>
          <p:cNvGrpSpPr>
            <a:grpSpLocks/>
          </p:cNvGrpSpPr>
          <p:nvPr/>
        </p:nvGrpSpPr>
        <p:grpSpPr bwMode="auto">
          <a:xfrm>
            <a:off x="5676900" y="3073400"/>
            <a:ext cx="1916113" cy="433388"/>
            <a:chOff x="3582" y="1852"/>
            <a:chExt cx="1201" cy="273"/>
          </a:xfrm>
        </p:grpSpPr>
        <p:sp>
          <p:nvSpPr>
            <p:cNvPr id="71969" name="Line 289"/>
            <p:cNvSpPr>
              <a:spLocks noChangeShapeType="1"/>
            </p:cNvSpPr>
            <p:nvPr/>
          </p:nvSpPr>
          <p:spPr bwMode="auto">
            <a:xfrm>
              <a:off x="3582" y="1852"/>
              <a:ext cx="1136" cy="24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70" name="Freeform 290"/>
            <p:cNvSpPr>
              <a:spLocks/>
            </p:cNvSpPr>
            <p:nvPr/>
          </p:nvSpPr>
          <p:spPr bwMode="auto">
            <a:xfrm>
              <a:off x="4649" y="2051"/>
              <a:ext cx="134" cy="74"/>
            </a:xfrm>
            <a:custGeom>
              <a:avLst/>
              <a:gdLst/>
              <a:ahLst/>
              <a:cxnLst>
                <a:cxn ang="0">
                  <a:pos x="134" y="64"/>
                </a:cxn>
                <a:cxn ang="0">
                  <a:pos x="16" y="0"/>
                </a:cxn>
                <a:cxn ang="0">
                  <a:pos x="0" y="74"/>
                </a:cxn>
                <a:cxn ang="0">
                  <a:pos x="134" y="64"/>
                </a:cxn>
              </a:cxnLst>
              <a:rect l="0" t="0" r="r" b="b"/>
              <a:pathLst>
                <a:path w="134" h="74">
                  <a:moveTo>
                    <a:pt x="134" y="64"/>
                  </a:moveTo>
                  <a:lnTo>
                    <a:pt x="16" y="0"/>
                  </a:lnTo>
                  <a:lnTo>
                    <a:pt x="0" y="74"/>
                  </a:lnTo>
                  <a:lnTo>
                    <a:pt x="134" y="6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2" name="Group 314"/>
          <p:cNvGrpSpPr>
            <a:grpSpLocks/>
          </p:cNvGrpSpPr>
          <p:nvPr/>
        </p:nvGrpSpPr>
        <p:grpSpPr bwMode="auto">
          <a:xfrm>
            <a:off x="7096125" y="2825750"/>
            <a:ext cx="496888" cy="417513"/>
            <a:chOff x="4470" y="1696"/>
            <a:chExt cx="313" cy="263"/>
          </a:xfrm>
        </p:grpSpPr>
        <p:sp>
          <p:nvSpPr>
            <p:cNvPr id="71971" name="Line 291"/>
            <p:cNvSpPr>
              <a:spLocks noChangeShapeType="1"/>
            </p:cNvSpPr>
            <p:nvPr/>
          </p:nvSpPr>
          <p:spPr bwMode="auto">
            <a:xfrm>
              <a:off x="4470" y="1696"/>
              <a:ext cx="248" cy="2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72" name="Freeform 292"/>
            <p:cNvSpPr>
              <a:spLocks/>
            </p:cNvSpPr>
            <p:nvPr/>
          </p:nvSpPr>
          <p:spPr bwMode="auto">
            <a:xfrm>
              <a:off x="4660" y="1846"/>
              <a:ext cx="123" cy="113"/>
            </a:xfrm>
            <a:custGeom>
              <a:avLst/>
              <a:gdLst/>
              <a:ahLst/>
              <a:cxnLst>
                <a:cxn ang="0">
                  <a:pos x="123" y="113"/>
                </a:cxn>
                <a:cxn ang="0">
                  <a:pos x="48" y="0"/>
                </a:cxn>
                <a:cxn ang="0">
                  <a:pos x="0" y="59"/>
                </a:cxn>
                <a:cxn ang="0">
                  <a:pos x="123" y="113"/>
                </a:cxn>
              </a:cxnLst>
              <a:rect l="0" t="0" r="r" b="b"/>
              <a:pathLst>
                <a:path w="123" h="113">
                  <a:moveTo>
                    <a:pt x="123" y="113"/>
                  </a:moveTo>
                  <a:lnTo>
                    <a:pt x="48" y="0"/>
                  </a:lnTo>
                  <a:lnTo>
                    <a:pt x="0" y="59"/>
                  </a:lnTo>
                  <a:lnTo>
                    <a:pt x="123" y="1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3" name="Group 308"/>
          <p:cNvGrpSpPr>
            <a:grpSpLocks/>
          </p:cNvGrpSpPr>
          <p:nvPr/>
        </p:nvGrpSpPr>
        <p:grpSpPr bwMode="auto">
          <a:xfrm>
            <a:off x="3035300" y="2573338"/>
            <a:ext cx="331788" cy="590550"/>
            <a:chOff x="1912" y="1537"/>
            <a:chExt cx="209" cy="420"/>
          </a:xfrm>
        </p:grpSpPr>
        <p:sp>
          <p:nvSpPr>
            <p:cNvPr id="71973" name="Line 293"/>
            <p:cNvSpPr>
              <a:spLocks noChangeShapeType="1"/>
            </p:cNvSpPr>
            <p:nvPr/>
          </p:nvSpPr>
          <p:spPr bwMode="auto">
            <a:xfrm flipV="1">
              <a:off x="1912" y="1604"/>
              <a:ext cx="176" cy="35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74" name="Freeform 294"/>
            <p:cNvSpPr>
              <a:spLocks/>
            </p:cNvSpPr>
            <p:nvPr/>
          </p:nvSpPr>
          <p:spPr bwMode="auto">
            <a:xfrm>
              <a:off x="2029" y="1537"/>
              <a:ext cx="92" cy="13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0" y="100"/>
                </a:cxn>
                <a:cxn ang="0">
                  <a:pos x="68" y="135"/>
                </a:cxn>
                <a:cxn ang="0">
                  <a:pos x="92" y="0"/>
                </a:cxn>
              </a:cxnLst>
              <a:rect l="0" t="0" r="r" b="b"/>
              <a:pathLst>
                <a:path w="92" h="135">
                  <a:moveTo>
                    <a:pt x="92" y="0"/>
                  </a:moveTo>
                  <a:lnTo>
                    <a:pt x="0" y="100"/>
                  </a:lnTo>
                  <a:lnTo>
                    <a:pt x="68" y="135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4" name="Group 318"/>
          <p:cNvGrpSpPr>
            <a:grpSpLocks/>
          </p:cNvGrpSpPr>
          <p:nvPr/>
        </p:nvGrpSpPr>
        <p:grpSpPr bwMode="auto">
          <a:xfrm>
            <a:off x="4278313" y="2574925"/>
            <a:ext cx="496887" cy="252413"/>
            <a:chOff x="2695" y="1538"/>
            <a:chExt cx="313" cy="159"/>
          </a:xfrm>
        </p:grpSpPr>
        <p:sp>
          <p:nvSpPr>
            <p:cNvPr id="71975" name="Line 295"/>
            <p:cNvSpPr>
              <a:spLocks noChangeShapeType="1"/>
            </p:cNvSpPr>
            <p:nvPr/>
          </p:nvSpPr>
          <p:spPr bwMode="auto">
            <a:xfrm>
              <a:off x="2695" y="1538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76" name="Freeform 296"/>
            <p:cNvSpPr>
              <a:spLocks/>
            </p:cNvSpPr>
            <p:nvPr/>
          </p:nvSpPr>
          <p:spPr bwMode="auto">
            <a:xfrm>
              <a:off x="2874" y="1604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8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8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5" name="Group 307"/>
          <p:cNvGrpSpPr>
            <a:grpSpLocks/>
          </p:cNvGrpSpPr>
          <p:nvPr/>
        </p:nvGrpSpPr>
        <p:grpSpPr bwMode="auto">
          <a:xfrm>
            <a:off x="3025775" y="3813175"/>
            <a:ext cx="341313" cy="466725"/>
            <a:chOff x="1912" y="2273"/>
            <a:chExt cx="209" cy="210"/>
          </a:xfrm>
        </p:grpSpPr>
        <p:sp>
          <p:nvSpPr>
            <p:cNvPr id="71977" name="Line 297"/>
            <p:cNvSpPr>
              <a:spLocks noChangeShapeType="1"/>
            </p:cNvSpPr>
            <p:nvPr/>
          </p:nvSpPr>
          <p:spPr bwMode="auto">
            <a:xfrm>
              <a:off x="1912" y="2273"/>
              <a:ext cx="143" cy="14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78" name="Freeform 298"/>
            <p:cNvSpPr>
              <a:spLocks/>
            </p:cNvSpPr>
            <p:nvPr/>
          </p:nvSpPr>
          <p:spPr bwMode="auto">
            <a:xfrm>
              <a:off x="2002" y="2364"/>
              <a:ext cx="119" cy="119"/>
            </a:xfrm>
            <a:custGeom>
              <a:avLst/>
              <a:gdLst/>
              <a:ahLst/>
              <a:cxnLst>
                <a:cxn ang="0">
                  <a:pos x="119" y="119"/>
                </a:cxn>
                <a:cxn ang="0">
                  <a:pos x="54" y="0"/>
                </a:cxn>
                <a:cxn ang="0">
                  <a:pos x="0" y="55"/>
                </a:cxn>
                <a:cxn ang="0">
                  <a:pos x="119" y="119"/>
                </a:cxn>
              </a:cxnLst>
              <a:rect l="0" t="0" r="r" b="b"/>
              <a:pathLst>
                <a:path w="119" h="119">
                  <a:moveTo>
                    <a:pt x="119" y="119"/>
                  </a:moveTo>
                  <a:lnTo>
                    <a:pt x="54" y="0"/>
                  </a:lnTo>
                  <a:lnTo>
                    <a:pt x="0" y="55"/>
                  </a:lnTo>
                  <a:lnTo>
                    <a:pt x="11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6" name="Group 312"/>
          <p:cNvGrpSpPr>
            <a:grpSpLocks/>
          </p:cNvGrpSpPr>
          <p:nvPr/>
        </p:nvGrpSpPr>
        <p:grpSpPr bwMode="auto">
          <a:xfrm>
            <a:off x="7096125" y="3738563"/>
            <a:ext cx="496888" cy="336550"/>
            <a:chOff x="4470" y="2271"/>
            <a:chExt cx="313" cy="212"/>
          </a:xfrm>
        </p:grpSpPr>
        <p:sp>
          <p:nvSpPr>
            <p:cNvPr id="71979" name="Line 299"/>
            <p:cNvSpPr>
              <a:spLocks noChangeShapeType="1"/>
            </p:cNvSpPr>
            <p:nvPr/>
          </p:nvSpPr>
          <p:spPr bwMode="auto">
            <a:xfrm flipV="1">
              <a:off x="4470" y="2317"/>
              <a:ext cx="248" cy="16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80" name="Freeform 300"/>
            <p:cNvSpPr>
              <a:spLocks/>
            </p:cNvSpPr>
            <p:nvPr/>
          </p:nvSpPr>
          <p:spPr bwMode="auto">
            <a:xfrm>
              <a:off x="4655" y="2271"/>
              <a:ext cx="128" cy="104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0" y="41"/>
                </a:cxn>
                <a:cxn ang="0">
                  <a:pos x="41" y="104"/>
                </a:cxn>
                <a:cxn ang="0">
                  <a:pos x="128" y="0"/>
                </a:cxn>
              </a:cxnLst>
              <a:rect l="0" t="0" r="r" b="b"/>
              <a:pathLst>
                <a:path w="128" h="104">
                  <a:moveTo>
                    <a:pt x="128" y="0"/>
                  </a:moveTo>
                  <a:lnTo>
                    <a:pt x="0" y="41"/>
                  </a:lnTo>
                  <a:lnTo>
                    <a:pt x="41" y="104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7" name="Group 309"/>
          <p:cNvGrpSpPr>
            <a:grpSpLocks/>
          </p:cNvGrpSpPr>
          <p:nvPr/>
        </p:nvGrpSpPr>
        <p:grpSpPr bwMode="auto">
          <a:xfrm>
            <a:off x="4273550" y="3322638"/>
            <a:ext cx="501650" cy="655637"/>
            <a:chOff x="2695" y="2009"/>
            <a:chExt cx="313" cy="473"/>
          </a:xfrm>
        </p:grpSpPr>
        <p:sp>
          <p:nvSpPr>
            <p:cNvPr id="71981" name="Line 301"/>
            <p:cNvSpPr>
              <a:spLocks noChangeShapeType="1"/>
            </p:cNvSpPr>
            <p:nvPr/>
          </p:nvSpPr>
          <p:spPr bwMode="auto">
            <a:xfrm flipV="1">
              <a:off x="2695" y="2077"/>
              <a:ext cx="269" cy="405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82" name="Freeform 302"/>
            <p:cNvSpPr>
              <a:spLocks/>
            </p:cNvSpPr>
            <p:nvPr/>
          </p:nvSpPr>
          <p:spPr bwMode="auto">
            <a:xfrm>
              <a:off x="2905" y="2009"/>
              <a:ext cx="103" cy="131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0" y="89"/>
                </a:cxn>
                <a:cxn ang="0">
                  <a:pos x="63" y="130"/>
                </a:cxn>
                <a:cxn ang="0">
                  <a:pos x="103" y="0"/>
                </a:cxn>
              </a:cxnLst>
              <a:rect l="0" t="0" r="r" b="b"/>
              <a:pathLst>
                <a:path w="103" h="130">
                  <a:moveTo>
                    <a:pt x="103" y="0"/>
                  </a:moveTo>
                  <a:lnTo>
                    <a:pt x="0" y="89"/>
                  </a:lnTo>
                  <a:lnTo>
                    <a:pt x="63" y="13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7668" name="Group 310"/>
          <p:cNvGrpSpPr>
            <a:grpSpLocks/>
          </p:cNvGrpSpPr>
          <p:nvPr/>
        </p:nvGrpSpPr>
        <p:grpSpPr bwMode="auto">
          <a:xfrm>
            <a:off x="4278313" y="3862388"/>
            <a:ext cx="501650" cy="322262"/>
            <a:chOff x="2695" y="2481"/>
            <a:chExt cx="313" cy="158"/>
          </a:xfrm>
        </p:grpSpPr>
        <p:sp>
          <p:nvSpPr>
            <p:cNvPr id="71983" name="Line 303"/>
            <p:cNvSpPr>
              <a:spLocks noChangeShapeType="1"/>
            </p:cNvSpPr>
            <p:nvPr/>
          </p:nvSpPr>
          <p:spPr bwMode="auto">
            <a:xfrm flipV="1">
              <a:off x="2695" y="2515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1984" name="Freeform 304"/>
            <p:cNvSpPr>
              <a:spLocks/>
            </p:cNvSpPr>
            <p:nvPr/>
          </p:nvSpPr>
          <p:spPr bwMode="auto">
            <a:xfrm>
              <a:off x="2874" y="2481"/>
              <a:ext cx="134" cy="93"/>
            </a:xfrm>
            <a:custGeom>
              <a:avLst/>
              <a:gdLst/>
              <a:ahLst/>
              <a:cxnLst>
                <a:cxn ang="0">
                  <a:pos x="134" y="0"/>
                </a:cxn>
                <a:cxn ang="0">
                  <a:pos x="0" y="25"/>
                </a:cxn>
                <a:cxn ang="0">
                  <a:pos x="35" y="93"/>
                </a:cxn>
                <a:cxn ang="0">
                  <a:pos x="134" y="0"/>
                </a:cxn>
              </a:cxnLst>
              <a:rect l="0" t="0" r="r" b="b"/>
              <a:pathLst>
                <a:path w="134" h="93">
                  <a:moveTo>
                    <a:pt x="134" y="0"/>
                  </a:moveTo>
                  <a:lnTo>
                    <a:pt x="0" y="25"/>
                  </a:lnTo>
                  <a:lnTo>
                    <a:pt x="35" y="9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1999" name="Rectangle 319"/>
          <p:cNvSpPr>
            <a:spLocks noChangeArrowheads="1"/>
          </p:cNvSpPr>
          <p:nvPr/>
        </p:nvSpPr>
        <p:spPr bwMode="auto">
          <a:xfrm>
            <a:off x="3697288" y="19192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72001" name="Rectangle 321"/>
          <p:cNvSpPr>
            <a:spLocks noChangeArrowheads="1"/>
          </p:cNvSpPr>
          <p:nvPr/>
        </p:nvSpPr>
        <p:spPr bwMode="auto">
          <a:xfrm>
            <a:off x="3697288" y="22542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  <p:sp>
        <p:nvSpPr>
          <p:cNvPr id="72002" name="Rectangle 322"/>
          <p:cNvSpPr>
            <a:spLocks noChangeArrowheads="1"/>
          </p:cNvSpPr>
          <p:nvPr/>
        </p:nvSpPr>
        <p:spPr bwMode="auto">
          <a:xfrm>
            <a:off x="3387725" y="191928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03" name="Rectangle 323"/>
          <p:cNvSpPr>
            <a:spLocks noChangeArrowheads="1"/>
          </p:cNvSpPr>
          <p:nvPr/>
        </p:nvSpPr>
        <p:spPr bwMode="auto">
          <a:xfrm>
            <a:off x="3486150" y="1955800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72004" name="Rectangle 324"/>
          <p:cNvSpPr>
            <a:spLocks noChangeArrowheads="1"/>
          </p:cNvSpPr>
          <p:nvPr/>
        </p:nvSpPr>
        <p:spPr bwMode="auto">
          <a:xfrm>
            <a:off x="3387725" y="225425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05" name="Rectangle 325"/>
          <p:cNvSpPr>
            <a:spLocks noChangeArrowheads="1"/>
          </p:cNvSpPr>
          <p:nvPr/>
        </p:nvSpPr>
        <p:spPr bwMode="auto">
          <a:xfrm>
            <a:off x="3495675" y="229235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2006" name="Rectangle 326"/>
          <p:cNvSpPr>
            <a:spLocks noChangeArrowheads="1"/>
          </p:cNvSpPr>
          <p:nvPr/>
        </p:nvSpPr>
        <p:spPr bwMode="auto">
          <a:xfrm>
            <a:off x="5092700" y="19145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77" name="Rectangle 327"/>
          <p:cNvSpPr>
            <a:spLocks noChangeArrowheads="1"/>
          </p:cNvSpPr>
          <p:nvPr/>
        </p:nvSpPr>
        <p:spPr bwMode="auto">
          <a:xfrm>
            <a:off x="5354638" y="20367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2008" name="Rectangle 328"/>
          <p:cNvSpPr>
            <a:spLocks noChangeArrowheads="1"/>
          </p:cNvSpPr>
          <p:nvPr/>
        </p:nvSpPr>
        <p:spPr bwMode="auto">
          <a:xfrm>
            <a:off x="5092700" y="22494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09" name="Rectangle 329"/>
          <p:cNvSpPr>
            <a:spLocks noChangeArrowheads="1"/>
          </p:cNvSpPr>
          <p:nvPr/>
        </p:nvSpPr>
        <p:spPr bwMode="auto">
          <a:xfrm>
            <a:off x="4783138" y="19145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10" name="Rectangle 330"/>
          <p:cNvSpPr>
            <a:spLocks noChangeArrowheads="1"/>
          </p:cNvSpPr>
          <p:nvPr/>
        </p:nvSpPr>
        <p:spPr bwMode="auto">
          <a:xfrm>
            <a:off x="4852988" y="1965325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72011" name="Rectangle 331"/>
          <p:cNvSpPr>
            <a:spLocks noChangeArrowheads="1"/>
          </p:cNvSpPr>
          <p:nvPr/>
        </p:nvSpPr>
        <p:spPr bwMode="auto">
          <a:xfrm>
            <a:off x="4783138" y="22494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12" name="Rectangle 332"/>
          <p:cNvSpPr>
            <a:spLocks noChangeArrowheads="1"/>
          </p:cNvSpPr>
          <p:nvPr/>
        </p:nvSpPr>
        <p:spPr bwMode="auto">
          <a:xfrm>
            <a:off x="4876800" y="22875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2013" name="Rectangle 333"/>
          <p:cNvSpPr>
            <a:spLocks noChangeArrowheads="1"/>
          </p:cNvSpPr>
          <p:nvPr/>
        </p:nvSpPr>
        <p:spPr bwMode="auto">
          <a:xfrm>
            <a:off x="2449513" y="3157538"/>
            <a:ext cx="6889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   EF</a:t>
            </a:r>
          </a:p>
        </p:txBody>
      </p:sp>
      <p:sp>
        <p:nvSpPr>
          <p:cNvPr id="72015" name="Rectangle 335"/>
          <p:cNvSpPr>
            <a:spLocks noChangeArrowheads="1"/>
          </p:cNvSpPr>
          <p:nvPr/>
        </p:nvSpPr>
        <p:spPr bwMode="auto">
          <a:xfrm>
            <a:off x="2462213" y="3505200"/>
            <a:ext cx="676275" cy="2968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 LF</a:t>
            </a:r>
          </a:p>
        </p:txBody>
      </p:sp>
      <p:sp>
        <p:nvSpPr>
          <p:cNvPr id="72016" name="Rectangle 336"/>
          <p:cNvSpPr>
            <a:spLocks noChangeArrowheads="1"/>
          </p:cNvSpPr>
          <p:nvPr/>
        </p:nvSpPr>
        <p:spPr bwMode="auto">
          <a:xfrm>
            <a:off x="2139950" y="315753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17" name="Rectangle 337"/>
          <p:cNvSpPr>
            <a:spLocks noChangeArrowheads="1"/>
          </p:cNvSpPr>
          <p:nvPr/>
        </p:nvSpPr>
        <p:spPr bwMode="auto">
          <a:xfrm>
            <a:off x="2209800" y="3194050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72018" name="Rectangle 338"/>
          <p:cNvSpPr>
            <a:spLocks noChangeArrowheads="1"/>
          </p:cNvSpPr>
          <p:nvPr/>
        </p:nvSpPr>
        <p:spPr bwMode="auto">
          <a:xfrm>
            <a:off x="2139950" y="349250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19" name="Rectangle 339"/>
          <p:cNvSpPr>
            <a:spLocks noChangeArrowheads="1"/>
          </p:cNvSpPr>
          <p:nvPr/>
        </p:nvSpPr>
        <p:spPr bwMode="auto">
          <a:xfrm>
            <a:off x="2247900" y="353060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2020" name="Rectangle 340"/>
          <p:cNvSpPr>
            <a:spLocks noChangeArrowheads="1"/>
          </p:cNvSpPr>
          <p:nvPr/>
        </p:nvSpPr>
        <p:spPr bwMode="auto">
          <a:xfrm>
            <a:off x="3692525" y="39719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91" name="Rectangle 341"/>
          <p:cNvSpPr>
            <a:spLocks noChangeArrowheads="1"/>
          </p:cNvSpPr>
          <p:nvPr/>
        </p:nvSpPr>
        <p:spPr bwMode="auto">
          <a:xfrm>
            <a:off x="3954463" y="40941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2022" name="Rectangle 342"/>
          <p:cNvSpPr>
            <a:spLocks noChangeArrowheads="1"/>
          </p:cNvSpPr>
          <p:nvPr/>
        </p:nvSpPr>
        <p:spPr bwMode="auto">
          <a:xfrm>
            <a:off x="3692525" y="43068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23" name="Rectangle 343"/>
          <p:cNvSpPr>
            <a:spLocks noChangeArrowheads="1"/>
          </p:cNvSpPr>
          <p:nvPr/>
        </p:nvSpPr>
        <p:spPr bwMode="auto">
          <a:xfrm>
            <a:off x="3382963" y="39719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24" name="Rectangle 344"/>
          <p:cNvSpPr>
            <a:spLocks noChangeArrowheads="1"/>
          </p:cNvSpPr>
          <p:nvPr/>
        </p:nvSpPr>
        <p:spPr bwMode="auto">
          <a:xfrm>
            <a:off x="3467100" y="4008438"/>
            <a:ext cx="179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72025" name="Rectangle 345"/>
          <p:cNvSpPr>
            <a:spLocks noChangeArrowheads="1"/>
          </p:cNvSpPr>
          <p:nvPr/>
        </p:nvSpPr>
        <p:spPr bwMode="auto">
          <a:xfrm>
            <a:off x="3382963" y="43068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26" name="Rectangle 346"/>
          <p:cNvSpPr>
            <a:spLocks noChangeArrowheads="1"/>
          </p:cNvSpPr>
          <p:nvPr/>
        </p:nvSpPr>
        <p:spPr bwMode="auto">
          <a:xfrm>
            <a:off x="3476625" y="43449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2027" name="Rectangle 347"/>
          <p:cNvSpPr>
            <a:spLocks noChangeArrowheads="1"/>
          </p:cNvSpPr>
          <p:nvPr/>
        </p:nvSpPr>
        <p:spPr bwMode="auto">
          <a:xfrm>
            <a:off x="6507163" y="23145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698" name="Rectangle 348"/>
          <p:cNvSpPr>
            <a:spLocks noChangeArrowheads="1"/>
          </p:cNvSpPr>
          <p:nvPr/>
        </p:nvSpPr>
        <p:spPr bwMode="auto">
          <a:xfrm>
            <a:off x="6769100" y="24368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2029" name="Rectangle 349"/>
          <p:cNvSpPr>
            <a:spLocks noChangeArrowheads="1"/>
          </p:cNvSpPr>
          <p:nvPr/>
        </p:nvSpPr>
        <p:spPr bwMode="auto">
          <a:xfrm>
            <a:off x="6507163" y="26495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30" name="Rectangle 350"/>
          <p:cNvSpPr>
            <a:spLocks noChangeArrowheads="1"/>
          </p:cNvSpPr>
          <p:nvPr/>
        </p:nvSpPr>
        <p:spPr bwMode="auto">
          <a:xfrm>
            <a:off x="6197600" y="23145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31" name="Rectangle 351"/>
          <p:cNvSpPr>
            <a:spLocks noChangeArrowheads="1"/>
          </p:cNvSpPr>
          <p:nvPr/>
        </p:nvSpPr>
        <p:spPr bwMode="auto">
          <a:xfrm>
            <a:off x="6267450" y="2351088"/>
            <a:ext cx="19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  <p:sp>
        <p:nvSpPr>
          <p:cNvPr id="72032" name="Rectangle 352"/>
          <p:cNvSpPr>
            <a:spLocks noChangeArrowheads="1"/>
          </p:cNvSpPr>
          <p:nvPr/>
        </p:nvSpPr>
        <p:spPr bwMode="auto">
          <a:xfrm>
            <a:off x="6197600" y="26495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33" name="Rectangle 353"/>
          <p:cNvSpPr>
            <a:spLocks noChangeArrowheads="1"/>
          </p:cNvSpPr>
          <p:nvPr/>
        </p:nvSpPr>
        <p:spPr bwMode="auto">
          <a:xfrm>
            <a:off x="6291263" y="26876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72034" name="Rectangle 354"/>
          <p:cNvSpPr>
            <a:spLocks noChangeArrowheads="1"/>
          </p:cNvSpPr>
          <p:nvPr/>
        </p:nvSpPr>
        <p:spPr bwMode="auto">
          <a:xfrm>
            <a:off x="5092700" y="27289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705" name="Rectangle 355"/>
          <p:cNvSpPr>
            <a:spLocks noChangeArrowheads="1"/>
          </p:cNvSpPr>
          <p:nvPr/>
        </p:nvSpPr>
        <p:spPr bwMode="auto">
          <a:xfrm>
            <a:off x="5354638" y="28511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2036" name="Rectangle 356"/>
          <p:cNvSpPr>
            <a:spLocks noChangeArrowheads="1"/>
          </p:cNvSpPr>
          <p:nvPr/>
        </p:nvSpPr>
        <p:spPr bwMode="auto">
          <a:xfrm>
            <a:off x="5092700" y="30638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37" name="Rectangle 357"/>
          <p:cNvSpPr>
            <a:spLocks noChangeArrowheads="1"/>
          </p:cNvSpPr>
          <p:nvPr/>
        </p:nvSpPr>
        <p:spPr bwMode="auto">
          <a:xfrm>
            <a:off x="4783138" y="27289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38" name="Rectangle 358"/>
          <p:cNvSpPr>
            <a:spLocks noChangeArrowheads="1"/>
          </p:cNvSpPr>
          <p:nvPr/>
        </p:nvSpPr>
        <p:spPr bwMode="auto">
          <a:xfrm>
            <a:off x="4881563" y="2779713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72039" name="Rectangle 359"/>
          <p:cNvSpPr>
            <a:spLocks noChangeArrowheads="1"/>
          </p:cNvSpPr>
          <p:nvPr/>
        </p:nvSpPr>
        <p:spPr bwMode="auto">
          <a:xfrm>
            <a:off x="4783138" y="306387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40" name="Rectangle 360"/>
          <p:cNvSpPr>
            <a:spLocks noChangeArrowheads="1"/>
          </p:cNvSpPr>
          <p:nvPr/>
        </p:nvSpPr>
        <p:spPr bwMode="auto">
          <a:xfrm>
            <a:off x="4876800" y="31019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2041" name="Rectangle 361"/>
          <p:cNvSpPr>
            <a:spLocks noChangeArrowheads="1"/>
          </p:cNvSpPr>
          <p:nvPr/>
        </p:nvSpPr>
        <p:spPr bwMode="auto">
          <a:xfrm>
            <a:off x="6507163" y="39862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712" name="Rectangle 362"/>
          <p:cNvSpPr>
            <a:spLocks noChangeArrowheads="1"/>
          </p:cNvSpPr>
          <p:nvPr/>
        </p:nvSpPr>
        <p:spPr bwMode="auto">
          <a:xfrm>
            <a:off x="6769100" y="41084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2043" name="Rectangle 363"/>
          <p:cNvSpPr>
            <a:spLocks noChangeArrowheads="1"/>
          </p:cNvSpPr>
          <p:nvPr/>
        </p:nvSpPr>
        <p:spPr bwMode="auto">
          <a:xfrm>
            <a:off x="6507163" y="43211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44" name="Rectangle 364"/>
          <p:cNvSpPr>
            <a:spLocks noChangeArrowheads="1"/>
          </p:cNvSpPr>
          <p:nvPr/>
        </p:nvSpPr>
        <p:spPr bwMode="auto">
          <a:xfrm>
            <a:off x="6197600" y="39862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45" name="Rectangle 365"/>
          <p:cNvSpPr>
            <a:spLocks noChangeArrowheads="1"/>
          </p:cNvSpPr>
          <p:nvPr/>
        </p:nvSpPr>
        <p:spPr bwMode="auto">
          <a:xfrm>
            <a:off x="6253163" y="4008438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72046" name="Rectangle 366"/>
          <p:cNvSpPr>
            <a:spLocks noChangeArrowheads="1"/>
          </p:cNvSpPr>
          <p:nvPr/>
        </p:nvSpPr>
        <p:spPr bwMode="auto">
          <a:xfrm>
            <a:off x="6197600" y="4322763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47" name="Rectangle 367"/>
          <p:cNvSpPr>
            <a:spLocks noChangeArrowheads="1"/>
          </p:cNvSpPr>
          <p:nvPr/>
        </p:nvSpPr>
        <p:spPr bwMode="auto">
          <a:xfrm>
            <a:off x="6305550" y="43592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2048" name="Rectangle 368"/>
          <p:cNvSpPr>
            <a:spLocks noChangeArrowheads="1"/>
          </p:cNvSpPr>
          <p:nvPr/>
        </p:nvSpPr>
        <p:spPr bwMode="auto">
          <a:xfrm>
            <a:off x="5092700" y="35290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719" name="Rectangle 369"/>
          <p:cNvSpPr>
            <a:spLocks noChangeArrowheads="1"/>
          </p:cNvSpPr>
          <p:nvPr/>
        </p:nvSpPr>
        <p:spPr bwMode="auto">
          <a:xfrm>
            <a:off x="5354638" y="36512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2050" name="Rectangle 370"/>
          <p:cNvSpPr>
            <a:spLocks noChangeArrowheads="1"/>
          </p:cNvSpPr>
          <p:nvPr/>
        </p:nvSpPr>
        <p:spPr bwMode="auto">
          <a:xfrm>
            <a:off x="5092700" y="38639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51" name="Rectangle 371"/>
          <p:cNvSpPr>
            <a:spLocks noChangeArrowheads="1"/>
          </p:cNvSpPr>
          <p:nvPr/>
        </p:nvSpPr>
        <p:spPr bwMode="auto">
          <a:xfrm>
            <a:off x="4783138" y="35290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52" name="Rectangle 372"/>
          <p:cNvSpPr>
            <a:spLocks noChangeArrowheads="1"/>
          </p:cNvSpPr>
          <p:nvPr/>
        </p:nvSpPr>
        <p:spPr bwMode="auto">
          <a:xfrm>
            <a:off x="4867275" y="3565525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72053" name="Rectangle 373"/>
          <p:cNvSpPr>
            <a:spLocks noChangeArrowheads="1"/>
          </p:cNvSpPr>
          <p:nvPr/>
        </p:nvSpPr>
        <p:spPr bwMode="auto">
          <a:xfrm>
            <a:off x="4783138" y="386397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054" name="Rectangle 374"/>
          <p:cNvSpPr>
            <a:spLocks noChangeArrowheads="1"/>
          </p:cNvSpPr>
          <p:nvPr/>
        </p:nvSpPr>
        <p:spPr bwMode="auto">
          <a:xfrm>
            <a:off x="4876800" y="38877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2" name="Rectangle 319"/>
          <p:cNvSpPr>
            <a:spLocks noChangeArrowheads="1"/>
          </p:cNvSpPr>
          <p:nvPr/>
        </p:nvSpPr>
        <p:spPr bwMode="auto">
          <a:xfrm>
            <a:off x="2427288" y="27574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</a:p>
        </p:txBody>
      </p:sp>
      <p:sp>
        <p:nvSpPr>
          <p:cNvPr id="3" name="Rectangle 319"/>
          <p:cNvSpPr>
            <a:spLocks noChangeArrowheads="1"/>
          </p:cNvSpPr>
          <p:nvPr/>
        </p:nvSpPr>
        <p:spPr bwMode="auto">
          <a:xfrm>
            <a:off x="5081588" y="19065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4" name="Rectangle 319"/>
          <p:cNvSpPr>
            <a:spLocks noChangeArrowheads="1"/>
          </p:cNvSpPr>
          <p:nvPr/>
        </p:nvSpPr>
        <p:spPr bwMode="auto">
          <a:xfrm>
            <a:off x="5094288" y="27320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5" name="Rectangle 319"/>
          <p:cNvSpPr>
            <a:spLocks noChangeArrowheads="1"/>
          </p:cNvSpPr>
          <p:nvPr/>
        </p:nvSpPr>
        <p:spPr bwMode="auto">
          <a:xfrm>
            <a:off x="3697288" y="39639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6" name="Rectangle 319"/>
          <p:cNvSpPr>
            <a:spLocks noChangeArrowheads="1"/>
          </p:cNvSpPr>
          <p:nvPr/>
        </p:nvSpPr>
        <p:spPr bwMode="auto">
          <a:xfrm>
            <a:off x="5081588" y="35194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7" name="Rectangle 319"/>
          <p:cNvSpPr>
            <a:spLocks noChangeArrowheads="1"/>
          </p:cNvSpPr>
          <p:nvPr/>
        </p:nvSpPr>
        <p:spPr bwMode="auto">
          <a:xfrm>
            <a:off x="6503988" y="23129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8" name="Rectangle 319"/>
          <p:cNvSpPr>
            <a:spLocks noChangeArrowheads="1"/>
          </p:cNvSpPr>
          <p:nvPr/>
        </p:nvSpPr>
        <p:spPr bwMode="auto">
          <a:xfrm>
            <a:off x="6503988" y="39766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9" name="Rectangle 321"/>
          <p:cNvSpPr>
            <a:spLocks noChangeArrowheads="1"/>
          </p:cNvSpPr>
          <p:nvPr/>
        </p:nvSpPr>
        <p:spPr bwMode="auto">
          <a:xfrm>
            <a:off x="5094288" y="22542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  <p:sp>
        <p:nvSpPr>
          <p:cNvPr id="10" name="Rectangle 321"/>
          <p:cNvSpPr>
            <a:spLocks noChangeArrowheads="1"/>
          </p:cNvSpPr>
          <p:nvPr/>
        </p:nvSpPr>
        <p:spPr bwMode="auto">
          <a:xfrm>
            <a:off x="5081588" y="30797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  <p:sp>
        <p:nvSpPr>
          <p:cNvPr id="11" name="Rectangle 321"/>
          <p:cNvSpPr>
            <a:spLocks noChangeArrowheads="1"/>
          </p:cNvSpPr>
          <p:nvPr/>
        </p:nvSpPr>
        <p:spPr bwMode="auto">
          <a:xfrm>
            <a:off x="5068888" y="38544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  <p:sp>
        <p:nvSpPr>
          <p:cNvPr id="12" name="Rectangle 321"/>
          <p:cNvSpPr>
            <a:spLocks noChangeArrowheads="1"/>
          </p:cNvSpPr>
          <p:nvPr/>
        </p:nvSpPr>
        <p:spPr bwMode="auto">
          <a:xfrm>
            <a:off x="3697288" y="43116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  <p:sp>
        <p:nvSpPr>
          <p:cNvPr id="13" name="Rectangle 321"/>
          <p:cNvSpPr>
            <a:spLocks noChangeArrowheads="1"/>
          </p:cNvSpPr>
          <p:nvPr/>
        </p:nvSpPr>
        <p:spPr bwMode="auto">
          <a:xfrm>
            <a:off x="6503988" y="43116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  <p:sp>
        <p:nvSpPr>
          <p:cNvPr id="14" name="Rectangle 321"/>
          <p:cNvSpPr>
            <a:spLocks noChangeArrowheads="1"/>
          </p:cNvSpPr>
          <p:nvPr/>
        </p:nvSpPr>
        <p:spPr bwMode="auto">
          <a:xfrm>
            <a:off x="6503988" y="2654300"/>
            <a:ext cx="638175" cy="31591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6613" y="242888"/>
            <a:ext cx="7475537" cy="433387"/>
          </a:xfrm>
        </p:spPr>
        <p:txBody>
          <a:bodyPr/>
          <a:lstStyle/>
          <a:p>
            <a:pPr>
              <a:defRPr/>
            </a:pPr>
            <a:r>
              <a:rPr lang="en-US"/>
              <a:t>Earliest Start and Finish Times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6488"/>
            <a:ext cx="7720012" cy="4887912"/>
          </a:xfrm>
        </p:spPr>
        <p:txBody>
          <a:bodyPr/>
          <a:lstStyle/>
          <a:p>
            <a:pPr>
              <a:buFont typeface="Monotype Sorts"/>
              <a:buNone/>
            </a:pPr>
            <a:r>
              <a:rPr lang="en-US" dirty="0" smtClean="0">
                <a:solidFill>
                  <a:srgbClr val="66FFFF"/>
                </a:solidFill>
              </a:rPr>
              <a:t>	Step 1:</a:t>
            </a:r>
            <a:r>
              <a:rPr lang="en-US" dirty="0" smtClean="0">
                <a:solidFill>
                  <a:schemeClr val="tx2"/>
                </a:solidFill>
              </a:rPr>
              <a:t>  </a:t>
            </a:r>
            <a:r>
              <a:rPr lang="en-US" dirty="0" smtClean="0"/>
              <a:t>Make a forward pass through the network as follows:  For each activity </a:t>
            </a:r>
            <a:r>
              <a:rPr lang="en-US" i="1" dirty="0" err="1" smtClean="0"/>
              <a:t>i</a:t>
            </a:r>
            <a:r>
              <a:rPr lang="en-US" i="1" dirty="0" smtClean="0"/>
              <a:t>  </a:t>
            </a:r>
            <a:r>
              <a:rPr lang="en-US" dirty="0" smtClean="0"/>
              <a:t>beginning at the Start  node</a:t>
            </a:r>
            <a:r>
              <a:rPr lang="en-US" i="1" dirty="0" smtClean="0"/>
              <a:t>, </a:t>
            </a:r>
            <a:r>
              <a:rPr lang="en-US" dirty="0" smtClean="0"/>
              <a:t>compute:</a:t>
            </a:r>
          </a:p>
          <a:p>
            <a:pPr lvl="1"/>
            <a:r>
              <a:rPr lang="en-US" dirty="0" smtClean="0"/>
              <a:t>Earliest Start Time, </a:t>
            </a:r>
            <a:r>
              <a:rPr lang="en-US" dirty="0" err="1" smtClean="0"/>
              <a:t>ES</a:t>
            </a:r>
            <a:r>
              <a:rPr lang="en-US" i="1" baseline="-25000" dirty="0" err="1" smtClean="0"/>
              <a:t>i</a:t>
            </a:r>
            <a:r>
              <a:rPr lang="en-US" dirty="0" smtClean="0"/>
              <a:t> = the maximum of the earliest finish times of all activities immediately preceding activity </a:t>
            </a:r>
            <a:r>
              <a:rPr lang="en-US" i="1" dirty="0" err="1" smtClean="0"/>
              <a:t>i</a:t>
            </a:r>
            <a:r>
              <a:rPr lang="en-US" dirty="0" smtClean="0"/>
              <a:t>. (This is 0 for an activity with no predecessors.)</a:t>
            </a:r>
          </a:p>
          <a:p>
            <a:pPr lvl="1"/>
            <a:r>
              <a:rPr lang="en-US" dirty="0" smtClean="0"/>
              <a:t>Earliest Finish Time, </a:t>
            </a:r>
            <a:r>
              <a:rPr lang="en-US" dirty="0" err="1" smtClean="0"/>
              <a:t>EF</a:t>
            </a:r>
            <a:r>
              <a:rPr lang="en-US" i="1" baseline="-25000" dirty="0" err="1" smtClean="0"/>
              <a:t>i</a:t>
            </a:r>
            <a:r>
              <a:rPr lang="en-US" dirty="0" smtClean="0"/>
              <a:t>  = (Earliest Start Time) + (Time to complete activity </a:t>
            </a:r>
            <a:r>
              <a:rPr lang="en-US" i="1" dirty="0" err="1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).</a:t>
            </a:r>
          </a:p>
          <a:p>
            <a:pPr>
              <a:buFont typeface="Monotype Sorts"/>
              <a:buNone/>
            </a:pPr>
            <a:r>
              <a:rPr lang="en-US" dirty="0" smtClean="0"/>
              <a:t>	The project completion time is the maximum of the Earliest Finish Times all the activities that end at the Finish node.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78" name="Rectangle 202"/>
          <p:cNvSpPr>
            <a:spLocks noChangeArrowheads="1"/>
          </p:cNvSpPr>
          <p:nvPr/>
        </p:nvSpPr>
        <p:spPr bwMode="auto">
          <a:xfrm>
            <a:off x="495300" y="1676400"/>
            <a:ext cx="8248650" cy="3257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Example:  Frank’s Fine Floats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7388" y="1104900"/>
            <a:ext cx="4835525" cy="503238"/>
          </a:xfrm>
        </p:spPr>
        <p:txBody>
          <a:bodyPr/>
          <a:lstStyle/>
          <a:p>
            <a:pPr>
              <a:buFont typeface="Monotype Sorts"/>
              <a:buNone/>
              <a:defRPr/>
            </a:pPr>
            <a:r>
              <a:rPr lang="en-US" smtClean="0">
                <a:solidFill>
                  <a:srgbClr val="66FFFF"/>
                </a:solidFill>
              </a:rPr>
              <a:t>	Earliest Start and Finish Times</a:t>
            </a:r>
          </a:p>
        </p:txBody>
      </p:sp>
      <p:sp>
        <p:nvSpPr>
          <p:cNvPr id="75879" name="Rectangle 103"/>
          <p:cNvSpPr>
            <a:spLocks noChangeArrowheads="1"/>
          </p:cNvSpPr>
          <p:nvPr/>
        </p:nvSpPr>
        <p:spPr bwMode="auto">
          <a:xfrm>
            <a:off x="720725" y="3230563"/>
            <a:ext cx="898525" cy="6429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en-US" sz="20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75880" name="Rectangle 104"/>
          <p:cNvSpPr>
            <a:spLocks noChangeArrowheads="1"/>
          </p:cNvSpPr>
          <p:nvPr/>
        </p:nvSpPr>
        <p:spPr bwMode="auto">
          <a:xfrm>
            <a:off x="889000" y="3392488"/>
            <a:ext cx="57785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Start</a:t>
            </a:r>
          </a:p>
        </p:txBody>
      </p:sp>
      <p:sp>
        <p:nvSpPr>
          <p:cNvPr id="75881" name="Rectangle 105"/>
          <p:cNvSpPr>
            <a:spLocks noChangeArrowheads="1"/>
          </p:cNvSpPr>
          <p:nvPr/>
        </p:nvSpPr>
        <p:spPr bwMode="auto">
          <a:xfrm>
            <a:off x="7596188" y="3302000"/>
            <a:ext cx="927100" cy="584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882" name="Rectangle 106"/>
          <p:cNvSpPr>
            <a:spLocks noChangeArrowheads="1"/>
          </p:cNvSpPr>
          <p:nvPr/>
        </p:nvSpPr>
        <p:spPr bwMode="auto">
          <a:xfrm>
            <a:off x="7689850" y="3411538"/>
            <a:ext cx="76041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Finish</a:t>
            </a:r>
          </a:p>
        </p:txBody>
      </p:sp>
      <p:grpSp>
        <p:nvGrpSpPr>
          <p:cNvPr id="31752" name="Group 107"/>
          <p:cNvGrpSpPr>
            <a:grpSpLocks/>
          </p:cNvGrpSpPr>
          <p:nvPr/>
        </p:nvGrpSpPr>
        <p:grpSpPr bwMode="auto">
          <a:xfrm>
            <a:off x="4278313" y="4318000"/>
            <a:ext cx="1906587" cy="122238"/>
            <a:chOff x="2695" y="2600"/>
            <a:chExt cx="1201" cy="77"/>
          </a:xfrm>
        </p:grpSpPr>
        <p:sp>
          <p:nvSpPr>
            <p:cNvPr id="75884" name="Line 108"/>
            <p:cNvSpPr>
              <a:spLocks noChangeShapeType="1"/>
            </p:cNvSpPr>
            <p:nvPr/>
          </p:nvSpPr>
          <p:spPr bwMode="auto">
            <a:xfrm>
              <a:off x="2695" y="2639"/>
              <a:ext cx="1135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885" name="Freeform 109"/>
            <p:cNvSpPr>
              <a:spLocks/>
            </p:cNvSpPr>
            <p:nvPr/>
          </p:nvSpPr>
          <p:spPr bwMode="auto">
            <a:xfrm>
              <a:off x="3770" y="2600"/>
              <a:ext cx="126" cy="77"/>
            </a:xfrm>
            <a:custGeom>
              <a:avLst/>
              <a:gdLst/>
              <a:ahLst/>
              <a:cxnLst>
                <a:cxn ang="0">
                  <a:pos x="126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6" y="39"/>
                </a:cxn>
              </a:cxnLst>
              <a:rect l="0" t="0" r="r" b="b"/>
              <a:pathLst>
                <a:path w="126" h="77">
                  <a:moveTo>
                    <a:pt x="126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6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3" name="Group 110"/>
          <p:cNvGrpSpPr>
            <a:grpSpLocks/>
          </p:cNvGrpSpPr>
          <p:nvPr/>
        </p:nvGrpSpPr>
        <p:grpSpPr bwMode="auto">
          <a:xfrm>
            <a:off x="4278313" y="2249488"/>
            <a:ext cx="496887" cy="122237"/>
            <a:chOff x="2695" y="1342"/>
            <a:chExt cx="313" cy="77"/>
          </a:xfrm>
        </p:grpSpPr>
        <p:sp>
          <p:nvSpPr>
            <p:cNvPr id="75887" name="Line 111"/>
            <p:cNvSpPr>
              <a:spLocks noChangeShapeType="1"/>
            </p:cNvSpPr>
            <p:nvPr/>
          </p:nvSpPr>
          <p:spPr bwMode="auto">
            <a:xfrm>
              <a:off x="2695" y="1381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888" name="Freeform 112"/>
            <p:cNvSpPr>
              <a:spLocks/>
            </p:cNvSpPr>
            <p:nvPr/>
          </p:nvSpPr>
          <p:spPr bwMode="auto">
            <a:xfrm>
              <a:off x="2879" y="1342"/>
              <a:ext cx="129" cy="77"/>
            </a:xfrm>
            <a:custGeom>
              <a:avLst/>
              <a:gdLst/>
              <a:ahLst/>
              <a:cxnLst>
                <a:cxn ang="0">
                  <a:pos x="129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29" y="39"/>
                </a:cxn>
              </a:cxnLst>
              <a:rect l="0" t="0" r="r" b="b"/>
              <a:pathLst>
                <a:path w="129" h="77">
                  <a:moveTo>
                    <a:pt x="129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29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4" name="Group 113"/>
          <p:cNvGrpSpPr>
            <a:grpSpLocks/>
          </p:cNvGrpSpPr>
          <p:nvPr/>
        </p:nvGrpSpPr>
        <p:grpSpPr bwMode="auto">
          <a:xfrm>
            <a:off x="5686425" y="2881313"/>
            <a:ext cx="498475" cy="750887"/>
            <a:chOff x="3582" y="1695"/>
            <a:chExt cx="314" cy="473"/>
          </a:xfrm>
        </p:grpSpPr>
        <p:sp>
          <p:nvSpPr>
            <p:cNvPr id="75890" name="Line 114"/>
            <p:cNvSpPr>
              <a:spLocks noChangeShapeType="1"/>
            </p:cNvSpPr>
            <p:nvPr/>
          </p:nvSpPr>
          <p:spPr bwMode="auto">
            <a:xfrm flipV="1">
              <a:off x="3582" y="1761"/>
              <a:ext cx="271" cy="4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891" name="Freeform 115"/>
            <p:cNvSpPr>
              <a:spLocks/>
            </p:cNvSpPr>
            <p:nvPr/>
          </p:nvSpPr>
          <p:spPr bwMode="auto">
            <a:xfrm>
              <a:off x="3792" y="1695"/>
              <a:ext cx="104" cy="130"/>
            </a:xfrm>
            <a:custGeom>
              <a:avLst/>
              <a:gdLst/>
              <a:ahLst/>
              <a:cxnLst>
                <a:cxn ang="0">
                  <a:pos x="104" y="0"/>
                </a:cxn>
                <a:cxn ang="0">
                  <a:pos x="0" y="88"/>
                </a:cxn>
                <a:cxn ang="0">
                  <a:pos x="63" y="130"/>
                </a:cxn>
                <a:cxn ang="0">
                  <a:pos x="104" y="0"/>
                </a:cxn>
              </a:cxnLst>
              <a:rect l="0" t="0" r="r" b="b"/>
              <a:pathLst>
                <a:path w="104" h="130">
                  <a:moveTo>
                    <a:pt x="104" y="0"/>
                  </a:moveTo>
                  <a:lnTo>
                    <a:pt x="0" y="88"/>
                  </a:lnTo>
                  <a:lnTo>
                    <a:pt x="63" y="130"/>
                  </a:lnTo>
                  <a:lnTo>
                    <a:pt x="10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5" name="Group 116"/>
          <p:cNvGrpSpPr>
            <a:grpSpLocks/>
          </p:cNvGrpSpPr>
          <p:nvPr/>
        </p:nvGrpSpPr>
        <p:grpSpPr bwMode="auto">
          <a:xfrm>
            <a:off x="5686425" y="2339975"/>
            <a:ext cx="498475" cy="252413"/>
            <a:chOff x="3582" y="1381"/>
            <a:chExt cx="314" cy="159"/>
          </a:xfrm>
        </p:grpSpPr>
        <p:sp>
          <p:nvSpPr>
            <p:cNvPr id="75893" name="Line 117"/>
            <p:cNvSpPr>
              <a:spLocks noChangeShapeType="1"/>
            </p:cNvSpPr>
            <p:nvPr/>
          </p:nvSpPr>
          <p:spPr bwMode="auto">
            <a:xfrm>
              <a:off x="3582" y="1381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894" name="Freeform 118"/>
            <p:cNvSpPr>
              <a:spLocks/>
            </p:cNvSpPr>
            <p:nvPr/>
          </p:nvSpPr>
          <p:spPr bwMode="auto">
            <a:xfrm>
              <a:off x="3762" y="1447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7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7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6" name="Group 119"/>
          <p:cNvGrpSpPr>
            <a:grpSpLocks/>
          </p:cNvGrpSpPr>
          <p:nvPr/>
        </p:nvGrpSpPr>
        <p:grpSpPr bwMode="auto">
          <a:xfrm>
            <a:off x="1625600" y="3486150"/>
            <a:ext cx="498475" cy="122238"/>
            <a:chOff x="1024" y="2076"/>
            <a:chExt cx="314" cy="77"/>
          </a:xfrm>
        </p:grpSpPr>
        <p:sp>
          <p:nvSpPr>
            <p:cNvPr id="75896" name="Line 120"/>
            <p:cNvSpPr>
              <a:spLocks noChangeShapeType="1"/>
            </p:cNvSpPr>
            <p:nvPr/>
          </p:nvSpPr>
          <p:spPr bwMode="auto">
            <a:xfrm>
              <a:off x="1024" y="2115"/>
              <a:ext cx="248" cy="1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897" name="Freeform 121"/>
            <p:cNvSpPr>
              <a:spLocks/>
            </p:cNvSpPr>
            <p:nvPr/>
          </p:nvSpPr>
          <p:spPr bwMode="auto">
            <a:xfrm>
              <a:off x="1208" y="2076"/>
              <a:ext cx="130" cy="77"/>
            </a:xfrm>
            <a:custGeom>
              <a:avLst/>
              <a:gdLst/>
              <a:ahLst/>
              <a:cxnLst>
                <a:cxn ang="0">
                  <a:pos x="130" y="39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30" y="39"/>
                </a:cxn>
              </a:cxnLst>
              <a:rect l="0" t="0" r="r" b="b"/>
              <a:pathLst>
                <a:path w="130" h="77">
                  <a:moveTo>
                    <a:pt x="130" y="39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30" y="3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7" name="Group 122"/>
          <p:cNvGrpSpPr>
            <a:grpSpLocks/>
          </p:cNvGrpSpPr>
          <p:nvPr/>
        </p:nvGrpSpPr>
        <p:grpSpPr bwMode="auto">
          <a:xfrm>
            <a:off x="5686425" y="3130550"/>
            <a:ext cx="1906588" cy="433388"/>
            <a:chOff x="3582" y="1852"/>
            <a:chExt cx="1201" cy="273"/>
          </a:xfrm>
        </p:grpSpPr>
        <p:sp>
          <p:nvSpPr>
            <p:cNvPr id="75899" name="Line 123"/>
            <p:cNvSpPr>
              <a:spLocks noChangeShapeType="1"/>
            </p:cNvSpPr>
            <p:nvPr/>
          </p:nvSpPr>
          <p:spPr bwMode="auto">
            <a:xfrm>
              <a:off x="3582" y="1852"/>
              <a:ext cx="1136" cy="24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00" name="Freeform 124"/>
            <p:cNvSpPr>
              <a:spLocks/>
            </p:cNvSpPr>
            <p:nvPr/>
          </p:nvSpPr>
          <p:spPr bwMode="auto">
            <a:xfrm>
              <a:off x="4649" y="2051"/>
              <a:ext cx="134" cy="74"/>
            </a:xfrm>
            <a:custGeom>
              <a:avLst/>
              <a:gdLst/>
              <a:ahLst/>
              <a:cxnLst>
                <a:cxn ang="0">
                  <a:pos x="134" y="64"/>
                </a:cxn>
                <a:cxn ang="0">
                  <a:pos x="16" y="0"/>
                </a:cxn>
                <a:cxn ang="0">
                  <a:pos x="0" y="74"/>
                </a:cxn>
                <a:cxn ang="0">
                  <a:pos x="134" y="64"/>
                </a:cxn>
              </a:cxnLst>
              <a:rect l="0" t="0" r="r" b="b"/>
              <a:pathLst>
                <a:path w="134" h="74">
                  <a:moveTo>
                    <a:pt x="134" y="64"/>
                  </a:moveTo>
                  <a:lnTo>
                    <a:pt x="16" y="0"/>
                  </a:lnTo>
                  <a:lnTo>
                    <a:pt x="0" y="74"/>
                  </a:lnTo>
                  <a:lnTo>
                    <a:pt x="134" y="64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8" name="Group 125"/>
          <p:cNvGrpSpPr>
            <a:grpSpLocks/>
          </p:cNvGrpSpPr>
          <p:nvPr/>
        </p:nvGrpSpPr>
        <p:grpSpPr bwMode="auto">
          <a:xfrm>
            <a:off x="7096125" y="2882900"/>
            <a:ext cx="496888" cy="417513"/>
            <a:chOff x="4470" y="1696"/>
            <a:chExt cx="313" cy="263"/>
          </a:xfrm>
        </p:grpSpPr>
        <p:sp>
          <p:nvSpPr>
            <p:cNvPr id="75902" name="Line 126"/>
            <p:cNvSpPr>
              <a:spLocks noChangeShapeType="1"/>
            </p:cNvSpPr>
            <p:nvPr/>
          </p:nvSpPr>
          <p:spPr bwMode="auto">
            <a:xfrm>
              <a:off x="4470" y="1696"/>
              <a:ext cx="248" cy="207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03" name="Freeform 127"/>
            <p:cNvSpPr>
              <a:spLocks/>
            </p:cNvSpPr>
            <p:nvPr/>
          </p:nvSpPr>
          <p:spPr bwMode="auto">
            <a:xfrm>
              <a:off x="4660" y="1846"/>
              <a:ext cx="123" cy="113"/>
            </a:xfrm>
            <a:custGeom>
              <a:avLst/>
              <a:gdLst/>
              <a:ahLst/>
              <a:cxnLst>
                <a:cxn ang="0">
                  <a:pos x="123" y="113"/>
                </a:cxn>
                <a:cxn ang="0">
                  <a:pos x="48" y="0"/>
                </a:cxn>
                <a:cxn ang="0">
                  <a:pos x="0" y="59"/>
                </a:cxn>
                <a:cxn ang="0">
                  <a:pos x="123" y="113"/>
                </a:cxn>
              </a:cxnLst>
              <a:rect l="0" t="0" r="r" b="b"/>
              <a:pathLst>
                <a:path w="123" h="113">
                  <a:moveTo>
                    <a:pt x="123" y="113"/>
                  </a:moveTo>
                  <a:lnTo>
                    <a:pt x="48" y="0"/>
                  </a:lnTo>
                  <a:lnTo>
                    <a:pt x="0" y="59"/>
                  </a:lnTo>
                  <a:lnTo>
                    <a:pt x="123" y="1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59" name="Group 128"/>
          <p:cNvGrpSpPr>
            <a:grpSpLocks/>
          </p:cNvGrpSpPr>
          <p:nvPr/>
        </p:nvGrpSpPr>
        <p:grpSpPr bwMode="auto">
          <a:xfrm>
            <a:off x="3035300" y="2630488"/>
            <a:ext cx="331788" cy="666750"/>
            <a:chOff x="1912" y="1537"/>
            <a:chExt cx="209" cy="420"/>
          </a:xfrm>
        </p:grpSpPr>
        <p:sp>
          <p:nvSpPr>
            <p:cNvPr id="75905" name="Line 129"/>
            <p:cNvSpPr>
              <a:spLocks noChangeShapeType="1"/>
            </p:cNvSpPr>
            <p:nvPr/>
          </p:nvSpPr>
          <p:spPr bwMode="auto">
            <a:xfrm flipV="1">
              <a:off x="1912" y="1604"/>
              <a:ext cx="176" cy="35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06" name="Freeform 130"/>
            <p:cNvSpPr>
              <a:spLocks/>
            </p:cNvSpPr>
            <p:nvPr/>
          </p:nvSpPr>
          <p:spPr bwMode="auto">
            <a:xfrm>
              <a:off x="2029" y="1537"/>
              <a:ext cx="92" cy="135"/>
            </a:xfrm>
            <a:custGeom>
              <a:avLst/>
              <a:gdLst/>
              <a:ahLst/>
              <a:cxnLst>
                <a:cxn ang="0">
                  <a:pos x="92" y="0"/>
                </a:cxn>
                <a:cxn ang="0">
                  <a:pos x="0" y="100"/>
                </a:cxn>
                <a:cxn ang="0">
                  <a:pos x="68" y="135"/>
                </a:cxn>
                <a:cxn ang="0">
                  <a:pos x="92" y="0"/>
                </a:cxn>
              </a:cxnLst>
              <a:rect l="0" t="0" r="r" b="b"/>
              <a:pathLst>
                <a:path w="92" h="135">
                  <a:moveTo>
                    <a:pt x="92" y="0"/>
                  </a:moveTo>
                  <a:lnTo>
                    <a:pt x="0" y="100"/>
                  </a:lnTo>
                  <a:lnTo>
                    <a:pt x="68" y="135"/>
                  </a:lnTo>
                  <a:lnTo>
                    <a:pt x="9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60" name="Group 131"/>
          <p:cNvGrpSpPr>
            <a:grpSpLocks/>
          </p:cNvGrpSpPr>
          <p:nvPr/>
        </p:nvGrpSpPr>
        <p:grpSpPr bwMode="auto">
          <a:xfrm>
            <a:off x="4278313" y="2632075"/>
            <a:ext cx="496887" cy="252413"/>
            <a:chOff x="2695" y="1538"/>
            <a:chExt cx="313" cy="159"/>
          </a:xfrm>
        </p:grpSpPr>
        <p:sp>
          <p:nvSpPr>
            <p:cNvPr id="75908" name="Line 132"/>
            <p:cNvSpPr>
              <a:spLocks noChangeShapeType="1"/>
            </p:cNvSpPr>
            <p:nvPr/>
          </p:nvSpPr>
          <p:spPr bwMode="auto">
            <a:xfrm>
              <a:off x="2695" y="1538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09" name="Freeform 133"/>
            <p:cNvSpPr>
              <a:spLocks/>
            </p:cNvSpPr>
            <p:nvPr/>
          </p:nvSpPr>
          <p:spPr bwMode="auto">
            <a:xfrm>
              <a:off x="2874" y="1604"/>
              <a:ext cx="134" cy="93"/>
            </a:xfrm>
            <a:custGeom>
              <a:avLst/>
              <a:gdLst/>
              <a:ahLst/>
              <a:cxnLst>
                <a:cxn ang="0">
                  <a:pos x="134" y="93"/>
                </a:cxn>
                <a:cxn ang="0">
                  <a:pos x="35" y="0"/>
                </a:cxn>
                <a:cxn ang="0">
                  <a:pos x="0" y="68"/>
                </a:cxn>
                <a:cxn ang="0">
                  <a:pos x="134" y="93"/>
                </a:cxn>
              </a:cxnLst>
              <a:rect l="0" t="0" r="r" b="b"/>
              <a:pathLst>
                <a:path w="134" h="93">
                  <a:moveTo>
                    <a:pt x="134" y="93"/>
                  </a:moveTo>
                  <a:lnTo>
                    <a:pt x="35" y="0"/>
                  </a:lnTo>
                  <a:lnTo>
                    <a:pt x="0" y="68"/>
                  </a:lnTo>
                  <a:lnTo>
                    <a:pt x="134" y="93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61" name="Group 134"/>
          <p:cNvGrpSpPr>
            <a:grpSpLocks/>
          </p:cNvGrpSpPr>
          <p:nvPr/>
        </p:nvGrpSpPr>
        <p:grpSpPr bwMode="auto">
          <a:xfrm>
            <a:off x="3035300" y="3798888"/>
            <a:ext cx="331788" cy="333375"/>
            <a:chOff x="1912" y="2273"/>
            <a:chExt cx="209" cy="210"/>
          </a:xfrm>
        </p:grpSpPr>
        <p:sp>
          <p:nvSpPr>
            <p:cNvPr id="75911" name="Line 135"/>
            <p:cNvSpPr>
              <a:spLocks noChangeShapeType="1"/>
            </p:cNvSpPr>
            <p:nvPr/>
          </p:nvSpPr>
          <p:spPr bwMode="auto">
            <a:xfrm>
              <a:off x="1912" y="2273"/>
              <a:ext cx="143" cy="143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12" name="Freeform 136"/>
            <p:cNvSpPr>
              <a:spLocks/>
            </p:cNvSpPr>
            <p:nvPr/>
          </p:nvSpPr>
          <p:spPr bwMode="auto">
            <a:xfrm>
              <a:off x="2002" y="2364"/>
              <a:ext cx="119" cy="119"/>
            </a:xfrm>
            <a:custGeom>
              <a:avLst/>
              <a:gdLst/>
              <a:ahLst/>
              <a:cxnLst>
                <a:cxn ang="0">
                  <a:pos x="119" y="119"/>
                </a:cxn>
                <a:cxn ang="0">
                  <a:pos x="54" y="0"/>
                </a:cxn>
                <a:cxn ang="0">
                  <a:pos x="0" y="55"/>
                </a:cxn>
                <a:cxn ang="0">
                  <a:pos x="119" y="119"/>
                </a:cxn>
              </a:cxnLst>
              <a:rect l="0" t="0" r="r" b="b"/>
              <a:pathLst>
                <a:path w="119" h="119">
                  <a:moveTo>
                    <a:pt x="119" y="119"/>
                  </a:moveTo>
                  <a:lnTo>
                    <a:pt x="54" y="0"/>
                  </a:lnTo>
                  <a:lnTo>
                    <a:pt x="0" y="55"/>
                  </a:lnTo>
                  <a:lnTo>
                    <a:pt x="11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62" name="Group 137"/>
          <p:cNvGrpSpPr>
            <a:grpSpLocks/>
          </p:cNvGrpSpPr>
          <p:nvPr/>
        </p:nvGrpSpPr>
        <p:grpSpPr bwMode="auto">
          <a:xfrm>
            <a:off x="7096125" y="3795713"/>
            <a:ext cx="496888" cy="336550"/>
            <a:chOff x="4470" y="2271"/>
            <a:chExt cx="313" cy="212"/>
          </a:xfrm>
        </p:grpSpPr>
        <p:sp>
          <p:nvSpPr>
            <p:cNvPr id="75914" name="Line 138"/>
            <p:cNvSpPr>
              <a:spLocks noChangeShapeType="1"/>
            </p:cNvSpPr>
            <p:nvPr/>
          </p:nvSpPr>
          <p:spPr bwMode="auto">
            <a:xfrm flipV="1">
              <a:off x="4470" y="2317"/>
              <a:ext cx="248" cy="16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15" name="Freeform 139"/>
            <p:cNvSpPr>
              <a:spLocks/>
            </p:cNvSpPr>
            <p:nvPr/>
          </p:nvSpPr>
          <p:spPr bwMode="auto">
            <a:xfrm>
              <a:off x="4655" y="2271"/>
              <a:ext cx="128" cy="104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0" y="41"/>
                </a:cxn>
                <a:cxn ang="0">
                  <a:pos x="41" y="104"/>
                </a:cxn>
                <a:cxn ang="0">
                  <a:pos x="128" y="0"/>
                </a:cxn>
              </a:cxnLst>
              <a:rect l="0" t="0" r="r" b="b"/>
              <a:pathLst>
                <a:path w="128" h="104">
                  <a:moveTo>
                    <a:pt x="128" y="0"/>
                  </a:moveTo>
                  <a:lnTo>
                    <a:pt x="0" y="41"/>
                  </a:lnTo>
                  <a:lnTo>
                    <a:pt x="41" y="104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63" name="Group 140"/>
          <p:cNvGrpSpPr>
            <a:grpSpLocks/>
          </p:cNvGrpSpPr>
          <p:nvPr/>
        </p:nvGrpSpPr>
        <p:grpSpPr bwMode="auto">
          <a:xfrm>
            <a:off x="4278313" y="3379788"/>
            <a:ext cx="496887" cy="750887"/>
            <a:chOff x="2695" y="2009"/>
            <a:chExt cx="313" cy="473"/>
          </a:xfrm>
        </p:grpSpPr>
        <p:sp>
          <p:nvSpPr>
            <p:cNvPr id="75917" name="Line 141"/>
            <p:cNvSpPr>
              <a:spLocks noChangeShapeType="1"/>
            </p:cNvSpPr>
            <p:nvPr/>
          </p:nvSpPr>
          <p:spPr bwMode="auto">
            <a:xfrm flipV="1">
              <a:off x="2695" y="2076"/>
              <a:ext cx="269" cy="406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18" name="Freeform 142"/>
            <p:cNvSpPr>
              <a:spLocks/>
            </p:cNvSpPr>
            <p:nvPr/>
          </p:nvSpPr>
          <p:spPr bwMode="auto">
            <a:xfrm>
              <a:off x="2905" y="2009"/>
              <a:ext cx="103" cy="130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0" y="89"/>
                </a:cxn>
                <a:cxn ang="0">
                  <a:pos x="63" y="130"/>
                </a:cxn>
                <a:cxn ang="0">
                  <a:pos x="103" y="0"/>
                </a:cxn>
              </a:cxnLst>
              <a:rect l="0" t="0" r="r" b="b"/>
              <a:pathLst>
                <a:path w="103" h="130">
                  <a:moveTo>
                    <a:pt x="103" y="0"/>
                  </a:moveTo>
                  <a:lnTo>
                    <a:pt x="0" y="89"/>
                  </a:lnTo>
                  <a:lnTo>
                    <a:pt x="63" y="130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31764" name="Group 143"/>
          <p:cNvGrpSpPr>
            <a:grpSpLocks/>
          </p:cNvGrpSpPr>
          <p:nvPr/>
        </p:nvGrpSpPr>
        <p:grpSpPr bwMode="auto">
          <a:xfrm>
            <a:off x="4278313" y="4129088"/>
            <a:ext cx="496887" cy="250825"/>
            <a:chOff x="2695" y="2481"/>
            <a:chExt cx="313" cy="158"/>
          </a:xfrm>
        </p:grpSpPr>
        <p:sp>
          <p:nvSpPr>
            <p:cNvPr id="75920" name="Line 144"/>
            <p:cNvSpPr>
              <a:spLocks noChangeShapeType="1"/>
            </p:cNvSpPr>
            <p:nvPr/>
          </p:nvSpPr>
          <p:spPr bwMode="auto">
            <a:xfrm flipV="1">
              <a:off x="2695" y="2515"/>
              <a:ext cx="248" cy="124"/>
            </a:xfrm>
            <a:prstGeom prst="line">
              <a:avLst/>
            </a:prstGeom>
            <a:noFill/>
            <a:ln w="14288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5921" name="Freeform 145"/>
            <p:cNvSpPr>
              <a:spLocks/>
            </p:cNvSpPr>
            <p:nvPr/>
          </p:nvSpPr>
          <p:spPr bwMode="auto">
            <a:xfrm>
              <a:off x="2874" y="2481"/>
              <a:ext cx="134" cy="93"/>
            </a:xfrm>
            <a:custGeom>
              <a:avLst/>
              <a:gdLst/>
              <a:ahLst/>
              <a:cxnLst>
                <a:cxn ang="0">
                  <a:pos x="134" y="0"/>
                </a:cxn>
                <a:cxn ang="0">
                  <a:pos x="0" y="25"/>
                </a:cxn>
                <a:cxn ang="0">
                  <a:pos x="35" y="93"/>
                </a:cxn>
                <a:cxn ang="0">
                  <a:pos x="134" y="0"/>
                </a:cxn>
              </a:cxnLst>
              <a:rect l="0" t="0" r="r" b="b"/>
              <a:pathLst>
                <a:path w="134" h="93">
                  <a:moveTo>
                    <a:pt x="134" y="0"/>
                  </a:moveTo>
                  <a:lnTo>
                    <a:pt x="0" y="25"/>
                  </a:lnTo>
                  <a:lnTo>
                    <a:pt x="35" y="93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75922" name="Rectangle 146"/>
          <p:cNvSpPr>
            <a:spLocks noChangeArrowheads="1"/>
          </p:cNvSpPr>
          <p:nvPr/>
        </p:nvSpPr>
        <p:spPr bwMode="auto">
          <a:xfrm>
            <a:off x="3697288" y="197643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66" name="Rectangle 147"/>
          <p:cNvSpPr>
            <a:spLocks noChangeArrowheads="1"/>
          </p:cNvSpPr>
          <p:nvPr/>
        </p:nvSpPr>
        <p:spPr bwMode="auto">
          <a:xfrm>
            <a:off x="3959225" y="209867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24" name="Rectangle 148"/>
          <p:cNvSpPr>
            <a:spLocks noChangeArrowheads="1"/>
          </p:cNvSpPr>
          <p:nvPr/>
        </p:nvSpPr>
        <p:spPr bwMode="auto">
          <a:xfrm>
            <a:off x="3697288" y="231140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25" name="Rectangle 149"/>
          <p:cNvSpPr>
            <a:spLocks noChangeArrowheads="1"/>
          </p:cNvSpPr>
          <p:nvPr/>
        </p:nvSpPr>
        <p:spPr bwMode="auto">
          <a:xfrm>
            <a:off x="3387725" y="197643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26" name="Rectangle 150"/>
          <p:cNvSpPr>
            <a:spLocks noChangeArrowheads="1"/>
          </p:cNvSpPr>
          <p:nvPr/>
        </p:nvSpPr>
        <p:spPr bwMode="auto">
          <a:xfrm>
            <a:off x="3486150" y="2012950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</a:t>
            </a:r>
          </a:p>
        </p:txBody>
      </p:sp>
      <p:sp>
        <p:nvSpPr>
          <p:cNvPr id="75927" name="Rectangle 151"/>
          <p:cNvSpPr>
            <a:spLocks noChangeArrowheads="1"/>
          </p:cNvSpPr>
          <p:nvPr/>
        </p:nvSpPr>
        <p:spPr bwMode="auto">
          <a:xfrm>
            <a:off x="3387725" y="231140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28" name="Rectangle 152"/>
          <p:cNvSpPr>
            <a:spLocks noChangeArrowheads="1"/>
          </p:cNvSpPr>
          <p:nvPr/>
        </p:nvSpPr>
        <p:spPr bwMode="auto">
          <a:xfrm>
            <a:off x="3495675" y="234950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5929" name="Rectangle 153"/>
          <p:cNvSpPr>
            <a:spLocks noChangeArrowheads="1"/>
          </p:cNvSpPr>
          <p:nvPr/>
        </p:nvSpPr>
        <p:spPr bwMode="auto">
          <a:xfrm>
            <a:off x="5092700" y="19716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73" name="Rectangle 154"/>
          <p:cNvSpPr>
            <a:spLocks noChangeArrowheads="1"/>
          </p:cNvSpPr>
          <p:nvPr/>
        </p:nvSpPr>
        <p:spPr bwMode="auto">
          <a:xfrm>
            <a:off x="5354638" y="20939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31" name="Rectangle 155"/>
          <p:cNvSpPr>
            <a:spLocks noChangeArrowheads="1"/>
          </p:cNvSpPr>
          <p:nvPr/>
        </p:nvSpPr>
        <p:spPr bwMode="auto">
          <a:xfrm>
            <a:off x="5092700" y="23066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32" name="Rectangle 156"/>
          <p:cNvSpPr>
            <a:spLocks noChangeArrowheads="1"/>
          </p:cNvSpPr>
          <p:nvPr/>
        </p:nvSpPr>
        <p:spPr bwMode="auto">
          <a:xfrm>
            <a:off x="4783138" y="19716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33" name="Rectangle 157"/>
          <p:cNvSpPr>
            <a:spLocks noChangeArrowheads="1"/>
          </p:cNvSpPr>
          <p:nvPr/>
        </p:nvSpPr>
        <p:spPr bwMode="auto">
          <a:xfrm>
            <a:off x="4852988" y="2022475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</a:t>
            </a:r>
          </a:p>
        </p:txBody>
      </p:sp>
      <p:sp>
        <p:nvSpPr>
          <p:cNvPr id="75934" name="Rectangle 158"/>
          <p:cNvSpPr>
            <a:spLocks noChangeArrowheads="1"/>
          </p:cNvSpPr>
          <p:nvPr/>
        </p:nvSpPr>
        <p:spPr bwMode="auto">
          <a:xfrm>
            <a:off x="4783138" y="23066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35" name="Rectangle 159"/>
          <p:cNvSpPr>
            <a:spLocks noChangeArrowheads="1"/>
          </p:cNvSpPr>
          <p:nvPr/>
        </p:nvSpPr>
        <p:spPr bwMode="auto">
          <a:xfrm>
            <a:off x="4876800" y="23447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5936" name="Rectangle 160"/>
          <p:cNvSpPr>
            <a:spLocks noChangeArrowheads="1"/>
          </p:cNvSpPr>
          <p:nvPr/>
        </p:nvSpPr>
        <p:spPr bwMode="auto">
          <a:xfrm>
            <a:off x="2449513" y="3214688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80" name="Rectangle 161"/>
          <p:cNvSpPr>
            <a:spLocks noChangeArrowheads="1"/>
          </p:cNvSpPr>
          <p:nvPr/>
        </p:nvSpPr>
        <p:spPr bwMode="auto">
          <a:xfrm>
            <a:off x="2711450" y="3336925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38" name="Rectangle 162"/>
          <p:cNvSpPr>
            <a:spLocks noChangeArrowheads="1"/>
          </p:cNvSpPr>
          <p:nvPr/>
        </p:nvSpPr>
        <p:spPr bwMode="auto">
          <a:xfrm>
            <a:off x="2449513" y="3549650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39" name="Rectangle 163"/>
          <p:cNvSpPr>
            <a:spLocks noChangeArrowheads="1"/>
          </p:cNvSpPr>
          <p:nvPr/>
        </p:nvSpPr>
        <p:spPr bwMode="auto">
          <a:xfrm>
            <a:off x="2139950" y="3214688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40" name="Rectangle 164"/>
          <p:cNvSpPr>
            <a:spLocks noChangeArrowheads="1"/>
          </p:cNvSpPr>
          <p:nvPr/>
        </p:nvSpPr>
        <p:spPr bwMode="auto">
          <a:xfrm>
            <a:off x="2209800" y="3251200"/>
            <a:ext cx="1968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</a:p>
        </p:txBody>
      </p:sp>
      <p:sp>
        <p:nvSpPr>
          <p:cNvPr id="75941" name="Rectangle 165"/>
          <p:cNvSpPr>
            <a:spLocks noChangeArrowheads="1"/>
          </p:cNvSpPr>
          <p:nvPr/>
        </p:nvSpPr>
        <p:spPr bwMode="auto">
          <a:xfrm>
            <a:off x="2139950" y="3549650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42" name="Rectangle 166"/>
          <p:cNvSpPr>
            <a:spLocks noChangeArrowheads="1"/>
          </p:cNvSpPr>
          <p:nvPr/>
        </p:nvSpPr>
        <p:spPr bwMode="auto">
          <a:xfrm>
            <a:off x="2247900" y="3587750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5943" name="Rectangle 167"/>
          <p:cNvSpPr>
            <a:spLocks noChangeArrowheads="1"/>
          </p:cNvSpPr>
          <p:nvPr/>
        </p:nvSpPr>
        <p:spPr bwMode="auto">
          <a:xfrm>
            <a:off x="3692525" y="402907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87" name="Rectangle 168"/>
          <p:cNvSpPr>
            <a:spLocks noChangeArrowheads="1"/>
          </p:cNvSpPr>
          <p:nvPr/>
        </p:nvSpPr>
        <p:spPr bwMode="auto">
          <a:xfrm>
            <a:off x="3954463" y="415131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45" name="Rectangle 169"/>
          <p:cNvSpPr>
            <a:spLocks noChangeArrowheads="1"/>
          </p:cNvSpPr>
          <p:nvPr/>
        </p:nvSpPr>
        <p:spPr bwMode="auto">
          <a:xfrm>
            <a:off x="3692525" y="436403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46" name="Rectangle 170"/>
          <p:cNvSpPr>
            <a:spLocks noChangeArrowheads="1"/>
          </p:cNvSpPr>
          <p:nvPr/>
        </p:nvSpPr>
        <p:spPr bwMode="auto">
          <a:xfrm>
            <a:off x="3382963" y="402907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47" name="Rectangle 171"/>
          <p:cNvSpPr>
            <a:spLocks noChangeArrowheads="1"/>
          </p:cNvSpPr>
          <p:nvPr/>
        </p:nvSpPr>
        <p:spPr bwMode="auto">
          <a:xfrm>
            <a:off x="3467100" y="4065588"/>
            <a:ext cx="179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</a:t>
            </a:r>
          </a:p>
        </p:txBody>
      </p:sp>
      <p:sp>
        <p:nvSpPr>
          <p:cNvPr id="75948" name="Rectangle 172"/>
          <p:cNvSpPr>
            <a:spLocks noChangeArrowheads="1"/>
          </p:cNvSpPr>
          <p:nvPr/>
        </p:nvSpPr>
        <p:spPr bwMode="auto">
          <a:xfrm>
            <a:off x="3382963" y="436403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49" name="Rectangle 173"/>
          <p:cNvSpPr>
            <a:spLocks noChangeArrowheads="1"/>
          </p:cNvSpPr>
          <p:nvPr/>
        </p:nvSpPr>
        <p:spPr bwMode="auto">
          <a:xfrm>
            <a:off x="3476625" y="44021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5950" name="Rectangle 174"/>
          <p:cNvSpPr>
            <a:spLocks noChangeArrowheads="1"/>
          </p:cNvSpPr>
          <p:nvPr/>
        </p:nvSpPr>
        <p:spPr bwMode="auto">
          <a:xfrm>
            <a:off x="6507163" y="2371725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794" name="Rectangle 175"/>
          <p:cNvSpPr>
            <a:spLocks noChangeArrowheads="1"/>
          </p:cNvSpPr>
          <p:nvPr/>
        </p:nvSpPr>
        <p:spPr bwMode="auto">
          <a:xfrm>
            <a:off x="6769100" y="2493963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52" name="Rectangle 176"/>
          <p:cNvSpPr>
            <a:spLocks noChangeArrowheads="1"/>
          </p:cNvSpPr>
          <p:nvPr/>
        </p:nvSpPr>
        <p:spPr bwMode="auto">
          <a:xfrm>
            <a:off x="6507163" y="2706688"/>
            <a:ext cx="574675" cy="322262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53" name="Rectangle 177"/>
          <p:cNvSpPr>
            <a:spLocks noChangeArrowheads="1"/>
          </p:cNvSpPr>
          <p:nvPr/>
        </p:nvSpPr>
        <p:spPr bwMode="auto">
          <a:xfrm>
            <a:off x="6197600" y="2371725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54" name="Rectangle 178"/>
          <p:cNvSpPr>
            <a:spLocks noChangeArrowheads="1"/>
          </p:cNvSpPr>
          <p:nvPr/>
        </p:nvSpPr>
        <p:spPr bwMode="auto">
          <a:xfrm>
            <a:off x="6267450" y="2408238"/>
            <a:ext cx="1936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</a:t>
            </a:r>
          </a:p>
        </p:txBody>
      </p:sp>
      <p:sp>
        <p:nvSpPr>
          <p:cNvPr id="75955" name="Rectangle 179"/>
          <p:cNvSpPr>
            <a:spLocks noChangeArrowheads="1"/>
          </p:cNvSpPr>
          <p:nvPr/>
        </p:nvSpPr>
        <p:spPr bwMode="auto">
          <a:xfrm>
            <a:off x="6197600" y="2706688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56" name="Rectangle 180"/>
          <p:cNvSpPr>
            <a:spLocks noChangeArrowheads="1"/>
          </p:cNvSpPr>
          <p:nvPr/>
        </p:nvSpPr>
        <p:spPr bwMode="auto">
          <a:xfrm>
            <a:off x="6291263" y="274478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</a:p>
        </p:txBody>
      </p:sp>
      <p:sp>
        <p:nvSpPr>
          <p:cNvPr id="75957" name="Rectangle 181"/>
          <p:cNvSpPr>
            <a:spLocks noChangeArrowheads="1"/>
          </p:cNvSpPr>
          <p:nvPr/>
        </p:nvSpPr>
        <p:spPr bwMode="auto">
          <a:xfrm>
            <a:off x="5092700" y="278606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1" name="Rectangle 182"/>
          <p:cNvSpPr>
            <a:spLocks noChangeArrowheads="1"/>
          </p:cNvSpPr>
          <p:nvPr/>
        </p:nvSpPr>
        <p:spPr bwMode="auto">
          <a:xfrm>
            <a:off x="5354638" y="290830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59" name="Rectangle 183"/>
          <p:cNvSpPr>
            <a:spLocks noChangeArrowheads="1"/>
          </p:cNvSpPr>
          <p:nvPr/>
        </p:nvSpPr>
        <p:spPr bwMode="auto">
          <a:xfrm>
            <a:off x="5092700" y="312102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60" name="Rectangle 184"/>
          <p:cNvSpPr>
            <a:spLocks noChangeArrowheads="1"/>
          </p:cNvSpPr>
          <p:nvPr/>
        </p:nvSpPr>
        <p:spPr bwMode="auto">
          <a:xfrm>
            <a:off x="4783138" y="278606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61" name="Rectangle 185"/>
          <p:cNvSpPr>
            <a:spLocks noChangeArrowheads="1"/>
          </p:cNvSpPr>
          <p:nvPr/>
        </p:nvSpPr>
        <p:spPr bwMode="auto">
          <a:xfrm>
            <a:off x="4881563" y="2836863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</a:t>
            </a:r>
          </a:p>
        </p:txBody>
      </p:sp>
      <p:sp>
        <p:nvSpPr>
          <p:cNvPr id="75962" name="Rectangle 186"/>
          <p:cNvSpPr>
            <a:spLocks noChangeArrowheads="1"/>
          </p:cNvSpPr>
          <p:nvPr/>
        </p:nvSpPr>
        <p:spPr bwMode="auto">
          <a:xfrm>
            <a:off x="4783138" y="312102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63" name="Rectangle 187"/>
          <p:cNvSpPr>
            <a:spLocks noChangeArrowheads="1"/>
          </p:cNvSpPr>
          <p:nvPr/>
        </p:nvSpPr>
        <p:spPr bwMode="auto">
          <a:xfrm>
            <a:off x="4876800" y="315912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</a:p>
        </p:txBody>
      </p:sp>
      <p:sp>
        <p:nvSpPr>
          <p:cNvPr id="75964" name="Rectangle 188"/>
          <p:cNvSpPr>
            <a:spLocks noChangeArrowheads="1"/>
          </p:cNvSpPr>
          <p:nvPr/>
        </p:nvSpPr>
        <p:spPr bwMode="auto">
          <a:xfrm>
            <a:off x="6507163" y="404336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08" name="Rectangle 189"/>
          <p:cNvSpPr>
            <a:spLocks noChangeArrowheads="1"/>
          </p:cNvSpPr>
          <p:nvPr/>
        </p:nvSpPr>
        <p:spPr bwMode="auto">
          <a:xfrm>
            <a:off x="6769100" y="416560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66" name="Rectangle 190"/>
          <p:cNvSpPr>
            <a:spLocks noChangeArrowheads="1"/>
          </p:cNvSpPr>
          <p:nvPr/>
        </p:nvSpPr>
        <p:spPr bwMode="auto">
          <a:xfrm>
            <a:off x="6507163" y="437832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67" name="Rectangle 191"/>
          <p:cNvSpPr>
            <a:spLocks noChangeArrowheads="1"/>
          </p:cNvSpPr>
          <p:nvPr/>
        </p:nvSpPr>
        <p:spPr bwMode="auto">
          <a:xfrm>
            <a:off x="6197600" y="404336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68" name="Rectangle 192"/>
          <p:cNvSpPr>
            <a:spLocks noChangeArrowheads="1"/>
          </p:cNvSpPr>
          <p:nvPr/>
        </p:nvSpPr>
        <p:spPr bwMode="auto">
          <a:xfrm>
            <a:off x="6253163" y="4065588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75969" name="Rectangle 193"/>
          <p:cNvSpPr>
            <a:spLocks noChangeArrowheads="1"/>
          </p:cNvSpPr>
          <p:nvPr/>
        </p:nvSpPr>
        <p:spPr bwMode="auto">
          <a:xfrm>
            <a:off x="6197600" y="4379913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70" name="Rectangle 194"/>
          <p:cNvSpPr>
            <a:spLocks noChangeArrowheads="1"/>
          </p:cNvSpPr>
          <p:nvPr/>
        </p:nvSpPr>
        <p:spPr bwMode="auto">
          <a:xfrm>
            <a:off x="6305550" y="441642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75971" name="Rectangle 195"/>
          <p:cNvSpPr>
            <a:spLocks noChangeArrowheads="1"/>
          </p:cNvSpPr>
          <p:nvPr/>
        </p:nvSpPr>
        <p:spPr bwMode="auto">
          <a:xfrm>
            <a:off x="5092700" y="358616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815" name="Rectangle 196"/>
          <p:cNvSpPr>
            <a:spLocks noChangeArrowheads="1"/>
          </p:cNvSpPr>
          <p:nvPr/>
        </p:nvSpPr>
        <p:spPr bwMode="auto">
          <a:xfrm>
            <a:off x="5354638" y="370840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75973" name="Rectangle 197"/>
          <p:cNvSpPr>
            <a:spLocks noChangeArrowheads="1"/>
          </p:cNvSpPr>
          <p:nvPr/>
        </p:nvSpPr>
        <p:spPr bwMode="auto">
          <a:xfrm>
            <a:off x="5092700" y="392112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74" name="Rectangle 198"/>
          <p:cNvSpPr>
            <a:spLocks noChangeArrowheads="1"/>
          </p:cNvSpPr>
          <p:nvPr/>
        </p:nvSpPr>
        <p:spPr bwMode="auto">
          <a:xfrm>
            <a:off x="4783138" y="358616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75" name="Rectangle 199"/>
          <p:cNvSpPr>
            <a:spLocks noChangeArrowheads="1"/>
          </p:cNvSpPr>
          <p:nvPr/>
        </p:nvSpPr>
        <p:spPr bwMode="auto">
          <a:xfrm>
            <a:off x="4867275" y="3622675"/>
            <a:ext cx="1555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</a:t>
            </a:r>
          </a:p>
        </p:txBody>
      </p:sp>
      <p:sp>
        <p:nvSpPr>
          <p:cNvPr id="75976" name="Rectangle 200"/>
          <p:cNvSpPr>
            <a:spLocks noChangeArrowheads="1"/>
          </p:cNvSpPr>
          <p:nvPr/>
        </p:nvSpPr>
        <p:spPr bwMode="auto">
          <a:xfrm>
            <a:off x="4783138" y="3921125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5977" name="Rectangle 201"/>
          <p:cNvSpPr>
            <a:spLocks noChangeArrowheads="1"/>
          </p:cNvSpPr>
          <p:nvPr/>
        </p:nvSpPr>
        <p:spPr bwMode="auto">
          <a:xfrm>
            <a:off x="4876800" y="3944938"/>
            <a:ext cx="114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7</a:t>
            </a:r>
          </a:p>
        </p:txBody>
      </p:sp>
      <p:sp>
        <p:nvSpPr>
          <p:cNvPr id="75837" name="Rectangle 61"/>
          <p:cNvSpPr>
            <a:spLocks noChangeArrowheads="1"/>
          </p:cNvSpPr>
          <p:nvPr/>
        </p:nvSpPr>
        <p:spPr bwMode="auto">
          <a:xfrm>
            <a:off x="2449513" y="324008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0   3</a:t>
            </a:r>
          </a:p>
        </p:txBody>
      </p:sp>
      <p:sp>
        <p:nvSpPr>
          <p:cNvPr id="75823" name="Rectangle 47"/>
          <p:cNvSpPr>
            <a:spLocks noChangeArrowheads="1"/>
          </p:cNvSpPr>
          <p:nvPr/>
        </p:nvSpPr>
        <p:spPr bwMode="auto">
          <a:xfrm>
            <a:off x="3678238" y="1995488"/>
            <a:ext cx="6127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3   6</a:t>
            </a:r>
          </a:p>
        </p:txBody>
      </p:sp>
      <p:sp>
        <p:nvSpPr>
          <p:cNvPr id="75830" name="Rectangle 54"/>
          <p:cNvSpPr>
            <a:spLocks noChangeArrowheads="1"/>
          </p:cNvSpPr>
          <p:nvPr/>
        </p:nvSpPr>
        <p:spPr bwMode="auto">
          <a:xfrm>
            <a:off x="5016500" y="1990725"/>
            <a:ext cx="68897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75844" name="Rectangle 68"/>
          <p:cNvSpPr>
            <a:spLocks noChangeArrowheads="1"/>
          </p:cNvSpPr>
          <p:nvPr/>
        </p:nvSpPr>
        <p:spPr bwMode="auto">
          <a:xfrm>
            <a:off x="3635375" y="4048125"/>
            <a:ext cx="6699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3   5</a:t>
            </a:r>
          </a:p>
        </p:txBody>
      </p:sp>
      <p:sp>
        <p:nvSpPr>
          <p:cNvPr id="75851" name="Rectangle 75"/>
          <p:cNvSpPr>
            <a:spLocks noChangeArrowheads="1"/>
          </p:cNvSpPr>
          <p:nvPr/>
        </p:nvSpPr>
        <p:spPr bwMode="auto">
          <a:xfrm>
            <a:off x="6469063" y="2390775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12 18</a:t>
            </a:r>
          </a:p>
        </p:txBody>
      </p:sp>
      <p:sp>
        <p:nvSpPr>
          <p:cNvPr id="75858" name="Rectangle 82"/>
          <p:cNvSpPr>
            <a:spLocks noChangeArrowheads="1"/>
          </p:cNvSpPr>
          <p:nvPr/>
        </p:nvSpPr>
        <p:spPr bwMode="auto">
          <a:xfrm>
            <a:off x="5016500" y="2811463"/>
            <a:ext cx="708025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6   9</a:t>
            </a:r>
          </a:p>
        </p:txBody>
      </p:sp>
      <p:sp>
        <p:nvSpPr>
          <p:cNvPr id="75865" name="Rectangle 89"/>
          <p:cNvSpPr>
            <a:spLocks noChangeArrowheads="1"/>
          </p:cNvSpPr>
          <p:nvPr/>
        </p:nvSpPr>
        <p:spPr bwMode="auto">
          <a:xfrm>
            <a:off x="6475413" y="4068763"/>
            <a:ext cx="660400" cy="33655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5   7</a:t>
            </a:r>
          </a:p>
        </p:txBody>
      </p:sp>
      <p:sp>
        <p:nvSpPr>
          <p:cNvPr id="75872" name="Rectangle 96"/>
          <p:cNvSpPr>
            <a:spLocks noChangeArrowheads="1"/>
          </p:cNvSpPr>
          <p:nvPr/>
        </p:nvSpPr>
        <p:spPr bwMode="auto">
          <a:xfrm>
            <a:off x="5022850" y="3611563"/>
            <a:ext cx="708025" cy="355600"/>
          </a:xfrm>
          <a:prstGeom prst="rect">
            <a:avLst/>
          </a:prstGeom>
          <a:noFill/>
          <a:ln w="14288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lnSpc>
                <a:spcPct val="90000"/>
              </a:lnSpc>
              <a:defRPr/>
            </a:pPr>
            <a:r>
              <a:rPr lang="en-US" sz="16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5  12</a:t>
            </a:r>
          </a:p>
        </p:txBody>
      </p:sp>
      <p:sp>
        <p:nvSpPr>
          <p:cNvPr id="112" name="Rectangle 361"/>
          <p:cNvSpPr>
            <a:spLocks noChangeArrowheads="1"/>
          </p:cNvSpPr>
          <p:nvPr/>
        </p:nvSpPr>
        <p:spPr bwMode="auto">
          <a:xfrm>
            <a:off x="1122363" y="5510213"/>
            <a:ext cx="5746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3" name="Rectangle 362"/>
          <p:cNvSpPr>
            <a:spLocks noChangeArrowheads="1"/>
          </p:cNvSpPr>
          <p:nvPr/>
        </p:nvSpPr>
        <p:spPr bwMode="auto">
          <a:xfrm>
            <a:off x="1384300" y="5632450"/>
            <a:ext cx="5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60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114" name="Rectangle 363"/>
          <p:cNvSpPr>
            <a:spLocks noChangeArrowheads="1"/>
          </p:cNvSpPr>
          <p:nvPr/>
        </p:nvSpPr>
        <p:spPr bwMode="auto">
          <a:xfrm>
            <a:off x="1122363" y="5845175"/>
            <a:ext cx="5746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5" name="Rectangle 364"/>
          <p:cNvSpPr>
            <a:spLocks noChangeArrowheads="1"/>
          </p:cNvSpPr>
          <p:nvPr/>
        </p:nvSpPr>
        <p:spPr bwMode="auto">
          <a:xfrm>
            <a:off x="812800" y="5510213"/>
            <a:ext cx="311150" cy="3365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6" name="Rectangle 365"/>
          <p:cNvSpPr>
            <a:spLocks noChangeArrowheads="1"/>
          </p:cNvSpPr>
          <p:nvPr/>
        </p:nvSpPr>
        <p:spPr bwMode="auto">
          <a:xfrm>
            <a:off x="868363" y="5532438"/>
            <a:ext cx="2111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117" name="Rectangle 366"/>
          <p:cNvSpPr>
            <a:spLocks noChangeArrowheads="1"/>
          </p:cNvSpPr>
          <p:nvPr/>
        </p:nvSpPr>
        <p:spPr bwMode="auto">
          <a:xfrm>
            <a:off x="812800" y="5846763"/>
            <a:ext cx="311150" cy="32067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8" name="Rectangle 367"/>
          <p:cNvSpPr>
            <a:spLocks noChangeArrowheads="1"/>
          </p:cNvSpPr>
          <p:nvPr/>
        </p:nvSpPr>
        <p:spPr bwMode="auto">
          <a:xfrm>
            <a:off x="920750" y="5883275"/>
            <a:ext cx="114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</a:p>
        </p:txBody>
      </p:sp>
      <p:sp>
        <p:nvSpPr>
          <p:cNvPr id="119" name="Rectangle 319"/>
          <p:cNvSpPr>
            <a:spLocks noChangeArrowheads="1"/>
          </p:cNvSpPr>
          <p:nvPr/>
        </p:nvSpPr>
        <p:spPr bwMode="auto">
          <a:xfrm>
            <a:off x="1119188" y="5500688"/>
            <a:ext cx="625475" cy="3365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ES  EF</a:t>
            </a:r>
          </a:p>
        </p:txBody>
      </p:sp>
      <p:sp>
        <p:nvSpPr>
          <p:cNvPr id="120" name="Rectangle 321"/>
          <p:cNvSpPr>
            <a:spLocks noChangeArrowheads="1"/>
          </p:cNvSpPr>
          <p:nvPr/>
        </p:nvSpPr>
        <p:spPr bwMode="auto">
          <a:xfrm>
            <a:off x="1119188" y="5835650"/>
            <a:ext cx="638175" cy="322263"/>
          </a:xfrm>
          <a:prstGeom prst="rect">
            <a:avLst/>
          </a:pr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5400000" scaled="1"/>
          </a:gradFill>
          <a:ln w="14288">
            <a:solidFill>
              <a:srgbClr val="FFFFFF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LS  LF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MB11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QMB11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Book Antiqua" pitchFamily="18" charset="0"/>
          </a:defRPr>
        </a:defPPr>
      </a:lstStyle>
    </a:lnDef>
  </a:objectDefaults>
  <a:extraClrSchemeLst>
    <a:extraClrScheme>
      <a:clrScheme name="QMB11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MB11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MB11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C:\Slides\QMB11ppt\QMB11ch01.ppt</Template>
  <TotalTime>1446</TotalTime>
  <Pages>25</Pages>
  <Words>616</Words>
  <Application>Microsoft Office PowerPoint</Application>
  <PresentationFormat>On-screen Show (4:3)</PresentationFormat>
  <Paragraphs>455</Paragraphs>
  <Slides>24</Slides>
  <Notes>24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QMB11ch01</vt:lpstr>
      <vt:lpstr>Document</vt:lpstr>
      <vt:lpstr>Chapter 9 Project Scheduling: PERT/CPM</vt:lpstr>
      <vt:lpstr> PERT/CPM</vt:lpstr>
      <vt:lpstr>PERT/CPM</vt:lpstr>
      <vt:lpstr>Project Network</vt:lpstr>
      <vt:lpstr>Example:  Frank’s Fine Floats</vt:lpstr>
      <vt:lpstr>Example:  Frank’s Fine Floats</vt:lpstr>
      <vt:lpstr>Example:  Frank’s Fine Floats</vt:lpstr>
      <vt:lpstr>Earliest Start and Finish Times</vt:lpstr>
      <vt:lpstr>Example:  Frank’s Fine Floats</vt:lpstr>
      <vt:lpstr>Latest Start and Finish Times</vt:lpstr>
      <vt:lpstr>Example:  Frank’s Fine Floats</vt:lpstr>
      <vt:lpstr>Determining the Critical Path</vt:lpstr>
      <vt:lpstr>Example:  Frank’s Fine Floats</vt:lpstr>
      <vt:lpstr>Example:  Frank’s Fine Floats</vt:lpstr>
      <vt:lpstr>Slide 15</vt:lpstr>
      <vt:lpstr>Slide 16</vt:lpstr>
      <vt:lpstr>Classroom Exercise:  ABC Associates </vt:lpstr>
      <vt:lpstr>Classroom Exercise:  ABC Associates </vt:lpstr>
      <vt:lpstr>Uncertain Activity Times for PERT</vt:lpstr>
      <vt:lpstr>Example:  ABC Associates </vt:lpstr>
      <vt:lpstr>Example:  ABC Associates</vt:lpstr>
      <vt:lpstr>Example:  ABC Associates</vt:lpstr>
      <vt:lpstr>Example:  ABC Associates</vt:lpstr>
      <vt:lpstr>Example:  ABC Associates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</dc:title>
  <dc:subject>Project Scheduling</dc:subject>
  <dc:creator>John Loucks</dc:creator>
  <cp:lastModifiedBy>cgoh</cp:lastModifiedBy>
  <cp:revision>121</cp:revision>
  <cp:lastPrinted>1601-01-01T00:00:00Z</cp:lastPrinted>
  <dcterms:created xsi:type="dcterms:W3CDTF">1996-04-17T17:07:34Z</dcterms:created>
  <dcterms:modified xsi:type="dcterms:W3CDTF">2011-04-04T20:36:49Z</dcterms:modified>
</cp:coreProperties>
</file>