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2" r:id="rId1"/>
  </p:sldMasterIdLst>
  <p:notesMasterIdLst>
    <p:notesMasterId r:id="rId42"/>
  </p:notesMasterIdLst>
  <p:handoutMasterIdLst>
    <p:handoutMasterId r:id="rId43"/>
  </p:handoutMasterIdLst>
  <p:sldIdLst>
    <p:sldId id="258" r:id="rId2"/>
    <p:sldId id="260" r:id="rId3"/>
    <p:sldId id="261" r:id="rId4"/>
    <p:sldId id="351" r:id="rId5"/>
    <p:sldId id="262" r:id="rId6"/>
    <p:sldId id="341" r:id="rId7"/>
    <p:sldId id="343" r:id="rId8"/>
    <p:sldId id="360" r:id="rId9"/>
    <p:sldId id="344" r:id="rId10"/>
    <p:sldId id="345" r:id="rId11"/>
    <p:sldId id="346" r:id="rId12"/>
    <p:sldId id="347" r:id="rId13"/>
    <p:sldId id="348" r:id="rId14"/>
    <p:sldId id="357" r:id="rId15"/>
    <p:sldId id="356" r:id="rId16"/>
    <p:sldId id="286" r:id="rId17"/>
    <p:sldId id="287" r:id="rId18"/>
    <p:sldId id="352" r:id="rId19"/>
    <p:sldId id="324" r:id="rId20"/>
    <p:sldId id="327" r:id="rId21"/>
    <p:sldId id="328" r:id="rId22"/>
    <p:sldId id="329" r:id="rId23"/>
    <p:sldId id="300" r:id="rId24"/>
    <p:sldId id="361" r:id="rId25"/>
    <p:sldId id="362" r:id="rId26"/>
    <p:sldId id="301" r:id="rId27"/>
    <p:sldId id="302" r:id="rId28"/>
    <p:sldId id="350" r:id="rId29"/>
    <p:sldId id="353" r:id="rId30"/>
    <p:sldId id="354" r:id="rId31"/>
    <p:sldId id="304" r:id="rId32"/>
    <p:sldId id="330" r:id="rId33"/>
    <p:sldId id="306" r:id="rId34"/>
    <p:sldId id="307" r:id="rId35"/>
    <p:sldId id="308" r:id="rId36"/>
    <p:sldId id="331" r:id="rId37"/>
    <p:sldId id="332" r:id="rId38"/>
    <p:sldId id="333" r:id="rId39"/>
    <p:sldId id="334" r:id="rId40"/>
    <p:sldId id="335" r:id="rId41"/>
  </p:sldIdLst>
  <p:sldSz cx="9144000" cy="6858000" type="screen4x3"/>
  <p:notesSz cx="6858000" cy="9144000"/>
  <p:kinsoku lang="ja-JP" invalStChars="、。，．・：；？！゛゜ヽヾゝゞ々ー’”）〕］｝〉》」』】°‰′″℃￠％ぁぃぅぇぉっゃゅょゎァィゥェォッャュョヮヵヶ!%),.:;?]}｡｣､･ｧｨｩｪｫｬｭｮｯｰﾞﾟ" invalEndChars="‘“（〔［｛〈《「『【￥＄$([\{｢￡"/>
  <p:defaultTextStyle>
    <a:defPPr>
      <a:defRPr lang="en-US"/>
    </a:defPPr>
    <a:lvl1pPr algn="l" rtl="0" fontAlgn="base">
      <a:spcBef>
        <a:spcPct val="0"/>
      </a:spcBef>
      <a:spcAft>
        <a:spcPct val="0"/>
      </a:spcAft>
      <a:defRPr sz="2200" kern="1200">
        <a:solidFill>
          <a:schemeClr val="tx1"/>
        </a:solidFill>
        <a:latin typeface="Book Antiqua" pitchFamily="18" charset="0"/>
        <a:ea typeface="+mn-ea"/>
        <a:cs typeface="+mn-cs"/>
      </a:defRPr>
    </a:lvl1pPr>
    <a:lvl2pPr marL="457200" algn="l" rtl="0" fontAlgn="base">
      <a:spcBef>
        <a:spcPct val="0"/>
      </a:spcBef>
      <a:spcAft>
        <a:spcPct val="0"/>
      </a:spcAft>
      <a:defRPr sz="2200" kern="1200">
        <a:solidFill>
          <a:schemeClr val="tx1"/>
        </a:solidFill>
        <a:latin typeface="Book Antiqua" pitchFamily="18" charset="0"/>
        <a:ea typeface="+mn-ea"/>
        <a:cs typeface="+mn-cs"/>
      </a:defRPr>
    </a:lvl2pPr>
    <a:lvl3pPr marL="914400" algn="l" rtl="0" fontAlgn="base">
      <a:spcBef>
        <a:spcPct val="0"/>
      </a:spcBef>
      <a:spcAft>
        <a:spcPct val="0"/>
      </a:spcAft>
      <a:defRPr sz="2200" kern="1200">
        <a:solidFill>
          <a:schemeClr val="tx1"/>
        </a:solidFill>
        <a:latin typeface="Book Antiqua" pitchFamily="18" charset="0"/>
        <a:ea typeface="+mn-ea"/>
        <a:cs typeface="+mn-cs"/>
      </a:defRPr>
    </a:lvl3pPr>
    <a:lvl4pPr marL="1371600" algn="l" rtl="0" fontAlgn="base">
      <a:spcBef>
        <a:spcPct val="0"/>
      </a:spcBef>
      <a:spcAft>
        <a:spcPct val="0"/>
      </a:spcAft>
      <a:defRPr sz="2200" kern="1200">
        <a:solidFill>
          <a:schemeClr val="tx1"/>
        </a:solidFill>
        <a:latin typeface="Book Antiqua" pitchFamily="18" charset="0"/>
        <a:ea typeface="+mn-ea"/>
        <a:cs typeface="+mn-cs"/>
      </a:defRPr>
    </a:lvl4pPr>
    <a:lvl5pPr marL="1828800" algn="l" rtl="0" fontAlgn="base">
      <a:spcBef>
        <a:spcPct val="0"/>
      </a:spcBef>
      <a:spcAft>
        <a:spcPct val="0"/>
      </a:spcAft>
      <a:defRPr sz="2200" kern="1200">
        <a:solidFill>
          <a:schemeClr val="tx1"/>
        </a:solidFill>
        <a:latin typeface="Book Antiqua" pitchFamily="18" charset="0"/>
        <a:ea typeface="+mn-ea"/>
        <a:cs typeface="+mn-cs"/>
      </a:defRPr>
    </a:lvl5pPr>
    <a:lvl6pPr marL="2286000" algn="l" defTabSz="914400" rtl="0" eaLnBrk="1" latinLnBrk="0" hangingPunct="1">
      <a:defRPr sz="2200" kern="1200">
        <a:solidFill>
          <a:schemeClr val="tx1"/>
        </a:solidFill>
        <a:latin typeface="Book Antiqua" pitchFamily="18" charset="0"/>
        <a:ea typeface="+mn-ea"/>
        <a:cs typeface="+mn-cs"/>
      </a:defRPr>
    </a:lvl6pPr>
    <a:lvl7pPr marL="2743200" algn="l" defTabSz="914400" rtl="0" eaLnBrk="1" latinLnBrk="0" hangingPunct="1">
      <a:defRPr sz="2200" kern="1200">
        <a:solidFill>
          <a:schemeClr val="tx1"/>
        </a:solidFill>
        <a:latin typeface="Book Antiqua" pitchFamily="18" charset="0"/>
        <a:ea typeface="+mn-ea"/>
        <a:cs typeface="+mn-cs"/>
      </a:defRPr>
    </a:lvl7pPr>
    <a:lvl8pPr marL="3200400" algn="l" defTabSz="914400" rtl="0" eaLnBrk="1" latinLnBrk="0" hangingPunct="1">
      <a:defRPr sz="2200" kern="1200">
        <a:solidFill>
          <a:schemeClr val="tx1"/>
        </a:solidFill>
        <a:latin typeface="Book Antiqua" pitchFamily="18" charset="0"/>
        <a:ea typeface="+mn-ea"/>
        <a:cs typeface="+mn-cs"/>
      </a:defRPr>
    </a:lvl8pPr>
    <a:lvl9pPr marL="3657600" algn="l" defTabSz="914400" rtl="0" eaLnBrk="1" latinLnBrk="0" hangingPunct="1">
      <a:defRPr sz="2200" kern="1200">
        <a:solidFill>
          <a:schemeClr val="tx1"/>
        </a:solidFill>
        <a:latin typeface="Book Antiqua"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CCFFFF"/>
    <a:srgbClr val="EAEAEA"/>
    <a:srgbClr val="DDDDDD"/>
    <a:srgbClr val="C0C0C0"/>
    <a:srgbClr val="777777"/>
    <a:srgbClr val="006699"/>
    <a:srgbClr val="000000"/>
    <a:srgbClr val="66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2787"/>
    <p:restoredTop sz="90898" autoAdjust="0"/>
  </p:normalViewPr>
  <p:slideViewPr>
    <p:cSldViewPr snapToGrid="0">
      <p:cViewPr>
        <p:scale>
          <a:sx n="75" d="100"/>
          <a:sy n="75" d="100"/>
        </p:scale>
        <p:origin x="-846" y="-72"/>
      </p:cViewPr>
      <p:guideLst>
        <p:guide orient="horz" pos="1016"/>
        <p:guide pos="288"/>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 r:id="rId25" collapse="1"/>
      <p:sld r:id="rId26" collapse="1"/>
      <p:sld r:id="rId27" collapse="1"/>
      <p:sld r:id="rId28" collapse="1"/>
      <p:sld r:id="rId29" collapse="1"/>
      <p:sld r:id="rId30" collapse="1"/>
      <p:sld r:id="rId31" collapse="1"/>
    </p:sldLst>
  </p:outlineViewPr>
  <p:notesTextViewPr>
    <p:cViewPr>
      <p:scale>
        <a:sx n="100" d="100"/>
        <a:sy n="100" d="100"/>
      </p:scale>
      <p:origin x="0" y="0"/>
    </p:cViewPr>
  </p:notesTextViewPr>
  <p:sorterViewPr>
    <p:cViewPr>
      <p:scale>
        <a:sx n="66" d="100"/>
        <a:sy n="66" d="100"/>
      </p:scale>
      <p:origin x="0" y="3612"/>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8" Type="http://schemas.openxmlformats.org/officeDocument/2006/relationships/slide" Target="slides/slide11.xml"/><Relationship Id="rId13" Type="http://schemas.openxmlformats.org/officeDocument/2006/relationships/slide" Target="slides/slide18.xml"/><Relationship Id="rId18" Type="http://schemas.openxmlformats.org/officeDocument/2006/relationships/slide" Target="slides/slide23.xml"/><Relationship Id="rId26" Type="http://schemas.openxmlformats.org/officeDocument/2006/relationships/slide" Target="slides/slide35.xml"/><Relationship Id="rId3" Type="http://schemas.openxmlformats.org/officeDocument/2006/relationships/slide" Target="slides/slide6.xml"/><Relationship Id="rId21" Type="http://schemas.openxmlformats.org/officeDocument/2006/relationships/slide" Target="slides/slide27.xml"/><Relationship Id="rId7" Type="http://schemas.openxmlformats.org/officeDocument/2006/relationships/slide" Target="slides/slide10.xml"/><Relationship Id="rId12" Type="http://schemas.openxmlformats.org/officeDocument/2006/relationships/slide" Target="slides/slide17.xml"/><Relationship Id="rId17" Type="http://schemas.openxmlformats.org/officeDocument/2006/relationships/slide" Target="slides/slide22.xml"/><Relationship Id="rId25" Type="http://schemas.openxmlformats.org/officeDocument/2006/relationships/slide" Target="slides/slide34.xml"/><Relationship Id="rId2" Type="http://schemas.openxmlformats.org/officeDocument/2006/relationships/slide" Target="slides/slide5.xml"/><Relationship Id="rId16" Type="http://schemas.openxmlformats.org/officeDocument/2006/relationships/slide" Target="slides/slide21.xml"/><Relationship Id="rId20" Type="http://schemas.openxmlformats.org/officeDocument/2006/relationships/slide" Target="slides/slide25.xml"/><Relationship Id="rId29" Type="http://schemas.openxmlformats.org/officeDocument/2006/relationships/slide" Target="slides/slide38.xml"/><Relationship Id="rId1" Type="http://schemas.openxmlformats.org/officeDocument/2006/relationships/slide" Target="slides/slide4.xml"/><Relationship Id="rId6" Type="http://schemas.openxmlformats.org/officeDocument/2006/relationships/slide" Target="slides/slide9.xml"/><Relationship Id="rId11" Type="http://schemas.openxmlformats.org/officeDocument/2006/relationships/slide" Target="slides/slide15.xml"/><Relationship Id="rId24" Type="http://schemas.openxmlformats.org/officeDocument/2006/relationships/slide" Target="slides/slide33.xml"/><Relationship Id="rId5" Type="http://schemas.openxmlformats.org/officeDocument/2006/relationships/slide" Target="slides/slide8.xml"/><Relationship Id="rId15" Type="http://schemas.openxmlformats.org/officeDocument/2006/relationships/slide" Target="slides/slide20.xml"/><Relationship Id="rId23" Type="http://schemas.openxmlformats.org/officeDocument/2006/relationships/slide" Target="slides/slide32.xml"/><Relationship Id="rId28" Type="http://schemas.openxmlformats.org/officeDocument/2006/relationships/slide" Target="slides/slide37.xml"/><Relationship Id="rId10" Type="http://schemas.openxmlformats.org/officeDocument/2006/relationships/slide" Target="slides/slide13.xml"/><Relationship Id="rId19" Type="http://schemas.openxmlformats.org/officeDocument/2006/relationships/slide" Target="slides/slide24.xml"/><Relationship Id="rId31" Type="http://schemas.openxmlformats.org/officeDocument/2006/relationships/slide" Target="slides/slide40.xml"/><Relationship Id="rId4" Type="http://schemas.openxmlformats.org/officeDocument/2006/relationships/slide" Target="slides/slide7.xml"/><Relationship Id="rId9" Type="http://schemas.openxmlformats.org/officeDocument/2006/relationships/slide" Target="slides/slide12.xml"/><Relationship Id="rId14" Type="http://schemas.openxmlformats.org/officeDocument/2006/relationships/slide" Target="slides/slide19.xml"/><Relationship Id="rId22" Type="http://schemas.openxmlformats.org/officeDocument/2006/relationships/slide" Target="slides/slide31.xml"/><Relationship Id="rId27" Type="http://schemas.openxmlformats.org/officeDocument/2006/relationships/slide" Target="slides/slide36.xml"/><Relationship Id="rId30" Type="http://schemas.openxmlformats.org/officeDocument/2006/relationships/slide" Target="slides/slide39.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4" Type="http://schemas.openxmlformats.org/officeDocument/2006/relationships/image" Target="../media/image1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6381750" y="8750300"/>
            <a:ext cx="406400" cy="301625"/>
          </a:xfrm>
          <a:prstGeom prst="rect">
            <a:avLst/>
          </a:prstGeom>
          <a:noFill/>
          <a:ln w="12700">
            <a:noFill/>
            <a:miter lim="800000"/>
            <a:headEnd/>
            <a:tailEnd/>
          </a:ln>
          <a:effectLst/>
        </p:spPr>
        <p:txBody>
          <a:bodyPr wrap="none" lIns="90488" tIns="44450" rIns="90488" bIns="44450" anchor="ctr">
            <a:spAutoFit/>
          </a:bodyPr>
          <a:lstStyle/>
          <a:p>
            <a:pPr algn="r" eaLnBrk="0" hangingPunct="0">
              <a:defRPr/>
            </a:pPr>
            <a:fld id="{C53F7007-5ECD-4215-AF1E-0CFC59651724}" type="slidenum">
              <a:rPr lang="en-US" sz="1400"/>
              <a:pPr algn="r" eaLnBrk="0" hangingPunct="0">
                <a:defRPr/>
              </a:pPr>
              <a:t>‹#›</a:t>
            </a:fld>
            <a:endParaRPr lang="en-US" sz="140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343400"/>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noProof="0" smtClean="0"/>
              <a:t>Click to edit Master notes styles</a:t>
            </a:r>
          </a:p>
          <a:p>
            <a:pPr lvl="0"/>
            <a:r>
              <a:rPr lang="en-US" noProof="0" smtClean="0"/>
              <a:t>Second Level</a:t>
            </a:r>
          </a:p>
          <a:p>
            <a:pPr lvl="0"/>
            <a:r>
              <a:rPr lang="en-US" noProof="0" smtClean="0"/>
              <a:t>Third Level</a:t>
            </a:r>
          </a:p>
          <a:p>
            <a:pPr lvl="0"/>
            <a:r>
              <a:rPr lang="en-US" noProof="0" smtClean="0"/>
              <a:t>Fourth Level</a:t>
            </a:r>
          </a:p>
          <a:p>
            <a:pPr lvl="0"/>
            <a:r>
              <a:rPr lang="en-US" noProof="0" smtClean="0"/>
              <a:t>Fifth Level</a:t>
            </a:r>
          </a:p>
        </p:txBody>
      </p:sp>
      <p:sp>
        <p:nvSpPr>
          <p:cNvPr id="13315" name="Rectangle 3"/>
          <p:cNvSpPr>
            <a:spLocks noGrp="1" noRot="1" noChangeAspect="1"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p:spPr>
      </p:sp>
      <p:sp>
        <p:nvSpPr>
          <p:cNvPr id="2052" name="Rectangle 4"/>
          <p:cNvSpPr>
            <a:spLocks noChangeArrowheads="1"/>
          </p:cNvSpPr>
          <p:nvPr/>
        </p:nvSpPr>
        <p:spPr bwMode="auto">
          <a:xfrm>
            <a:off x="6381750" y="8750300"/>
            <a:ext cx="406400" cy="301625"/>
          </a:xfrm>
          <a:prstGeom prst="rect">
            <a:avLst/>
          </a:prstGeom>
          <a:noFill/>
          <a:ln w="12700">
            <a:noFill/>
            <a:miter lim="800000"/>
            <a:headEnd/>
            <a:tailEnd/>
          </a:ln>
          <a:effectLst/>
        </p:spPr>
        <p:txBody>
          <a:bodyPr wrap="none" lIns="90488" tIns="44450" rIns="90488" bIns="44450" anchor="ctr">
            <a:spAutoFit/>
          </a:bodyPr>
          <a:lstStyle/>
          <a:p>
            <a:pPr algn="r" eaLnBrk="0" hangingPunct="0">
              <a:defRPr/>
            </a:pPr>
            <a:fld id="{FB0C0E94-0C5D-434D-94C5-63243F683584}" type="slidenum">
              <a:rPr lang="en-US" sz="1400"/>
              <a:pPr algn="r" eaLnBrk="0" hangingPunct="0">
                <a:defRPr/>
              </a:pPr>
              <a:t>‹#›</a:t>
            </a:fld>
            <a:endParaRPr lang="en-US" sz="140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Book Antiqua" pitchFamily="18" charset="0"/>
        <a:ea typeface="+mn-ea"/>
        <a:cs typeface="+mn-cs"/>
      </a:defRPr>
    </a:lvl1pPr>
    <a:lvl2pPr marL="742950" indent="-285750" algn="l" rtl="0" eaLnBrk="0" fontAlgn="base" hangingPunct="0">
      <a:spcBef>
        <a:spcPct val="30000"/>
      </a:spcBef>
      <a:spcAft>
        <a:spcPct val="0"/>
      </a:spcAft>
      <a:defRPr sz="1200" kern="1200">
        <a:solidFill>
          <a:schemeClr val="tx1"/>
        </a:solidFill>
        <a:latin typeface="Book Antiqua" pitchFamily="18" charset="0"/>
        <a:ea typeface="+mn-ea"/>
        <a:cs typeface="+mn-cs"/>
      </a:defRPr>
    </a:lvl2pPr>
    <a:lvl3pPr marL="1143000" indent="-228600" algn="l" rtl="0" eaLnBrk="0" fontAlgn="base" hangingPunct="0">
      <a:spcBef>
        <a:spcPct val="30000"/>
      </a:spcBef>
      <a:spcAft>
        <a:spcPct val="0"/>
      </a:spcAft>
      <a:defRPr sz="1200" kern="1200">
        <a:solidFill>
          <a:schemeClr val="tx1"/>
        </a:solidFill>
        <a:latin typeface="Book Antiqua" pitchFamily="18" charset="0"/>
        <a:ea typeface="+mn-ea"/>
        <a:cs typeface="+mn-cs"/>
      </a:defRPr>
    </a:lvl3pPr>
    <a:lvl4pPr marL="1600200" indent="-228600" algn="l" rtl="0" eaLnBrk="0" fontAlgn="base" hangingPunct="0">
      <a:spcBef>
        <a:spcPct val="30000"/>
      </a:spcBef>
      <a:spcAft>
        <a:spcPct val="0"/>
      </a:spcAft>
      <a:defRPr sz="1200" kern="1200">
        <a:solidFill>
          <a:schemeClr val="tx1"/>
        </a:solidFill>
        <a:latin typeface="Book Antiqua" pitchFamily="18" charset="0"/>
        <a:ea typeface="+mn-ea"/>
        <a:cs typeface="+mn-cs"/>
      </a:defRPr>
    </a:lvl4pPr>
    <a:lvl5pPr marL="2057400" indent="-228600" algn="l" rtl="0" eaLnBrk="0" fontAlgn="base" hangingPunct="0">
      <a:spcBef>
        <a:spcPct val="3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Rot="1" noChangeAspect="1" noChangeArrowheads="1" noTextEdit="1"/>
          </p:cNvSpPr>
          <p:nvPr>
            <p:ph type="sldImg"/>
          </p:nvPr>
        </p:nvSpPr>
        <p:spPr>
          <a:xfrm>
            <a:off x="1150938" y="692150"/>
            <a:ext cx="4556125" cy="3416300"/>
          </a:xfrm>
          <a:ln/>
        </p:spPr>
      </p:sp>
      <p:sp>
        <p:nvSpPr>
          <p:cNvPr id="16386" name="Rectangle 3"/>
          <p:cNvSpPr>
            <a:spLocks noGrp="1" noChangeArrowheads="1"/>
          </p:cNvSpPr>
          <p:nvPr>
            <p:ph type="body" idx="1"/>
          </p:nvPr>
        </p:nvSpPr>
        <p:spPr>
          <a:noFill/>
          <a:ln w="9525"/>
        </p:spPr>
        <p:txBody>
          <a:bodyPr/>
          <a:lstStyle/>
          <a:p>
            <a:pPr>
              <a:spcBef>
                <a:spcPct val="0"/>
              </a:spcBef>
            </a:pPr>
            <a:endParaRPr lang="en-US" sz="2400" smtClean="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Rot="1" noChangeAspect="1" noChangeArrowheads="1" noTextEdit="1"/>
          </p:cNvSpPr>
          <p:nvPr>
            <p:ph type="sldImg"/>
          </p:nvPr>
        </p:nvSpPr>
        <p:spPr>
          <a:xfrm>
            <a:off x="1150938" y="692150"/>
            <a:ext cx="4556125" cy="3416300"/>
          </a:xfrm>
          <a:ln/>
        </p:spPr>
      </p:sp>
      <p:sp>
        <p:nvSpPr>
          <p:cNvPr id="3584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Rot="1" noChangeAspect="1" noChangeArrowheads="1" noTextEdit="1"/>
          </p:cNvSpPr>
          <p:nvPr>
            <p:ph type="sldImg"/>
          </p:nvPr>
        </p:nvSpPr>
        <p:spPr>
          <a:xfrm>
            <a:off x="1150938" y="692150"/>
            <a:ext cx="4556125" cy="3416300"/>
          </a:xfrm>
          <a:ln/>
        </p:spPr>
      </p:sp>
      <p:sp>
        <p:nvSpPr>
          <p:cNvPr id="3789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Rot="1" noChangeAspect="1" noChangeArrowheads="1" noTextEdit="1"/>
          </p:cNvSpPr>
          <p:nvPr>
            <p:ph type="sldImg"/>
          </p:nvPr>
        </p:nvSpPr>
        <p:spPr>
          <a:xfrm>
            <a:off x="1150938" y="692150"/>
            <a:ext cx="4556125" cy="3416300"/>
          </a:xfrm>
          <a:ln/>
        </p:spPr>
      </p:sp>
      <p:sp>
        <p:nvSpPr>
          <p:cNvPr id="3993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Rot="1" noChangeAspect="1" noChangeArrowheads="1" noTextEdit="1"/>
          </p:cNvSpPr>
          <p:nvPr>
            <p:ph type="sldImg"/>
          </p:nvPr>
        </p:nvSpPr>
        <p:spPr>
          <a:xfrm>
            <a:off x="1150938" y="692150"/>
            <a:ext cx="4556125" cy="3416300"/>
          </a:xfrm>
          <a:ln/>
        </p:spPr>
      </p:sp>
      <p:sp>
        <p:nvSpPr>
          <p:cNvPr id="4198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Rot="1" noChangeAspect="1" noChangeArrowheads="1" noTextEdit="1"/>
          </p:cNvSpPr>
          <p:nvPr>
            <p:ph type="sldImg"/>
          </p:nvPr>
        </p:nvSpPr>
        <p:spPr>
          <a:xfrm>
            <a:off x="1150938" y="692150"/>
            <a:ext cx="4556125" cy="3416300"/>
          </a:xfrm>
          <a:ln/>
        </p:spPr>
      </p:sp>
      <p:sp>
        <p:nvSpPr>
          <p:cNvPr id="45058" name="Rectangle 3"/>
          <p:cNvSpPr>
            <a:spLocks noGrp="1" noChangeArrowheads="1"/>
          </p:cNvSpPr>
          <p:nvPr>
            <p:ph type="body" idx="1"/>
          </p:nvPr>
        </p:nvSpPr>
        <p:spPr>
          <a:noFill/>
          <a:ln w="9525"/>
        </p:spPr>
        <p:txBody>
          <a:bodyPr/>
          <a:lstStyle/>
          <a:p>
            <a:pPr>
              <a:spcBef>
                <a:spcPct val="0"/>
              </a:spcBef>
            </a:pPr>
            <a:endParaRPr lang="en-US" sz="2400"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Rot="1" noChangeAspect="1" noChangeArrowheads="1" noTextEdit="1"/>
          </p:cNvSpPr>
          <p:nvPr>
            <p:ph type="sldImg"/>
          </p:nvPr>
        </p:nvSpPr>
        <p:spPr>
          <a:xfrm>
            <a:off x="1150938" y="692150"/>
            <a:ext cx="4556125" cy="3416300"/>
          </a:xfrm>
          <a:ln/>
        </p:spPr>
      </p:sp>
      <p:sp>
        <p:nvSpPr>
          <p:cNvPr id="47106" name="Rectangle 3"/>
          <p:cNvSpPr>
            <a:spLocks noGrp="1" noChangeArrowheads="1"/>
          </p:cNvSpPr>
          <p:nvPr>
            <p:ph type="body" idx="1"/>
          </p:nvPr>
        </p:nvSpPr>
        <p:spPr>
          <a:noFill/>
          <a:ln w="9525"/>
        </p:spPr>
        <p:txBody>
          <a:bodyPr/>
          <a:lstStyle/>
          <a:p>
            <a:pPr>
              <a:spcBef>
                <a:spcPct val="0"/>
              </a:spcBef>
            </a:pPr>
            <a:endParaRPr lang="en-US" sz="2400" smtClean="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Rot="1" noChangeAspect="1" noChangeArrowheads="1" noTextEdit="1"/>
          </p:cNvSpPr>
          <p:nvPr>
            <p:ph type="sldImg"/>
          </p:nvPr>
        </p:nvSpPr>
        <p:spPr>
          <a:xfrm>
            <a:off x="1150938" y="692150"/>
            <a:ext cx="4556125" cy="3416300"/>
          </a:xfrm>
          <a:ln/>
        </p:spPr>
      </p:sp>
      <p:sp>
        <p:nvSpPr>
          <p:cNvPr id="49154" name="Rectangle 3"/>
          <p:cNvSpPr>
            <a:spLocks noGrp="1" noChangeArrowheads="1"/>
          </p:cNvSpPr>
          <p:nvPr>
            <p:ph type="body" idx="1"/>
          </p:nvPr>
        </p:nvSpPr>
        <p:spPr>
          <a:noFill/>
          <a:ln w="9525"/>
        </p:spPr>
        <p:txBody>
          <a:bodyPr/>
          <a:lstStyle/>
          <a:p>
            <a:pPr>
              <a:spcBef>
                <a:spcPct val="0"/>
              </a:spcBef>
            </a:pPr>
            <a:endParaRPr lang="en-US" sz="2400" smtClean="0">
              <a:latin typeface="Times New Roman"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Rot="1" noChangeAspect="1" noChangeArrowheads="1" noTextEdit="1"/>
          </p:cNvSpPr>
          <p:nvPr>
            <p:ph type="sldImg"/>
          </p:nvPr>
        </p:nvSpPr>
        <p:spPr>
          <a:xfrm>
            <a:off x="1150938" y="692150"/>
            <a:ext cx="4556125" cy="3416300"/>
          </a:xfrm>
          <a:ln/>
        </p:spPr>
      </p:sp>
      <p:sp>
        <p:nvSpPr>
          <p:cNvPr id="5120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Rectangle 2"/>
          <p:cNvSpPr>
            <a:spLocks noGrp="1" noRot="1" noChangeAspect="1" noChangeArrowheads="1" noTextEdit="1"/>
          </p:cNvSpPr>
          <p:nvPr>
            <p:ph type="sldImg"/>
          </p:nvPr>
        </p:nvSpPr>
        <p:spPr>
          <a:xfrm>
            <a:off x="1150938" y="692150"/>
            <a:ext cx="4556125" cy="3416300"/>
          </a:xfrm>
          <a:ln/>
        </p:spPr>
      </p:sp>
      <p:sp>
        <p:nvSpPr>
          <p:cNvPr id="14745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Rectangle 2"/>
          <p:cNvSpPr>
            <a:spLocks noGrp="1" noRot="1" noChangeAspect="1" noChangeArrowheads="1" noTextEdit="1"/>
          </p:cNvSpPr>
          <p:nvPr>
            <p:ph type="sldImg"/>
          </p:nvPr>
        </p:nvSpPr>
        <p:spPr>
          <a:xfrm>
            <a:off x="1150938" y="692150"/>
            <a:ext cx="4556125" cy="3416300"/>
          </a:xfrm>
          <a:ln/>
        </p:spPr>
      </p:sp>
      <p:sp>
        <p:nvSpPr>
          <p:cNvPr id="14950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Rot="1" noChangeAspect="1" noChangeArrowheads="1" noTextEdit="1"/>
          </p:cNvSpPr>
          <p:nvPr>
            <p:ph type="sldImg"/>
          </p:nvPr>
        </p:nvSpPr>
        <p:spPr>
          <a:xfrm>
            <a:off x="1150938" y="692150"/>
            <a:ext cx="4556125" cy="3416300"/>
          </a:xfrm>
          <a:ln/>
        </p:spPr>
      </p:sp>
      <p:sp>
        <p:nvSpPr>
          <p:cNvPr id="18434" name="Rectangle 3"/>
          <p:cNvSpPr>
            <a:spLocks noGrp="1" noChangeArrowheads="1"/>
          </p:cNvSpPr>
          <p:nvPr>
            <p:ph type="body" idx="1"/>
          </p:nvPr>
        </p:nvSpPr>
        <p:spPr>
          <a:noFill/>
          <a:ln w="9525"/>
        </p:spPr>
        <p:txBody>
          <a:bodyPr/>
          <a:lstStyle/>
          <a:p>
            <a:pPr>
              <a:spcBef>
                <a:spcPct val="0"/>
              </a:spcBef>
            </a:pPr>
            <a:endParaRPr lang="en-US" sz="2400" smtClean="0">
              <a:latin typeface="Times New Roman"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Rectangle 2"/>
          <p:cNvSpPr>
            <a:spLocks noGrp="1" noRot="1" noChangeAspect="1" noChangeArrowheads="1" noTextEdit="1"/>
          </p:cNvSpPr>
          <p:nvPr>
            <p:ph type="sldImg"/>
          </p:nvPr>
        </p:nvSpPr>
        <p:spPr>
          <a:xfrm>
            <a:off x="1150938" y="692150"/>
            <a:ext cx="4556125" cy="3416300"/>
          </a:xfrm>
          <a:ln/>
        </p:spPr>
      </p:sp>
      <p:sp>
        <p:nvSpPr>
          <p:cNvPr id="15155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1" name="Rectangle 2"/>
          <p:cNvSpPr>
            <a:spLocks noGrp="1" noRot="1" noChangeAspect="1" noChangeArrowheads="1" noTextEdit="1"/>
          </p:cNvSpPr>
          <p:nvPr>
            <p:ph type="sldImg"/>
          </p:nvPr>
        </p:nvSpPr>
        <p:spPr>
          <a:xfrm>
            <a:off x="1150938" y="692150"/>
            <a:ext cx="4556125" cy="3416300"/>
          </a:xfrm>
          <a:ln/>
        </p:spPr>
      </p:sp>
      <p:sp>
        <p:nvSpPr>
          <p:cNvPr id="15360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Rectangle 2"/>
          <p:cNvSpPr>
            <a:spLocks noGrp="1" noRot="1" noChangeAspect="1" noChangeArrowheads="1" noTextEdit="1"/>
          </p:cNvSpPr>
          <p:nvPr>
            <p:ph type="sldImg"/>
          </p:nvPr>
        </p:nvSpPr>
        <p:spPr>
          <a:xfrm>
            <a:off x="1150938" y="692150"/>
            <a:ext cx="4556125" cy="3416300"/>
          </a:xfrm>
          <a:ln/>
        </p:spPr>
      </p:sp>
      <p:sp>
        <p:nvSpPr>
          <p:cNvPr id="155650" name="Rectangle 3"/>
          <p:cNvSpPr>
            <a:spLocks noGrp="1" noChangeArrowheads="1"/>
          </p:cNvSpPr>
          <p:nvPr>
            <p:ph type="body" idx="1"/>
          </p:nvPr>
        </p:nvSpPr>
        <p:spPr>
          <a:noFill/>
          <a:ln w="9525"/>
        </p:spPr>
        <p:txBody>
          <a:bodyPr/>
          <a:lstStyle/>
          <a:p>
            <a:pPr>
              <a:spcBef>
                <a:spcPct val="0"/>
              </a:spcBef>
            </a:pPr>
            <a:endParaRPr lang="en-US" sz="2400" smtClean="0">
              <a:latin typeface="Times New Roman"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2"/>
          <p:cNvSpPr>
            <a:spLocks noGrp="1" noRot="1" noChangeAspect="1" noChangeArrowheads="1" noTextEdit="1"/>
          </p:cNvSpPr>
          <p:nvPr>
            <p:ph type="sldImg"/>
          </p:nvPr>
        </p:nvSpPr>
        <p:spPr>
          <a:xfrm>
            <a:off x="1150938" y="692150"/>
            <a:ext cx="4556125" cy="3416300"/>
          </a:xfrm>
          <a:ln/>
        </p:spPr>
      </p:sp>
      <p:sp>
        <p:nvSpPr>
          <p:cNvPr id="254979"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2"/>
          <p:cNvSpPr>
            <a:spLocks noGrp="1" noRot="1" noChangeAspect="1" noChangeArrowheads="1" noTextEdit="1"/>
          </p:cNvSpPr>
          <p:nvPr>
            <p:ph type="sldImg"/>
          </p:nvPr>
        </p:nvSpPr>
        <p:spPr>
          <a:xfrm>
            <a:off x="1150938" y="692150"/>
            <a:ext cx="4556125" cy="3416300"/>
          </a:xfrm>
          <a:ln/>
        </p:spPr>
      </p:sp>
      <p:sp>
        <p:nvSpPr>
          <p:cNvPr id="257027"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2"/>
          <p:cNvSpPr>
            <a:spLocks noGrp="1" noRot="1" noChangeAspect="1" noChangeArrowheads="1" noTextEdit="1"/>
          </p:cNvSpPr>
          <p:nvPr>
            <p:ph type="sldImg"/>
          </p:nvPr>
        </p:nvSpPr>
        <p:spPr>
          <a:xfrm>
            <a:off x="1150938" y="692150"/>
            <a:ext cx="4556125" cy="3416300"/>
          </a:xfrm>
          <a:ln/>
        </p:spPr>
      </p:sp>
      <p:sp>
        <p:nvSpPr>
          <p:cNvPr id="157698" name="Rectangle 3"/>
          <p:cNvSpPr>
            <a:spLocks noGrp="1" noChangeArrowheads="1"/>
          </p:cNvSpPr>
          <p:nvPr>
            <p:ph type="body" idx="1"/>
          </p:nvPr>
        </p:nvSpPr>
        <p:spPr>
          <a:noFill/>
          <a:ln w="9525"/>
        </p:spPr>
        <p:txBody>
          <a:bodyPr/>
          <a:lstStyle/>
          <a:p>
            <a:pPr>
              <a:spcBef>
                <a:spcPct val="0"/>
              </a:spcBef>
            </a:pPr>
            <a:endParaRPr lang="en-US" sz="2400" smtClean="0">
              <a:latin typeface="Times New Roman"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Rectangle 2"/>
          <p:cNvSpPr>
            <a:spLocks noGrp="1" noRot="1" noChangeAspect="1" noChangeArrowheads="1" noTextEdit="1"/>
          </p:cNvSpPr>
          <p:nvPr>
            <p:ph type="sldImg"/>
          </p:nvPr>
        </p:nvSpPr>
        <p:spPr>
          <a:xfrm>
            <a:off x="1150938" y="692150"/>
            <a:ext cx="4556125" cy="3416300"/>
          </a:xfrm>
          <a:ln/>
        </p:spPr>
      </p:sp>
      <p:sp>
        <p:nvSpPr>
          <p:cNvPr id="159746" name="Rectangle 3"/>
          <p:cNvSpPr>
            <a:spLocks noGrp="1" noChangeArrowheads="1"/>
          </p:cNvSpPr>
          <p:nvPr>
            <p:ph type="body" idx="1"/>
          </p:nvPr>
        </p:nvSpPr>
        <p:spPr>
          <a:noFill/>
          <a:ln w="9525"/>
        </p:spPr>
        <p:txBody>
          <a:bodyPr/>
          <a:lstStyle/>
          <a:p>
            <a:pPr>
              <a:spcBef>
                <a:spcPct val="0"/>
              </a:spcBef>
            </a:pPr>
            <a:endParaRPr lang="en-US" sz="2400" smtClean="0">
              <a:latin typeface="Times New Roman" pitchFamily="18"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3" name="Rectangle 2"/>
          <p:cNvSpPr>
            <a:spLocks noGrp="1" noRot="1" noChangeAspect="1" noChangeArrowheads="1" noTextEdit="1"/>
          </p:cNvSpPr>
          <p:nvPr>
            <p:ph type="sldImg"/>
          </p:nvPr>
        </p:nvSpPr>
        <p:spPr>
          <a:xfrm>
            <a:off x="1150938" y="692150"/>
            <a:ext cx="4556125" cy="3416300"/>
          </a:xfrm>
          <a:ln/>
        </p:spPr>
      </p:sp>
      <p:sp>
        <p:nvSpPr>
          <p:cNvPr id="16179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5" name="Rectangle 2"/>
          <p:cNvSpPr>
            <a:spLocks noGrp="1" noRot="1" noChangeAspect="1" noChangeArrowheads="1" noTextEdit="1"/>
          </p:cNvSpPr>
          <p:nvPr>
            <p:ph type="sldImg"/>
          </p:nvPr>
        </p:nvSpPr>
        <p:spPr>
          <a:xfrm>
            <a:off x="1150938" y="692150"/>
            <a:ext cx="4556125" cy="3416300"/>
          </a:xfrm>
          <a:ln/>
        </p:spPr>
      </p:sp>
      <p:sp>
        <p:nvSpPr>
          <p:cNvPr id="22118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3" name="Rectangle 2"/>
          <p:cNvSpPr>
            <a:spLocks noGrp="1" noRot="1" noChangeAspect="1" noChangeArrowheads="1" noTextEdit="1"/>
          </p:cNvSpPr>
          <p:nvPr>
            <p:ph type="sldImg"/>
          </p:nvPr>
        </p:nvSpPr>
        <p:spPr>
          <a:xfrm>
            <a:off x="1150938" y="692150"/>
            <a:ext cx="4556125" cy="3416300"/>
          </a:xfrm>
          <a:ln/>
        </p:spPr>
      </p:sp>
      <p:sp>
        <p:nvSpPr>
          <p:cNvPr id="22323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Rot="1" noChangeAspect="1" noChangeArrowheads="1" noTextEdit="1"/>
          </p:cNvSpPr>
          <p:nvPr>
            <p:ph type="sldImg"/>
          </p:nvPr>
        </p:nvSpPr>
        <p:spPr>
          <a:xfrm>
            <a:off x="1150938" y="692150"/>
            <a:ext cx="4556125" cy="3416300"/>
          </a:xfrm>
          <a:ln/>
        </p:spPr>
      </p:sp>
      <p:sp>
        <p:nvSpPr>
          <p:cNvPr id="20482" name="Rectangle 3"/>
          <p:cNvSpPr>
            <a:spLocks noGrp="1" noChangeArrowheads="1"/>
          </p:cNvSpPr>
          <p:nvPr>
            <p:ph type="body" idx="1"/>
          </p:nvPr>
        </p:nvSpPr>
        <p:spPr>
          <a:noFill/>
          <a:ln w="9525"/>
        </p:spPr>
        <p:txBody>
          <a:bodyPr/>
          <a:lstStyle/>
          <a:p>
            <a:pPr>
              <a:spcBef>
                <a:spcPct val="0"/>
              </a:spcBef>
            </a:pPr>
            <a:endParaRPr lang="en-US" sz="2400" smtClean="0">
              <a:latin typeface="Times New Roman" pitchFamily="18"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1" name="Rectangle 2"/>
          <p:cNvSpPr>
            <a:spLocks noGrp="1" noRot="1" noChangeAspect="1" noChangeArrowheads="1" noTextEdit="1"/>
          </p:cNvSpPr>
          <p:nvPr>
            <p:ph type="sldImg"/>
          </p:nvPr>
        </p:nvSpPr>
        <p:spPr>
          <a:xfrm>
            <a:off x="1150938" y="692150"/>
            <a:ext cx="4556125" cy="3416300"/>
          </a:xfrm>
          <a:ln/>
        </p:spPr>
      </p:sp>
      <p:sp>
        <p:nvSpPr>
          <p:cNvPr id="225282" name="Rectangle 3"/>
          <p:cNvSpPr>
            <a:spLocks noGrp="1" noChangeArrowheads="1"/>
          </p:cNvSpPr>
          <p:nvPr>
            <p:ph type="body" idx="1"/>
          </p:nvPr>
        </p:nvSpPr>
        <p:spPr>
          <a:noFill/>
          <a:ln w="9525"/>
        </p:spPr>
        <p:txBody>
          <a:bodyPr/>
          <a:lstStyle/>
          <a:p>
            <a:pPr>
              <a:spcBef>
                <a:spcPct val="0"/>
              </a:spcBef>
            </a:pPr>
            <a:endParaRPr lang="en-US" sz="2400" smtClean="0">
              <a:latin typeface="Times New Roman" pitchFamily="18"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29" name="Rectangle 2"/>
          <p:cNvSpPr>
            <a:spLocks noGrp="1" noRot="1" noChangeAspect="1" noChangeArrowheads="1" noTextEdit="1"/>
          </p:cNvSpPr>
          <p:nvPr>
            <p:ph type="sldImg"/>
          </p:nvPr>
        </p:nvSpPr>
        <p:spPr>
          <a:xfrm>
            <a:off x="1150938" y="692150"/>
            <a:ext cx="4556125" cy="3416300"/>
          </a:xfrm>
          <a:ln/>
        </p:spPr>
      </p:sp>
      <p:sp>
        <p:nvSpPr>
          <p:cNvPr id="22733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7" name="Rectangle 2"/>
          <p:cNvSpPr>
            <a:spLocks noGrp="1" noRot="1" noChangeAspect="1" noChangeArrowheads="1" noTextEdit="1"/>
          </p:cNvSpPr>
          <p:nvPr>
            <p:ph type="sldImg"/>
          </p:nvPr>
        </p:nvSpPr>
        <p:spPr>
          <a:xfrm>
            <a:off x="1150938" y="692150"/>
            <a:ext cx="4556125" cy="3416300"/>
          </a:xfrm>
          <a:ln/>
        </p:spPr>
      </p:sp>
      <p:sp>
        <p:nvSpPr>
          <p:cNvPr id="229378" name="Rectangle 3"/>
          <p:cNvSpPr>
            <a:spLocks noGrp="1" noChangeArrowheads="1"/>
          </p:cNvSpPr>
          <p:nvPr>
            <p:ph type="body" idx="1"/>
          </p:nvPr>
        </p:nvSpPr>
        <p:spPr>
          <a:noFill/>
          <a:ln w="9525"/>
        </p:spPr>
        <p:txBody>
          <a:bodyPr/>
          <a:lstStyle/>
          <a:p>
            <a:pPr>
              <a:spcBef>
                <a:spcPct val="0"/>
              </a:spcBef>
            </a:pPr>
            <a:endParaRPr lang="en-US" sz="2400" smtClean="0">
              <a:latin typeface="Times New Roman" pitchFamily="18"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5" name="Rectangle 2"/>
          <p:cNvSpPr>
            <a:spLocks noGrp="1" noRot="1" noChangeAspect="1" noChangeArrowheads="1" noTextEdit="1"/>
          </p:cNvSpPr>
          <p:nvPr>
            <p:ph type="sldImg"/>
          </p:nvPr>
        </p:nvSpPr>
        <p:spPr>
          <a:xfrm>
            <a:off x="1150938" y="692150"/>
            <a:ext cx="4556125" cy="3416300"/>
          </a:xfrm>
          <a:ln/>
        </p:spPr>
      </p:sp>
      <p:sp>
        <p:nvSpPr>
          <p:cNvPr id="231426" name="Rectangle 3"/>
          <p:cNvSpPr>
            <a:spLocks noGrp="1" noChangeArrowheads="1"/>
          </p:cNvSpPr>
          <p:nvPr>
            <p:ph type="body" idx="1"/>
          </p:nvPr>
        </p:nvSpPr>
        <p:spPr>
          <a:noFill/>
          <a:ln w="9525"/>
        </p:spPr>
        <p:txBody>
          <a:bodyPr/>
          <a:lstStyle/>
          <a:p>
            <a:pPr>
              <a:spcBef>
                <a:spcPct val="0"/>
              </a:spcBef>
            </a:pPr>
            <a:endParaRPr lang="en-US" sz="2400" smtClean="0">
              <a:latin typeface="Times New Roman" pitchFamily="18"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3" name="Rectangle 2"/>
          <p:cNvSpPr>
            <a:spLocks noGrp="1" noRot="1" noChangeAspect="1" noChangeArrowheads="1" noTextEdit="1"/>
          </p:cNvSpPr>
          <p:nvPr>
            <p:ph type="sldImg"/>
          </p:nvPr>
        </p:nvSpPr>
        <p:spPr>
          <a:xfrm>
            <a:off x="1150938" y="692150"/>
            <a:ext cx="4556125" cy="3416300"/>
          </a:xfrm>
          <a:ln/>
        </p:spPr>
      </p:sp>
      <p:sp>
        <p:nvSpPr>
          <p:cNvPr id="233474" name="Rectangle 3"/>
          <p:cNvSpPr>
            <a:spLocks noGrp="1" noChangeArrowheads="1"/>
          </p:cNvSpPr>
          <p:nvPr>
            <p:ph type="body" idx="1"/>
          </p:nvPr>
        </p:nvSpPr>
        <p:spPr>
          <a:noFill/>
          <a:ln w="9525"/>
        </p:spPr>
        <p:txBody>
          <a:bodyPr/>
          <a:lstStyle/>
          <a:p>
            <a:pPr>
              <a:spcBef>
                <a:spcPct val="0"/>
              </a:spcBef>
            </a:pPr>
            <a:endParaRPr lang="en-US" sz="2400" smtClean="0">
              <a:latin typeface="Times New Roman" pitchFamily="18"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1" name="Rectangle 2"/>
          <p:cNvSpPr>
            <a:spLocks noGrp="1" noRot="1" noChangeAspect="1" noChangeArrowheads="1" noTextEdit="1"/>
          </p:cNvSpPr>
          <p:nvPr>
            <p:ph type="sldImg"/>
          </p:nvPr>
        </p:nvSpPr>
        <p:spPr>
          <a:xfrm>
            <a:off x="1150938" y="692150"/>
            <a:ext cx="4556125" cy="3416300"/>
          </a:xfrm>
          <a:ln/>
        </p:spPr>
      </p:sp>
      <p:sp>
        <p:nvSpPr>
          <p:cNvPr id="23552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69" name="Rectangle 2"/>
          <p:cNvSpPr>
            <a:spLocks noGrp="1" noRot="1" noChangeAspect="1" noChangeArrowheads="1" noTextEdit="1"/>
          </p:cNvSpPr>
          <p:nvPr>
            <p:ph type="sldImg"/>
          </p:nvPr>
        </p:nvSpPr>
        <p:spPr>
          <a:xfrm>
            <a:off x="1150938" y="692150"/>
            <a:ext cx="4556125" cy="3416300"/>
          </a:xfrm>
          <a:ln/>
        </p:spPr>
      </p:sp>
      <p:sp>
        <p:nvSpPr>
          <p:cNvPr id="23757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7" name="Rectangle 2"/>
          <p:cNvSpPr>
            <a:spLocks noGrp="1" noRot="1" noChangeAspect="1" noChangeArrowheads="1" noTextEdit="1"/>
          </p:cNvSpPr>
          <p:nvPr>
            <p:ph type="sldImg"/>
          </p:nvPr>
        </p:nvSpPr>
        <p:spPr>
          <a:xfrm>
            <a:off x="1150938" y="692150"/>
            <a:ext cx="4556125" cy="3416300"/>
          </a:xfrm>
          <a:ln/>
        </p:spPr>
      </p:sp>
      <p:sp>
        <p:nvSpPr>
          <p:cNvPr id="23961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5" name="Rectangle 2"/>
          <p:cNvSpPr>
            <a:spLocks noGrp="1" noRot="1" noChangeAspect="1" noChangeArrowheads="1" noTextEdit="1"/>
          </p:cNvSpPr>
          <p:nvPr>
            <p:ph type="sldImg"/>
          </p:nvPr>
        </p:nvSpPr>
        <p:spPr>
          <a:xfrm>
            <a:off x="1150938" y="692150"/>
            <a:ext cx="4556125" cy="3416300"/>
          </a:xfrm>
          <a:ln/>
        </p:spPr>
      </p:sp>
      <p:sp>
        <p:nvSpPr>
          <p:cNvPr id="24166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3" name="Rectangle 2"/>
          <p:cNvSpPr>
            <a:spLocks noGrp="1" noRot="1" noChangeAspect="1" noChangeArrowheads="1" noTextEdit="1"/>
          </p:cNvSpPr>
          <p:nvPr>
            <p:ph type="sldImg"/>
          </p:nvPr>
        </p:nvSpPr>
        <p:spPr>
          <a:xfrm>
            <a:off x="1150938" y="692150"/>
            <a:ext cx="4556125" cy="3416300"/>
          </a:xfrm>
          <a:ln/>
        </p:spPr>
      </p:sp>
      <p:sp>
        <p:nvSpPr>
          <p:cNvPr id="24371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Rot="1" noChangeAspect="1" noChangeArrowheads="1" noTextEdit="1"/>
          </p:cNvSpPr>
          <p:nvPr>
            <p:ph type="sldImg"/>
          </p:nvPr>
        </p:nvSpPr>
        <p:spPr>
          <a:xfrm>
            <a:off x="1150938" y="692150"/>
            <a:ext cx="4556125" cy="3416300"/>
          </a:xfrm>
          <a:ln/>
        </p:spPr>
      </p:sp>
      <p:sp>
        <p:nvSpPr>
          <p:cNvPr id="2253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Rot="1" noChangeAspect="1" noChangeArrowheads="1" noTextEdit="1"/>
          </p:cNvSpPr>
          <p:nvPr>
            <p:ph type="sldImg"/>
          </p:nvPr>
        </p:nvSpPr>
        <p:spPr>
          <a:xfrm>
            <a:off x="1150938" y="692150"/>
            <a:ext cx="4556125" cy="3416300"/>
          </a:xfrm>
          <a:ln/>
        </p:spPr>
      </p:sp>
      <p:sp>
        <p:nvSpPr>
          <p:cNvPr id="25602" name="Rectangle 3"/>
          <p:cNvSpPr>
            <a:spLocks noGrp="1" noChangeArrowheads="1"/>
          </p:cNvSpPr>
          <p:nvPr>
            <p:ph type="body" idx="1"/>
          </p:nvPr>
        </p:nvSpPr>
        <p:spPr>
          <a:noFill/>
          <a:ln w="9525"/>
        </p:spPr>
        <p:txBody>
          <a:bodyPr/>
          <a:lstStyle/>
          <a:p>
            <a:pPr>
              <a:spcBef>
                <a:spcPct val="0"/>
              </a:spcBef>
            </a:pPr>
            <a:endParaRPr lang="en-US" sz="2400"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Rot="1" noChangeAspect="1" noChangeArrowheads="1" noTextEdit="1"/>
          </p:cNvSpPr>
          <p:nvPr>
            <p:ph type="sldImg"/>
          </p:nvPr>
        </p:nvSpPr>
        <p:spPr>
          <a:xfrm>
            <a:off x="1150938" y="692150"/>
            <a:ext cx="4556125" cy="3416300"/>
          </a:xfrm>
          <a:ln/>
        </p:spPr>
      </p:sp>
      <p:sp>
        <p:nvSpPr>
          <p:cNvPr id="2765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Rot="1" noChangeAspect="1" noChangeArrowheads="1" noTextEdit="1"/>
          </p:cNvSpPr>
          <p:nvPr>
            <p:ph type="sldImg"/>
          </p:nvPr>
        </p:nvSpPr>
        <p:spPr>
          <a:xfrm>
            <a:off x="1150938" y="692150"/>
            <a:ext cx="4556125" cy="3416300"/>
          </a:xfrm>
          <a:ln/>
        </p:spPr>
      </p:sp>
      <p:sp>
        <p:nvSpPr>
          <p:cNvPr id="2969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Rot="1" noChangeAspect="1" noChangeArrowheads="1" noTextEdit="1"/>
          </p:cNvSpPr>
          <p:nvPr>
            <p:ph type="sldImg"/>
          </p:nvPr>
        </p:nvSpPr>
        <p:spPr>
          <a:xfrm>
            <a:off x="1150938" y="692150"/>
            <a:ext cx="4556125" cy="3416300"/>
          </a:xfrm>
          <a:ln/>
        </p:spPr>
      </p:sp>
      <p:sp>
        <p:nvSpPr>
          <p:cNvPr id="31746" name="Rectangle 3"/>
          <p:cNvSpPr>
            <a:spLocks noGrp="1" noChangeArrowheads="1"/>
          </p:cNvSpPr>
          <p:nvPr>
            <p:ph type="body" idx="1"/>
          </p:nvPr>
        </p:nvSpPr>
        <p:spPr>
          <a:noFill/>
          <a:ln w="9525"/>
        </p:spPr>
        <p:txBody>
          <a:bodyPr/>
          <a:lstStyle/>
          <a:p>
            <a:pPr>
              <a:spcBef>
                <a:spcPct val="0"/>
              </a:spcBef>
            </a:pPr>
            <a:endParaRPr lang="en-US" sz="2400"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Rot="1" noChangeAspect="1" noChangeArrowheads="1" noTextEdit="1"/>
          </p:cNvSpPr>
          <p:nvPr>
            <p:ph type="sldImg"/>
          </p:nvPr>
        </p:nvSpPr>
        <p:spPr>
          <a:xfrm>
            <a:off x="1150938" y="692150"/>
            <a:ext cx="4556125" cy="3416300"/>
          </a:xfrm>
          <a:ln/>
        </p:spPr>
      </p:sp>
      <p:sp>
        <p:nvSpPr>
          <p:cNvPr id="3379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02413" y="52388"/>
            <a:ext cx="1971675" cy="56959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52388"/>
            <a:ext cx="5764213" cy="56959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7388" y="1104900"/>
            <a:ext cx="3867150" cy="4643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06938" y="1104900"/>
            <a:ext cx="3867150" cy="4643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2F2F47"/>
            </a:gs>
            <a:gs pos="50000">
              <a:srgbClr val="666699"/>
            </a:gs>
            <a:gs pos="100000">
              <a:srgbClr val="2F2F47"/>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457200" y="304800"/>
            <a:ext cx="8231188" cy="6183313"/>
            <a:chOff x="372" y="186"/>
            <a:chExt cx="5185" cy="3895"/>
          </a:xfrm>
        </p:grpSpPr>
        <p:grpSp>
          <p:nvGrpSpPr>
            <p:cNvPr id="1032" name="Group 3"/>
            <p:cNvGrpSpPr>
              <a:grpSpLocks/>
            </p:cNvGrpSpPr>
            <p:nvPr/>
          </p:nvGrpSpPr>
          <p:grpSpPr bwMode="auto">
            <a:xfrm>
              <a:off x="372" y="186"/>
              <a:ext cx="5185" cy="919"/>
              <a:chOff x="372" y="186"/>
              <a:chExt cx="5185" cy="919"/>
            </a:xfrm>
          </p:grpSpPr>
          <p:sp>
            <p:nvSpPr>
              <p:cNvPr id="226308" name="Freeform 4"/>
              <p:cNvSpPr>
                <a:spLocks/>
              </p:cNvSpPr>
              <p:nvPr/>
            </p:nvSpPr>
            <p:spPr bwMode="auto">
              <a:xfrm>
                <a:off x="372" y="192"/>
                <a:ext cx="86" cy="913"/>
              </a:xfrm>
              <a:custGeom>
                <a:avLst/>
                <a:gdLst/>
                <a:ahLst/>
                <a:cxnLst>
                  <a:cxn ang="0">
                    <a:pos x="0" y="0"/>
                  </a:cxn>
                  <a:cxn ang="0">
                    <a:pos x="85" y="96"/>
                  </a:cxn>
                  <a:cxn ang="0">
                    <a:pos x="85" y="816"/>
                  </a:cxn>
                  <a:cxn ang="0">
                    <a:pos x="0" y="912"/>
                  </a:cxn>
                  <a:cxn ang="0">
                    <a:pos x="0" y="0"/>
                  </a:cxn>
                </a:cxnLst>
                <a:rect l="0" t="0" r="r" b="b"/>
                <a:pathLst>
                  <a:path w="86" h="913">
                    <a:moveTo>
                      <a:pt x="0" y="0"/>
                    </a:moveTo>
                    <a:lnTo>
                      <a:pt x="85" y="96"/>
                    </a:lnTo>
                    <a:lnTo>
                      <a:pt x="85" y="816"/>
                    </a:lnTo>
                    <a:lnTo>
                      <a:pt x="0" y="912"/>
                    </a:lnTo>
                    <a:lnTo>
                      <a:pt x="0" y="0"/>
                    </a:lnTo>
                  </a:path>
                </a:pathLst>
              </a:custGeom>
              <a:noFill/>
              <a:ln w="12700" cap="rnd" cmpd="sng">
                <a:noFill/>
                <a:prstDash val="solid"/>
                <a:round/>
                <a:headEnd type="none" w="med" len="med"/>
                <a:tailEnd type="none" w="med" len="med"/>
              </a:ln>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226309" name="Freeform 5"/>
              <p:cNvSpPr>
                <a:spLocks/>
              </p:cNvSpPr>
              <p:nvPr/>
            </p:nvSpPr>
            <p:spPr bwMode="auto">
              <a:xfrm>
                <a:off x="5470" y="186"/>
                <a:ext cx="87" cy="910"/>
              </a:xfrm>
              <a:custGeom>
                <a:avLst/>
                <a:gdLst/>
                <a:ahLst/>
                <a:cxnLst>
                  <a:cxn ang="0">
                    <a:pos x="86" y="0"/>
                  </a:cxn>
                  <a:cxn ang="0">
                    <a:pos x="0" y="93"/>
                  </a:cxn>
                  <a:cxn ang="0">
                    <a:pos x="0" y="813"/>
                  </a:cxn>
                  <a:cxn ang="0">
                    <a:pos x="86" y="909"/>
                  </a:cxn>
                  <a:cxn ang="0">
                    <a:pos x="86" y="0"/>
                  </a:cxn>
                </a:cxnLst>
                <a:rect l="0" t="0" r="r" b="b"/>
                <a:pathLst>
                  <a:path w="87" h="910">
                    <a:moveTo>
                      <a:pt x="86" y="0"/>
                    </a:moveTo>
                    <a:lnTo>
                      <a:pt x="0" y="93"/>
                    </a:lnTo>
                    <a:lnTo>
                      <a:pt x="0" y="813"/>
                    </a:lnTo>
                    <a:lnTo>
                      <a:pt x="86" y="909"/>
                    </a:lnTo>
                    <a:lnTo>
                      <a:pt x="86" y="0"/>
                    </a:lnTo>
                  </a:path>
                </a:pathLst>
              </a:custGeom>
              <a:noFill/>
              <a:ln w="12700" cap="rnd" cmpd="sng">
                <a:noFill/>
                <a:prstDash val="solid"/>
                <a:round/>
                <a:headEnd type="none" w="med" len="med"/>
                <a:tailEnd type="none" w="med" len="med"/>
              </a:ln>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226310" name="Freeform 6"/>
              <p:cNvSpPr>
                <a:spLocks/>
              </p:cNvSpPr>
              <p:nvPr/>
            </p:nvSpPr>
            <p:spPr bwMode="auto">
              <a:xfrm>
                <a:off x="372" y="189"/>
                <a:ext cx="5185" cy="103"/>
              </a:xfrm>
              <a:custGeom>
                <a:avLst/>
                <a:gdLst/>
                <a:ahLst/>
                <a:cxnLst>
                  <a:cxn ang="0">
                    <a:pos x="0" y="0"/>
                  </a:cxn>
                  <a:cxn ang="0">
                    <a:pos x="5184" y="3"/>
                  </a:cxn>
                  <a:cxn ang="0">
                    <a:pos x="5093" y="102"/>
                  </a:cxn>
                  <a:cxn ang="0">
                    <a:pos x="88" y="102"/>
                  </a:cxn>
                  <a:cxn ang="0">
                    <a:pos x="0" y="0"/>
                  </a:cxn>
                </a:cxnLst>
                <a:rect l="0" t="0" r="r" b="b"/>
                <a:pathLst>
                  <a:path w="5185" h="103">
                    <a:moveTo>
                      <a:pt x="0" y="0"/>
                    </a:moveTo>
                    <a:lnTo>
                      <a:pt x="5184" y="3"/>
                    </a:lnTo>
                    <a:lnTo>
                      <a:pt x="5093" y="102"/>
                    </a:lnTo>
                    <a:lnTo>
                      <a:pt x="88" y="102"/>
                    </a:lnTo>
                    <a:lnTo>
                      <a:pt x="0" y="0"/>
                    </a:lnTo>
                  </a:path>
                </a:pathLst>
              </a:custGeom>
              <a:noFill/>
              <a:ln w="12700" cap="rnd" cmpd="sng">
                <a:noFill/>
                <a:prstDash val="solid"/>
                <a:round/>
                <a:headEnd type="none" w="med" len="med"/>
                <a:tailEnd type="none" w="med" len="med"/>
              </a:ln>
              <a:effectLst/>
            </p:spPr>
            <p:txBody>
              <a:bodyPr/>
              <a:lstStyle/>
              <a:p>
                <a:pPr algn="ctr" eaLnBrk="0" hangingPunct="0">
                  <a:defRPr/>
                </a:pPr>
                <a:endParaRPr lang="en-US">
                  <a:effectLst>
                    <a:outerShdw blurRad="38100" dist="38100" dir="2700000" algn="tl">
                      <a:srgbClr val="000000">
                        <a:alpha val="43137"/>
                      </a:srgbClr>
                    </a:outerShdw>
                  </a:effectLst>
                </a:endParaRPr>
              </a:p>
            </p:txBody>
          </p:sp>
        </p:grpSp>
        <p:grpSp>
          <p:nvGrpSpPr>
            <p:cNvPr id="1033" name="Group 7"/>
            <p:cNvGrpSpPr>
              <a:grpSpLocks/>
            </p:cNvGrpSpPr>
            <p:nvPr/>
          </p:nvGrpSpPr>
          <p:grpSpPr bwMode="auto">
            <a:xfrm>
              <a:off x="372" y="291"/>
              <a:ext cx="5185" cy="3790"/>
              <a:chOff x="372" y="291"/>
              <a:chExt cx="5185" cy="3790"/>
            </a:xfrm>
          </p:grpSpPr>
          <p:sp>
            <p:nvSpPr>
              <p:cNvPr id="226312" name="Freeform 8"/>
              <p:cNvSpPr>
                <a:spLocks/>
              </p:cNvSpPr>
              <p:nvPr/>
            </p:nvSpPr>
            <p:spPr bwMode="auto">
              <a:xfrm>
                <a:off x="372" y="807"/>
                <a:ext cx="79" cy="3274"/>
              </a:xfrm>
              <a:custGeom>
                <a:avLst/>
                <a:gdLst/>
                <a:ahLst/>
                <a:cxnLst>
                  <a:cxn ang="0">
                    <a:pos x="0" y="0"/>
                  </a:cxn>
                  <a:cxn ang="0">
                    <a:pos x="78" y="107"/>
                  </a:cxn>
                  <a:cxn ang="0">
                    <a:pos x="78" y="3166"/>
                  </a:cxn>
                  <a:cxn ang="0">
                    <a:pos x="0" y="3273"/>
                  </a:cxn>
                  <a:cxn ang="0">
                    <a:pos x="0" y="0"/>
                  </a:cxn>
                </a:cxnLst>
                <a:rect l="0" t="0" r="r" b="b"/>
                <a:pathLst>
                  <a:path w="79" h="3274">
                    <a:moveTo>
                      <a:pt x="0" y="0"/>
                    </a:moveTo>
                    <a:lnTo>
                      <a:pt x="78" y="107"/>
                    </a:lnTo>
                    <a:lnTo>
                      <a:pt x="78" y="3166"/>
                    </a:lnTo>
                    <a:lnTo>
                      <a:pt x="0" y="3273"/>
                    </a:lnTo>
                    <a:lnTo>
                      <a:pt x="0" y="0"/>
                    </a:lnTo>
                  </a:path>
                </a:pathLst>
              </a:custGeom>
              <a:noFill/>
              <a:ln w="12700" cap="rnd" cmpd="sng">
                <a:noFill/>
                <a:prstDash val="solid"/>
                <a:round/>
                <a:headEnd type="none" w="med" len="med"/>
                <a:tailEnd type="none" w="med" len="med"/>
              </a:ln>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226313" name="Freeform 9"/>
              <p:cNvSpPr>
                <a:spLocks/>
              </p:cNvSpPr>
              <p:nvPr/>
            </p:nvSpPr>
            <p:spPr bwMode="auto">
              <a:xfrm>
                <a:off x="5470" y="747"/>
                <a:ext cx="84" cy="3325"/>
              </a:xfrm>
              <a:custGeom>
                <a:avLst/>
                <a:gdLst/>
                <a:ahLst/>
                <a:cxnLst>
                  <a:cxn ang="0">
                    <a:pos x="83" y="0"/>
                  </a:cxn>
                  <a:cxn ang="0">
                    <a:pos x="3" y="109"/>
                  </a:cxn>
                  <a:cxn ang="0">
                    <a:pos x="0" y="3233"/>
                  </a:cxn>
                  <a:cxn ang="0">
                    <a:pos x="83" y="3324"/>
                  </a:cxn>
                  <a:cxn ang="0">
                    <a:pos x="83" y="0"/>
                  </a:cxn>
                </a:cxnLst>
                <a:rect l="0" t="0" r="r" b="b"/>
                <a:pathLst>
                  <a:path w="84" h="3325">
                    <a:moveTo>
                      <a:pt x="83" y="0"/>
                    </a:moveTo>
                    <a:lnTo>
                      <a:pt x="3" y="109"/>
                    </a:lnTo>
                    <a:lnTo>
                      <a:pt x="0" y="3233"/>
                    </a:lnTo>
                    <a:lnTo>
                      <a:pt x="83" y="3324"/>
                    </a:lnTo>
                    <a:lnTo>
                      <a:pt x="83" y="0"/>
                    </a:lnTo>
                  </a:path>
                </a:pathLst>
              </a:custGeom>
              <a:noFill/>
              <a:ln w="12700" cap="rnd" cmpd="sng">
                <a:noFill/>
                <a:prstDash val="solid"/>
                <a:round/>
                <a:headEnd type="none" w="med" len="med"/>
                <a:tailEnd type="none" w="med" len="med"/>
              </a:ln>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226314" name="Freeform 10"/>
              <p:cNvSpPr>
                <a:spLocks/>
              </p:cNvSpPr>
              <p:nvPr/>
            </p:nvSpPr>
            <p:spPr bwMode="auto">
              <a:xfrm>
                <a:off x="372" y="3984"/>
                <a:ext cx="5185" cy="88"/>
              </a:xfrm>
              <a:custGeom>
                <a:avLst/>
                <a:gdLst/>
                <a:ahLst/>
                <a:cxnLst>
                  <a:cxn ang="0">
                    <a:pos x="0" y="87"/>
                  </a:cxn>
                  <a:cxn ang="0">
                    <a:pos x="5184" y="87"/>
                  </a:cxn>
                  <a:cxn ang="0">
                    <a:pos x="5095" y="0"/>
                  </a:cxn>
                  <a:cxn ang="0">
                    <a:pos x="89" y="0"/>
                  </a:cxn>
                  <a:cxn ang="0">
                    <a:pos x="0" y="87"/>
                  </a:cxn>
                </a:cxnLst>
                <a:rect l="0" t="0" r="r" b="b"/>
                <a:pathLst>
                  <a:path w="5185" h="88">
                    <a:moveTo>
                      <a:pt x="0" y="87"/>
                    </a:moveTo>
                    <a:lnTo>
                      <a:pt x="5184" y="87"/>
                    </a:lnTo>
                    <a:lnTo>
                      <a:pt x="5095" y="0"/>
                    </a:lnTo>
                    <a:lnTo>
                      <a:pt x="89" y="0"/>
                    </a:lnTo>
                    <a:lnTo>
                      <a:pt x="0" y="87"/>
                    </a:lnTo>
                  </a:path>
                </a:pathLst>
              </a:custGeom>
              <a:noFill/>
              <a:ln w="12700" cap="rnd" cmpd="sng">
                <a:noFill/>
                <a:prstDash val="solid"/>
                <a:round/>
                <a:headEnd type="none" w="med" len="med"/>
                <a:tailEnd type="none" w="med" len="med"/>
              </a:ln>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226315" name="Rectangle 11"/>
              <p:cNvSpPr>
                <a:spLocks noChangeArrowheads="1"/>
              </p:cNvSpPr>
              <p:nvPr/>
            </p:nvSpPr>
            <p:spPr bwMode="auto">
              <a:xfrm>
                <a:off x="457" y="291"/>
                <a:ext cx="5013" cy="3690"/>
              </a:xfrm>
              <a:prstGeom prst="rect">
                <a:avLst/>
              </a:prstGeom>
              <a:noFill/>
              <a:ln w="12700">
                <a:noFill/>
                <a:miter lim="800000"/>
                <a:headEnd/>
                <a:tailEnd/>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grpSp>
      </p:grpSp>
      <p:sp>
        <p:nvSpPr>
          <p:cNvPr id="226316" name="Rectangle 12"/>
          <p:cNvSpPr>
            <a:spLocks noGrp="1" noChangeArrowheads="1"/>
          </p:cNvSpPr>
          <p:nvPr>
            <p:ph type="title"/>
          </p:nvPr>
        </p:nvSpPr>
        <p:spPr bwMode="auto">
          <a:xfrm>
            <a:off x="685800" y="52388"/>
            <a:ext cx="7772400" cy="814387"/>
          </a:xfrm>
          <a:prstGeom prst="rect">
            <a:avLst/>
          </a:prstGeom>
          <a:noFill/>
          <a:ln w="12700">
            <a:noFill/>
            <a:miter lim="800000"/>
            <a:headEnd/>
            <a:tailEnd/>
          </a:ln>
          <a:effectLst/>
        </p:spPr>
        <p:txBody>
          <a:bodyPr vert="horz" wrap="square" lIns="90488" tIns="44450" rIns="90488" bIns="44450" numCol="1" anchor="ctr" anchorCtr="0" compatLnSpc="1">
            <a:prstTxWarp prst="textNoShape">
              <a:avLst/>
            </a:prstTxWarp>
          </a:bodyPr>
          <a:lstStyle/>
          <a:p>
            <a:pPr lvl="0"/>
            <a:r>
              <a:rPr lang="en-US" smtClean="0"/>
              <a:t>Click to Edit Master Title Style</a:t>
            </a:r>
          </a:p>
        </p:txBody>
      </p:sp>
      <p:sp>
        <p:nvSpPr>
          <p:cNvPr id="226317" name="Rectangle 13"/>
          <p:cNvSpPr>
            <a:spLocks noGrp="1" noChangeArrowheads="1"/>
          </p:cNvSpPr>
          <p:nvPr>
            <p:ph type="body" idx="1"/>
          </p:nvPr>
        </p:nvSpPr>
        <p:spPr bwMode="auto">
          <a:xfrm>
            <a:off x="687388" y="1104900"/>
            <a:ext cx="7886700" cy="4643438"/>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
        <p:nvSpPr>
          <p:cNvPr id="17" name="Rectangle 16"/>
          <p:cNvSpPr>
            <a:spLocks noChangeArrowheads="1"/>
          </p:cNvSpPr>
          <p:nvPr userDrawn="1"/>
        </p:nvSpPr>
        <p:spPr bwMode="auto">
          <a:xfrm>
            <a:off x="8012113" y="6323013"/>
            <a:ext cx="538162" cy="363537"/>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defPPr>
              <a:defRPr lang="en-US"/>
            </a:defPPr>
            <a:lvl1pPr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1pPr>
            <a:lvl2pPr marL="4572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2pPr>
            <a:lvl3pPr marL="9144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3pPr>
            <a:lvl4pPr marL="13716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4pPr>
            <a:lvl5pPr marL="18288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5pPr>
            <a:lvl6pPr marL="22860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6pPr>
            <a:lvl7pPr marL="27432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7pPr>
            <a:lvl8pPr marL="32004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8pPr>
            <a:lvl9pPr marL="36576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9pPr>
          </a:lstStyle>
          <a:p>
            <a:pPr algn="l">
              <a:defRPr/>
            </a:pPr>
            <a:r>
              <a:rPr lang="en-US" sz="1800" dirty="0">
                <a:effectLst/>
              </a:rPr>
              <a:t>  </a:t>
            </a:r>
            <a:fld id="{91356455-4382-466B-ACD1-56AD52BC3351}" type="slidenum">
              <a:rPr lang="en-US" sz="1500">
                <a:effectLst/>
              </a:rPr>
              <a:pPr algn="l">
                <a:defRPr/>
              </a:pPr>
              <a:t>‹#›</a:t>
            </a:fld>
            <a:endParaRPr lang="en-US" sz="1500" dirty="0">
              <a:effectLst/>
            </a:endParaRPr>
          </a:p>
        </p:txBody>
      </p:sp>
      <p:sp>
        <p:nvSpPr>
          <p:cNvPr id="18" name="Rectangle 17"/>
          <p:cNvSpPr>
            <a:spLocks noChangeArrowheads="1"/>
          </p:cNvSpPr>
          <p:nvPr userDrawn="1"/>
        </p:nvSpPr>
        <p:spPr bwMode="auto">
          <a:xfrm>
            <a:off x="7596188" y="6086475"/>
            <a:ext cx="831850" cy="596900"/>
          </a:xfrm>
          <a:prstGeom prst="rect">
            <a:avLst/>
          </a:prstGeom>
          <a:noFill/>
          <a:ln w="12700">
            <a:noFill/>
            <a:miter lim="800000"/>
            <a:headEnd/>
            <a:tailEnd/>
          </a:ln>
          <a:effectLst>
            <a:outerShdw dist="17961" dir="2700000" algn="ctr" rotWithShape="0">
              <a:srgbClr val="000000"/>
            </a:outerShdw>
          </a:effectLst>
        </p:spPr>
        <p:txBody>
          <a:bodyPr lIns="90488" tIns="44450" rIns="90488" bIns="44450">
            <a:spAutoFit/>
          </a:bodyPr>
          <a:lstStyle>
            <a:defPPr>
              <a:defRPr lang="en-US"/>
            </a:defPPr>
            <a:lvl1pPr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1pPr>
            <a:lvl2pPr marL="4572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2pPr>
            <a:lvl3pPr marL="9144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3pPr>
            <a:lvl4pPr marL="13716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4pPr>
            <a:lvl5pPr marL="18288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5pPr>
            <a:lvl6pPr marL="22860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6pPr>
            <a:lvl7pPr marL="27432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7pPr>
            <a:lvl8pPr marL="32004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8pPr>
            <a:lvl9pPr marL="36576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9pPr>
          </a:lstStyle>
          <a:p>
            <a:pPr algn="l">
              <a:defRPr/>
            </a:pPr>
            <a:r>
              <a:rPr lang="en-US" sz="1800" dirty="0">
                <a:effectLst/>
              </a:rPr>
              <a:t>            </a:t>
            </a:r>
            <a:r>
              <a:rPr lang="en-US" sz="1500" dirty="0">
                <a:effectLst/>
              </a:rPr>
              <a:t>Slide</a:t>
            </a:r>
          </a:p>
        </p:txBody>
      </p:sp>
      <p:sp>
        <p:nvSpPr>
          <p:cNvPr id="19" name="Rectangle 18"/>
          <p:cNvSpPr>
            <a:spLocks noChangeArrowheads="1"/>
          </p:cNvSpPr>
          <p:nvPr userDrawn="1"/>
        </p:nvSpPr>
        <p:spPr bwMode="auto">
          <a:xfrm>
            <a:off x="587375" y="6270625"/>
            <a:ext cx="6827838" cy="547688"/>
          </a:xfrm>
          <a:prstGeom prst="rect">
            <a:avLst/>
          </a:prstGeom>
          <a:noFill/>
          <a:ln w="12700">
            <a:noFill/>
            <a:miter lim="800000"/>
            <a:headEnd/>
            <a:tailEnd/>
          </a:ln>
          <a:effectLst/>
        </p:spPr>
        <p:txBody>
          <a:bodyPr wrap="none" lIns="90488" tIns="44450" rIns="90488" bIns="44450">
            <a:spAutoFit/>
          </a:bodyPr>
          <a:lstStyle>
            <a:defPPr>
              <a:defRPr lang="en-US"/>
            </a:defPPr>
            <a:lvl1pPr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1pPr>
            <a:lvl2pPr marL="4572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2pPr>
            <a:lvl3pPr marL="9144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3pPr>
            <a:lvl4pPr marL="13716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4pPr>
            <a:lvl5pPr marL="18288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5pPr>
            <a:lvl6pPr marL="22860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6pPr>
            <a:lvl7pPr marL="27432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7pPr>
            <a:lvl8pPr marL="32004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8pPr>
            <a:lvl9pPr marL="36576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9pPr>
          </a:lstStyle>
          <a:p>
            <a:pPr algn="l">
              <a:lnSpc>
                <a:spcPts val="1600"/>
              </a:lnSpc>
              <a:spcBef>
                <a:spcPct val="20000"/>
              </a:spcBef>
              <a:defRPr/>
            </a:pPr>
            <a:r>
              <a:rPr lang="en-US" sz="1500" dirty="0">
                <a:solidFill>
                  <a:srgbClr val="FFFFFF"/>
                </a:solidFill>
                <a:effectLst>
                  <a:outerShdw blurRad="38100" dist="38100" dir="2700000" algn="tl">
                    <a:srgbClr val="000000"/>
                  </a:outerShdw>
                </a:effectLst>
              </a:rPr>
              <a:t>© 2011  Cengage Learning.  All Rights Reserved.  May not be scanned, copied</a:t>
            </a:r>
          </a:p>
          <a:p>
            <a:pPr algn="l">
              <a:lnSpc>
                <a:spcPts val="1600"/>
              </a:lnSpc>
              <a:spcBef>
                <a:spcPct val="20000"/>
              </a:spcBef>
              <a:defRPr/>
            </a:pPr>
            <a:r>
              <a:rPr lang="en-US" sz="1500" dirty="0">
                <a:solidFill>
                  <a:srgbClr val="FFFFFF"/>
                </a:solidFill>
                <a:effectLst>
                  <a:outerShdw blurRad="38100" dist="38100" dir="2700000" algn="tl">
                    <a:srgbClr val="000000"/>
                  </a:outerShdw>
                </a:effectLst>
              </a:rPr>
              <a:t>    or duplicated, or posted to a publicly accessible website, in whole or in part.</a:t>
            </a:r>
          </a:p>
        </p:txBody>
      </p:sp>
    </p:spTree>
  </p:cSld>
  <p:clrMap bg1="dk2" tx1="lt1" bg2="dk1" tx2="lt2" accent1="accent1" accent2="accent2" accent3="accent3" accent4="accent4" accent5="accent5" accent6="accent6" hlink="hlink" folHlink="folHlink"/>
  <p:sldLayoutIdLst>
    <p:sldLayoutId id="2147483663" r:id="rId1"/>
    <p:sldLayoutId id="2147483662" r:id="rId2"/>
    <p:sldLayoutId id="2147483661" r:id="rId3"/>
    <p:sldLayoutId id="2147483660" r:id="rId4"/>
    <p:sldLayoutId id="2147483659" r:id="rId5"/>
    <p:sldLayoutId id="2147483658" r:id="rId6"/>
    <p:sldLayoutId id="2147483657" r:id="rId7"/>
    <p:sldLayoutId id="2147483656" r:id="rId8"/>
    <p:sldLayoutId id="2147483655" r:id="rId9"/>
    <p:sldLayoutId id="2147483654" r:id="rId10"/>
    <p:sldLayoutId id="2147483653" r:id="rId11"/>
  </p:sldLayoutIdLst>
  <p:transition>
    <p:zoom/>
  </p:transition>
  <p:txStyles>
    <p:titleStyle>
      <a:lvl1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2pPr>
      <a:lvl3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3pPr>
      <a:lvl4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4pPr>
      <a:lvl5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5pPr>
      <a:lvl6pPr marL="4572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6pPr>
      <a:lvl7pPr marL="9144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7pPr>
      <a:lvl8pPr marL="13716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8pPr>
      <a:lvl9pPr marL="18288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9pPr>
    </p:titleStyle>
    <p:bodyStyle>
      <a:lvl1pPr marL="342900" indent="-342900" algn="l" rtl="0" eaLnBrk="0" fontAlgn="base" hangingPunct="0">
        <a:spcBef>
          <a:spcPct val="20000"/>
        </a:spcBef>
        <a:spcAft>
          <a:spcPct val="0"/>
        </a:spcAft>
        <a:buClr>
          <a:srgbClr val="66FFFF"/>
        </a:buClr>
        <a:buSzPct val="75000"/>
        <a:buFont typeface="Monotype Sorts"/>
        <a:buChar char="n"/>
        <a:defRPr sz="24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rgbClr val="66FFFF"/>
        </a:buClr>
        <a:buSzPct val="125000"/>
        <a:buChar char="•"/>
        <a:defRPr sz="24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rgbClr val="66FFFF"/>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latin typeface="Times New Roman" pitchFamily="18" charset="0"/>
        </a:defRPr>
      </a:lvl4pPr>
      <a:lvl5pPr marL="2057400" indent="-228600" algn="l" rtl="0" eaLnBrk="0" fontAlgn="base" hangingPunct="0">
        <a:spcBef>
          <a:spcPct val="20000"/>
        </a:spcBef>
        <a:spcAft>
          <a:spcPct val="0"/>
        </a:spcAft>
        <a:buChar char="»"/>
        <a:defRPr sz="2000">
          <a:solidFill>
            <a:schemeClr val="tx1"/>
          </a:solidFill>
          <a:latin typeface="Times New Roman" pitchFamily="18" charset="0"/>
        </a:defRPr>
      </a:lvl5pPr>
      <a:lvl6pPr marL="2514600" indent="-228600" algn="l" rtl="0" eaLnBrk="0" fontAlgn="base" hangingPunct="0">
        <a:spcBef>
          <a:spcPct val="20000"/>
        </a:spcBef>
        <a:spcAft>
          <a:spcPct val="0"/>
        </a:spcAft>
        <a:buChar char="»"/>
        <a:defRPr sz="2000">
          <a:solidFill>
            <a:schemeClr val="tx1"/>
          </a:solidFill>
          <a:latin typeface="Times New Roman" pitchFamily="18" charset="0"/>
        </a:defRPr>
      </a:lvl6pPr>
      <a:lvl7pPr marL="2971800" indent="-228600" algn="l" rtl="0" eaLnBrk="0" fontAlgn="base" hangingPunct="0">
        <a:spcBef>
          <a:spcPct val="20000"/>
        </a:spcBef>
        <a:spcAft>
          <a:spcPct val="0"/>
        </a:spcAft>
        <a:buChar char="»"/>
        <a:defRPr sz="2000">
          <a:solidFill>
            <a:schemeClr val="tx1"/>
          </a:solidFill>
          <a:latin typeface="Times New Roman" pitchFamily="18" charset="0"/>
        </a:defRPr>
      </a:lvl7pPr>
      <a:lvl8pPr marL="3429000" indent="-228600" algn="l" rtl="0" eaLnBrk="0" fontAlgn="base" hangingPunct="0">
        <a:spcBef>
          <a:spcPct val="20000"/>
        </a:spcBef>
        <a:spcAft>
          <a:spcPct val="0"/>
        </a:spcAft>
        <a:buChar char="»"/>
        <a:defRPr sz="2000">
          <a:solidFill>
            <a:schemeClr val="tx1"/>
          </a:solidFill>
          <a:latin typeface="Times New Roman" pitchFamily="18" charset="0"/>
        </a:defRPr>
      </a:lvl8pPr>
      <a:lvl9pPr marL="3886200" indent="-228600" algn="l" rtl="0" eaLnBrk="0" fontAlgn="base" hangingPunct="0">
        <a:spcBef>
          <a:spcPct val="20000"/>
        </a:spcBef>
        <a:spcAft>
          <a:spcPct val="0"/>
        </a:spcAft>
        <a:buChar char="»"/>
        <a:defRPr sz="2000">
          <a:solidFill>
            <a:schemeClr val="tx1"/>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6.bin"/><Relationship Id="rId5" Type="http://schemas.openxmlformats.org/officeDocument/2006/relationships/oleObject" Target="../embeddings/oleObject5.bin"/><Relationship Id="rId4" Type="http://schemas.openxmlformats.org/officeDocument/2006/relationships/oleObject" Target="../embeddings/oleObject4.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oleObject" Target="../embeddings/oleObject7.bin"/></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8.xml"/><Relationship Id="rId7"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oleObject" Target="../embeddings/oleObject10.bin"/><Relationship Id="rId5" Type="http://schemas.openxmlformats.org/officeDocument/2006/relationships/oleObject" Target="../embeddings/oleObject9.bin"/><Relationship Id="rId4" Type="http://schemas.openxmlformats.org/officeDocument/2006/relationships/oleObject" Target="../embeddings/oleObject8.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4213" y="227013"/>
            <a:ext cx="7772400" cy="681037"/>
          </a:xfrm>
        </p:spPr>
        <p:txBody>
          <a:bodyPr/>
          <a:lstStyle/>
          <a:p>
            <a:pPr>
              <a:defRPr/>
            </a:pPr>
            <a:r>
              <a:rPr lang="en-US" smtClean="0"/>
              <a:t>Chapter 6: Transportation, Assignment, and Transshipment Problems</a:t>
            </a:r>
          </a:p>
        </p:txBody>
      </p:sp>
      <p:sp>
        <p:nvSpPr>
          <p:cNvPr id="6147" name="Rectangle 3"/>
          <p:cNvSpPr>
            <a:spLocks noGrp="1" noChangeArrowheads="1"/>
          </p:cNvSpPr>
          <p:nvPr>
            <p:ph type="body" idx="1"/>
          </p:nvPr>
        </p:nvSpPr>
        <p:spPr>
          <a:xfrm>
            <a:off x="700088" y="1106488"/>
            <a:ext cx="7769225" cy="4727575"/>
          </a:xfrm>
        </p:spPr>
        <p:txBody>
          <a:bodyPr/>
          <a:lstStyle/>
          <a:p>
            <a:pPr>
              <a:lnSpc>
                <a:spcPct val="80000"/>
              </a:lnSpc>
              <a:buFont typeface="Monotype Sorts"/>
              <a:buNone/>
              <a:defRPr/>
            </a:pPr>
            <a:r>
              <a:rPr lang="en-US" sz="2200" smtClean="0"/>
              <a:t>	A </a:t>
            </a:r>
            <a:r>
              <a:rPr lang="en-US" sz="2200" u="sng" smtClean="0"/>
              <a:t>network model</a:t>
            </a:r>
            <a:r>
              <a:rPr lang="en-US" sz="2200" smtClean="0"/>
              <a:t> is one which can be represented by a set of nodes, a set of arcs, and functions (e.g. costs, supplies, demands, etc.) associated with the arcs and/or nodes.</a:t>
            </a:r>
          </a:p>
          <a:p>
            <a:pPr>
              <a:lnSpc>
                <a:spcPct val="80000"/>
              </a:lnSpc>
              <a:buFont typeface="Monotype Sorts"/>
              <a:buNone/>
              <a:defRPr/>
            </a:pPr>
            <a:endParaRPr lang="en-US" sz="2200" smtClean="0"/>
          </a:p>
          <a:p>
            <a:pPr>
              <a:lnSpc>
                <a:spcPct val="80000"/>
              </a:lnSpc>
              <a:buFont typeface="Monotype Sorts"/>
              <a:buNone/>
              <a:defRPr/>
            </a:pPr>
            <a:r>
              <a:rPr lang="en-US" sz="2200" smtClean="0"/>
              <a:t>	Examples include </a:t>
            </a:r>
            <a:r>
              <a:rPr lang="en-US" sz="2200" b="1" u="sng" smtClean="0"/>
              <a:t>transportation</a:t>
            </a:r>
            <a:r>
              <a:rPr lang="en-US" sz="2200" b="1" smtClean="0"/>
              <a:t>, </a:t>
            </a:r>
            <a:r>
              <a:rPr lang="en-US" sz="2200" b="1" u="sng" smtClean="0"/>
              <a:t>assignment</a:t>
            </a:r>
            <a:r>
              <a:rPr lang="en-US" sz="2200" b="1" smtClean="0"/>
              <a:t>, </a:t>
            </a:r>
            <a:r>
              <a:rPr lang="en-US" sz="2200" b="1" u="sng" smtClean="0"/>
              <a:t>transshipment</a:t>
            </a:r>
            <a:r>
              <a:rPr lang="en-US" sz="2200" smtClean="0"/>
              <a:t> as well as shortest-route, maximal flow problems, minimal spanning tree and PERT/CPM problems.  </a:t>
            </a:r>
          </a:p>
          <a:p>
            <a:pPr>
              <a:lnSpc>
                <a:spcPct val="80000"/>
              </a:lnSpc>
              <a:buFont typeface="Monotype Sorts"/>
              <a:buNone/>
              <a:defRPr/>
            </a:pPr>
            <a:endParaRPr lang="en-US" sz="2200" smtClean="0"/>
          </a:p>
          <a:p>
            <a:pPr>
              <a:lnSpc>
                <a:spcPct val="80000"/>
              </a:lnSpc>
              <a:buFont typeface="Monotype Sorts"/>
              <a:buNone/>
              <a:defRPr/>
            </a:pPr>
            <a:r>
              <a:rPr lang="en-US" sz="2200" smtClean="0"/>
              <a:t>	All network problems can be formulated as linear programs. However, there are many computer packages that contain separate computer codes for these problems which take advantage of their network structure.</a:t>
            </a:r>
          </a:p>
          <a:p>
            <a:pPr>
              <a:lnSpc>
                <a:spcPct val="80000"/>
              </a:lnSpc>
              <a:buFont typeface="Monotype Sorts"/>
              <a:buNone/>
              <a:defRPr/>
            </a:pPr>
            <a:endParaRPr lang="en-US" sz="2200" smtClean="0"/>
          </a:p>
          <a:p>
            <a:pPr>
              <a:lnSpc>
                <a:spcPct val="80000"/>
              </a:lnSpc>
              <a:buFont typeface="Monotype Sorts"/>
              <a:buNone/>
              <a:defRPr/>
            </a:pPr>
            <a:r>
              <a:rPr lang="en-US" sz="2200" smtClean="0"/>
              <a:t>	If the right-hand side of the linear programming formulations are all integers, then optimal solution of the decision variables will also be integers.</a:t>
            </a:r>
          </a:p>
          <a:p>
            <a:pPr>
              <a:lnSpc>
                <a:spcPct val="80000"/>
              </a:lnSpc>
              <a:buFont typeface="Monotype Sorts"/>
              <a:buNone/>
              <a:defRPr/>
            </a:pPr>
            <a:endParaRPr lang="en-US" sz="2200" smtClean="0"/>
          </a:p>
        </p:txBody>
      </p:sp>
    </p:spTree>
  </p:cSld>
  <p:clrMapOvr>
    <a:masterClrMapping/>
  </p:clrMapOvr>
  <p:transition>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ChangeArrowheads="1"/>
          </p:cNvSpPr>
          <p:nvPr/>
        </p:nvSpPr>
        <p:spPr bwMode="auto">
          <a:xfrm>
            <a:off x="677863" y="1035050"/>
            <a:ext cx="7458075" cy="3497263"/>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Define the Objective Function</a:t>
            </a:r>
          </a:p>
          <a:p>
            <a:pPr marL="342900" indent="-342900" eaLnBrk="0" hangingPunct="0">
              <a:spcBef>
                <a:spcPct val="20000"/>
              </a:spcBef>
              <a:buClr>
                <a:srgbClr val="66FFFF"/>
              </a:buClr>
              <a:buSzPct val="75000"/>
              <a:buFont typeface="Monotype Sorts"/>
              <a:buNone/>
              <a:defRPr/>
            </a:pPr>
            <a:endParaRPr lang="en-US" sz="600">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Minimize the total shipping cost.</a:t>
            </a:r>
          </a:p>
          <a:p>
            <a:pPr marL="342900" indent="-342900" eaLnBrk="0" hangingPunct="0">
              <a:spcBef>
                <a:spcPct val="20000"/>
              </a:spcBef>
              <a:buClr>
                <a:srgbClr val="66FFFF"/>
              </a:buClr>
              <a:buSzPct val="75000"/>
              <a:buFont typeface="Monotype Sorts"/>
              <a:buNone/>
              <a:defRPr/>
            </a:pPr>
            <a:endParaRPr lang="en-US" sz="800">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Min: (shipping cost per pound for each mode per destination pairing) x (number of pounds shipped by mode per destination pairing).</a:t>
            </a:r>
          </a:p>
          <a:p>
            <a:pPr marL="342900" indent="-342900" eaLnBrk="0" hangingPunct="0">
              <a:spcBef>
                <a:spcPct val="20000"/>
              </a:spcBef>
              <a:buClr>
                <a:srgbClr val="66FFFF"/>
              </a:buClr>
              <a:buSzPct val="75000"/>
              <a:buFont typeface="Monotype Sorts"/>
              <a:buNone/>
              <a:defRPr/>
            </a:pPr>
            <a:endParaRPr lang="en-US" sz="800">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Min:   12</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11</a:t>
            </a:r>
            <a:r>
              <a:rPr lang="en-US" sz="2400">
                <a:effectLst>
                  <a:outerShdw blurRad="38100" dist="38100" dir="2700000" algn="tl">
                    <a:srgbClr val="000000"/>
                  </a:outerShdw>
                </a:effectLst>
              </a:rPr>
              <a:t> + 6</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12</a:t>
            </a:r>
            <a:r>
              <a:rPr lang="en-US" sz="2400">
                <a:effectLst>
                  <a:outerShdw blurRad="38100" dist="38100" dir="2700000" algn="tl">
                    <a:srgbClr val="000000"/>
                  </a:outerShdw>
                </a:effectLst>
              </a:rPr>
              <a:t> + 5</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13</a:t>
            </a:r>
            <a:r>
              <a:rPr lang="en-US" sz="2400">
                <a:effectLst>
                  <a:outerShdw blurRad="38100" dist="38100" dir="2700000" algn="tl">
                    <a:srgbClr val="000000"/>
                  </a:outerShdw>
                </a:effectLst>
              </a:rPr>
              <a:t> + 20</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21</a:t>
            </a:r>
            <a:r>
              <a:rPr lang="en-US" sz="2400">
                <a:effectLst>
                  <a:outerShdw blurRad="38100" dist="38100" dir="2700000" algn="tl">
                    <a:srgbClr val="000000"/>
                  </a:outerShdw>
                </a:effectLst>
              </a:rPr>
              <a:t> + 11</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22</a:t>
            </a:r>
            <a:r>
              <a:rPr lang="en-US" sz="2400">
                <a:effectLst>
                  <a:outerShdw blurRad="38100" dist="38100" dir="2700000" algn="tl">
                    <a:srgbClr val="000000"/>
                  </a:outerShdw>
                </a:effectLst>
              </a:rPr>
              <a:t> + 9</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23</a:t>
            </a:r>
            <a:endParaRPr lang="en-US" sz="2400">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+ 30</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31</a:t>
            </a:r>
            <a:r>
              <a:rPr lang="en-US" sz="2400">
                <a:effectLst>
                  <a:outerShdw blurRad="38100" dist="38100" dir="2700000" algn="tl">
                    <a:srgbClr val="000000"/>
                  </a:outerShdw>
                </a:effectLst>
              </a:rPr>
              <a:t> + 26</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32</a:t>
            </a:r>
            <a:r>
              <a:rPr lang="en-US" sz="2400">
                <a:effectLst>
                  <a:outerShdw blurRad="38100" dist="38100" dir="2700000" algn="tl">
                    <a:srgbClr val="000000"/>
                  </a:outerShdw>
                </a:effectLst>
              </a:rPr>
              <a:t> + 28</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33</a:t>
            </a:r>
            <a:endParaRPr lang="en-US" sz="2400">
              <a:effectLst>
                <a:outerShdw blurRad="38100" dist="38100" dir="2700000" algn="tl">
                  <a:srgbClr val="000000"/>
                </a:outerShdw>
              </a:effectLst>
            </a:endParaRPr>
          </a:p>
        </p:txBody>
      </p:sp>
      <p:sp>
        <p:nvSpPr>
          <p:cNvPr id="191525" name="Rectangle 37"/>
          <p:cNvSpPr>
            <a:spLocks noChangeArrowheads="1"/>
          </p:cNvSpPr>
          <p:nvPr/>
        </p:nvSpPr>
        <p:spPr bwMode="auto">
          <a:xfrm>
            <a:off x="836613" y="242888"/>
            <a:ext cx="8034337" cy="6238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Example: Transportation Problem (Continued)</a:t>
            </a:r>
          </a:p>
        </p:txBody>
      </p:sp>
    </p:spTree>
  </p:cSld>
  <p:clrMapOvr>
    <a:masterClrMapping/>
  </p:clrMapOvr>
  <p:transition>
    <p:zo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ChangeArrowheads="1"/>
          </p:cNvSpPr>
          <p:nvPr/>
        </p:nvSpPr>
        <p:spPr bwMode="auto">
          <a:xfrm>
            <a:off x="677863" y="1033463"/>
            <a:ext cx="6388100" cy="5043487"/>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Define the Constraints</a:t>
            </a:r>
          </a:p>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Source availability:</a:t>
            </a:r>
          </a:p>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(1)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11</a:t>
            </a:r>
            <a:r>
              <a:rPr lang="en-US" sz="2400">
                <a:effectLst>
                  <a:outerShdw blurRad="38100" dist="38100" dir="2700000" algn="tl">
                    <a:srgbClr val="000000"/>
                  </a:outerShdw>
                </a:effectLst>
              </a:rPr>
              <a:t> +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12</a:t>
            </a:r>
            <a:r>
              <a:rPr lang="en-US" sz="2400">
                <a:effectLst>
                  <a:outerShdw blurRad="38100" dist="38100" dir="2700000" algn="tl">
                    <a:srgbClr val="000000"/>
                  </a:outerShdw>
                </a:effectLst>
              </a:rPr>
              <a:t> +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13</a:t>
            </a:r>
            <a:r>
              <a:rPr lang="en-US" sz="2400">
                <a:effectLst>
                  <a:outerShdw blurRad="38100" dist="38100" dir="2700000" algn="tl">
                    <a:srgbClr val="000000"/>
                  </a:outerShdw>
                </a:effectLst>
              </a:rPr>
              <a:t> = 3000</a:t>
            </a:r>
          </a:p>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(2)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21</a:t>
            </a:r>
            <a:r>
              <a:rPr lang="en-US" sz="2400">
                <a:effectLst>
                  <a:outerShdw blurRad="38100" dist="38100" dir="2700000" algn="tl">
                    <a:srgbClr val="000000"/>
                  </a:outerShdw>
                </a:effectLst>
              </a:rPr>
              <a:t> +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22</a:t>
            </a:r>
            <a:r>
              <a:rPr lang="en-US" sz="2400">
                <a:effectLst>
                  <a:outerShdw blurRad="38100" dist="38100" dir="2700000" algn="tl">
                    <a:srgbClr val="000000"/>
                  </a:outerShdw>
                </a:effectLst>
              </a:rPr>
              <a:t> +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23</a:t>
            </a:r>
            <a:r>
              <a:rPr lang="en-US" sz="2400">
                <a:effectLst>
                  <a:outerShdw blurRad="38100" dist="38100" dir="2700000" algn="tl">
                    <a:srgbClr val="000000"/>
                  </a:outerShdw>
                </a:effectLst>
              </a:rPr>
              <a:t> = 3000</a:t>
            </a:r>
          </a:p>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(3)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31</a:t>
            </a:r>
            <a:r>
              <a:rPr lang="en-US" sz="2400">
                <a:effectLst>
                  <a:outerShdw blurRad="38100" dist="38100" dir="2700000" algn="tl">
                    <a:srgbClr val="000000"/>
                  </a:outerShdw>
                </a:effectLst>
              </a:rPr>
              <a:t> +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32</a:t>
            </a:r>
            <a:r>
              <a:rPr lang="en-US" sz="2400">
                <a:effectLst>
                  <a:outerShdw blurRad="38100" dist="38100" dir="2700000" algn="tl">
                    <a:srgbClr val="000000"/>
                  </a:outerShdw>
                </a:effectLst>
              </a:rPr>
              <a:t> +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33</a:t>
            </a:r>
            <a:r>
              <a:rPr lang="en-US" sz="2400">
                <a:effectLst>
                  <a:outerShdw blurRad="38100" dist="38100" dir="2700000" algn="tl">
                    <a:srgbClr val="000000"/>
                  </a:outerShdw>
                </a:effectLst>
              </a:rPr>
              <a:t> = 3000</a:t>
            </a:r>
          </a:p>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Destination material requirements:</a:t>
            </a:r>
          </a:p>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(4)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11</a:t>
            </a:r>
            <a:r>
              <a:rPr lang="en-US" sz="2400">
                <a:effectLst>
                  <a:outerShdw blurRad="38100" dist="38100" dir="2700000" algn="tl">
                    <a:srgbClr val="000000"/>
                  </a:outerShdw>
                </a:effectLst>
              </a:rPr>
              <a:t> +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21</a:t>
            </a:r>
            <a:r>
              <a:rPr lang="en-US" sz="2400">
                <a:effectLst>
                  <a:outerShdw blurRad="38100" dist="38100" dir="2700000" algn="tl">
                    <a:srgbClr val="000000"/>
                  </a:outerShdw>
                </a:effectLst>
              </a:rPr>
              <a:t> +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31</a:t>
            </a:r>
            <a:r>
              <a:rPr lang="en-US" sz="2400">
                <a:effectLst>
                  <a:outerShdw blurRad="38100" dist="38100" dir="2700000" algn="tl">
                    <a:srgbClr val="000000"/>
                  </a:outerShdw>
                </a:effectLst>
              </a:rPr>
              <a:t> = 4000</a:t>
            </a:r>
          </a:p>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(5)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12</a:t>
            </a:r>
            <a:r>
              <a:rPr lang="en-US" sz="2400">
                <a:effectLst>
                  <a:outerShdw blurRad="38100" dist="38100" dir="2700000" algn="tl">
                    <a:srgbClr val="000000"/>
                  </a:outerShdw>
                </a:effectLst>
              </a:rPr>
              <a:t> +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22</a:t>
            </a:r>
            <a:r>
              <a:rPr lang="en-US" sz="2400">
                <a:effectLst>
                  <a:outerShdw blurRad="38100" dist="38100" dir="2700000" algn="tl">
                    <a:srgbClr val="000000"/>
                  </a:outerShdw>
                </a:effectLst>
              </a:rPr>
              <a:t> +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32</a:t>
            </a:r>
            <a:r>
              <a:rPr lang="en-US" sz="2400">
                <a:effectLst>
                  <a:outerShdw blurRad="38100" dist="38100" dir="2700000" algn="tl">
                    <a:srgbClr val="000000"/>
                  </a:outerShdw>
                </a:effectLst>
              </a:rPr>
              <a:t> = 2500</a:t>
            </a:r>
          </a:p>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(6)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13</a:t>
            </a:r>
            <a:r>
              <a:rPr lang="en-US" sz="2400">
                <a:effectLst>
                  <a:outerShdw blurRad="38100" dist="38100" dir="2700000" algn="tl">
                    <a:srgbClr val="000000"/>
                  </a:outerShdw>
                </a:effectLst>
              </a:rPr>
              <a:t> +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23</a:t>
            </a:r>
            <a:r>
              <a:rPr lang="en-US" sz="2400">
                <a:effectLst>
                  <a:outerShdw blurRad="38100" dist="38100" dir="2700000" algn="tl">
                    <a:srgbClr val="000000"/>
                  </a:outerShdw>
                </a:effectLst>
              </a:rPr>
              <a:t> +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33</a:t>
            </a:r>
            <a:r>
              <a:rPr lang="en-US" sz="2400">
                <a:effectLst>
                  <a:outerShdw blurRad="38100" dist="38100" dir="2700000" algn="tl">
                    <a:srgbClr val="000000"/>
                  </a:outerShdw>
                </a:effectLst>
              </a:rPr>
              <a:t> = 2500</a:t>
            </a:r>
          </a:p>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Non-negativity of variables:</a:t>
            </a:r>
          </a:p>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i="1" baseline="-25000">
                <a:effectLst>
                  <a:outerShdw blurRad="38100" dist="38100" dir="2700000" algn="tl">
                    <a:srgbClr val="000000"/>
                  </a:outerShdw>
                </a:effectLst>
              </a:rPr>
              <a:t>ij</a:t>
            </a:r>
            <a:r>
              <a:rPr lang="en-US" sz="2400">
                <a:effectLst>
                  <a:outerShdw blurRad="38100" dist="38100" dir="2700000" algn="tl">
                    <a:srgbClr val="000000"/>
                  </a:outerShdw>
                </a:effectLst>
              </a:rPr>
              <a:t> </a:t>
            </a:r>
            <a:r>
              <a:rPr lang="en-US" sz="2400" u="sng">
                <a:effectLst>
                  <a:outerShdw blurRad="38100" dist="38100" dir="2700000" algn="tl">
                    <a:srgbClr val="000000"/>
                  </a:outerShdw>
                </a:effectLst>
              </a:rPr>
              <a:t>&gt;</a:t>
            </a:r>
            <a:r>
              <a:rPr lang="en-US" sz="2400">
                <a:effectLst>
                  <a:outerShdw blurRad="38100" dist="38100" dir="2700000" algn="tl">
                    <a:srgbClr val="000000"/>
                  </a:outerShdw>
                </a:effectLst>
              </a:rPr>
              <a:t> 0,  </a:t>
            </a:r>
            <a:r>
              <a:rPr lang="en-US" sz="2400" i="1">
                <a:effectLst>
                  <a:outerShdw blurRad="38100" dist="38100" dir="2700000" algn="tl">
                    <a:srgbClr val="000000"/>
                  </a:outerShdw>
                </a:effectLst>
              </a:rPr>
              <a:t>i</a:t>
            </a:r>
            <a:r>
              <a:rPr lang="en-US" sz="2400">
                <a:effectLst>
                  <a:outerShdw blurRad="38100" dist="38100" dir="2700000" algn="tl">
                    <a:srgbClr val="000000"/>
                  </a:outerShdw>
                </a:effectLst>
              </a:rPr>
              <a:t> = 1, 2, 3  and  </a:t>
            </a:r>
            <a:r>
              <a:rPr lang="en-US" sz="2400" i="1">
                <a:effectLst>
                  <a:outerShdw blurRad="38100" dist="38100" dir="2700000" algn="tl">
                    <a:srgbClr val="000000"/>
                  </a:outerShdw>
                </a:effectLst>
              </a:rPr>
              <a:t>j</a:t>
            </a:r>
            <a:r>
              <a:rPr lang="en-US" sz="2400">
                <a:effectLst>
                  <a:outerShdw blurRad="38100" dist="38100" dir="2700000" algn="tl">
                    <a:srgbClr val="000000"/>
                  </a:outerShdw>
                </a:effectLst>
              </a:rPr>
              <a:t> = 1, 2, 3</a:t>
            </a:r>
          </a:p>
        </p:txBody>
      </p:sp>
      <p:sp>
        <p:nvSpPr>
          <p:cNvPr id="192549" name="Rectangle 37"/>
          <p:cNvSpPr>
            <a:spLocks noChangeArrowheads="1"/>
          </p:cNvSpPr>
          <p:nvPr/>
        </p:nvSpPr>
        <p:spPr bwMode="auto">
          <a:xfrm>
            <a:off x="836613" y="242888"/>
            <a:ext cx="7475537" cy="4333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Transportation Problem:  Example #2</a:t>
            </a:r>
          </a:p>
        </p:txBody>
      </p:sp>
    </p:spTree>
  </p:cSld>
  <p:clrMapOvr>
    <a:masterClrMapping/>
  </p:clrMapOvr>
  <p:transition>
    <p:zo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ChangeArrowheads="1"/>
          </p:cNvSpPr>
          <p:nvPr/>
        </p:nvSpPr>
        <p:spPr bwMode="auto">
          <a:xfrm>
            <a:off x="1047750" y="1638300"/>
            <a:ext cx="6819900" cy="4114800"/>
          </a:xfrm>
          <a:prstGeom prst="rect">
            <a:avLst/>
          </a:prstGeom>
          <a:gradFill rotWithShape="0">
            <a:gsLst>
              <a:gs pos="0">
                <a:srgbClr val="777777">
                  <a:gamma/>
                  <a:shade val="46275"/>
                  <a:invGamma/>
                </a:srgbClr>
              </a:gs>
              <a:gs pos="50000">
                <a:srgbClr val="777777"/>
              </a:gs>
              <a:gs pos="100000">
                <a:srgbClr val="777777">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93539" name="Rectangle 3"/>
          <p:cNvSpPr>
            <a:spLocks noChangeArrowheads="1"/>
          </p:cNvSpPr>
          <p:nvPr/>
        </p:nvSpPr>
        <p:spPr bwMode="auto">
          <a:xfrm>
            <a:off x="677863" y="1033463"/>
            <a:ext cx="7772400" cy="4681537"/>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Computer Output</a:t>
            </a:r>
          </a:p>
          <a:p>
            <a:pPr marL="342900" indent="-342900" eaLnBrk="0" hangingPunct="0">
              <a:spcBef>
                <a:spcPct val="20000"/>
              </a:spcBef>
              <a:buClr>
                <a:srgbClr val="66FFFF"/>
              </a:buClr>
              <a:buSzPct val="75000"/>
              <a:buFont typeface="Monotype Sorts"/>
              <a:buNone/>
              <a:defRPr/>
            </a:pPr>
            <a:endParaRPr lang="en-US" sz="1600">
              <a:solidFill>
                <a:srgbClr val="66FFFF"/>
              </a:solidFill>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OBJECTIVE FUNCTION VALUE  =  142000.000</a:t>
            </a:r>
          </a:p>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a:t>
            </a:r>
            <a:r>
              <a:rPr lang="en-US" sz="2400" u="sng">
                <a:effectLst>
                  <a:outerShdw blurRad="38100" dist="38100" dir="2700000" algn="tl">
                    <a:srgbClr val="000000"/>
                  </a:outerShdw>
                </a:effectLst>
              </a:rPr>
              <a:t>Variable</a:t>
            </a:r>
            <a:r>
              <a:rPr lang="en-US" sz="2400">
                <a:effectLst>
                  <a:outerShdw blurRad="38100" dist="38100" dir="2700000" algn="tl">
                    <a:srgbClr val="000000"/>
                  </a:outerShdw>
                </a:effectLst>
              </a:rPr>
              <a:t>             </a:t>
            </a:r>
            <a:r>
              <a:rPr lang="en-US" sz="2400" u="sng">
                <a:effectLst>
                  <a:outerShdw blurRad="38100" dist="38100" dir="2700000" algn="tl">
                    <a:srgbClr val="000000"/>
                  </a:outerShdw>
                </a:effectLst>
              </a:rPr>
              <a:t>Value</a:t>
            </a:r>
            <a:r>
              <a:rPr lang="en-US" sz="2400">
                <a:effectLst>
                  <a:outerShdw blurRad="38100" dist="38100" dir="2700000" algn="tl">
                    <a:srgbClr val="000000"/>
                  </a:outerShdw>
                </a:effectLst>
              </a:rPr>
              <a:t>                </a:t>
            </a:r>
            <a:r>
              <a:rPr lang="en-US" sz="2400" u="sng">
                <a:effectLst>
                  <a:outerShdw blurRad="38100" dist="38100" dir="2700000" algn="tl">
                    <a:srgbClr val="000000"/>
                  </a:outerShdw>
                </a:effectLst>
              </a:rPr>
              <a:t>Reduced Cost</a:t>
            </a:r>
            <a:endParaRPr lang="en-US" sz="2400">
              <a:effectLst>
                <a:outerShdw blurRad="38100" dist="38100" dir="2700000" algn="tl">
                  <a:srgbClr val="000000"/>
                </a:outerShdw>
              </a:effectLst>
            </a:endParaRPr>
          </a:p>
          <a:p>
            <a:pPr marL="342900" indent="-342900" eaLnBrk="0" hangingPunct="0">
              <a:lnSpc>
                <a:spcPct val="70000"/>
              </a:lnSpc>
              <a:spcBef>
                <a:spcPct val="20000"/>
              </a:spcBef>
              <a:buClr>
                <a:srgbClr val="66FFFF"/>
              </a:buClr>
              <a:buSzPct val="75000"/>
              <a:buFont typeface="Monotype Sorts"/>
              <a:buNone/>
              <a:defRPr/>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11</a:t>
            </a:r>
            <a:r>
              <a:rPr lang="en-US" sz="2400">
                <a:effectLst>
                  <a:outerShdw blurRad="38100" dist="38100" dir="2700000" algn="tl">
                    <a:srgbClr val="000000"/>
                  </a:outerShdw>
                </a:effectLst>
              </a:rPr>
              <a:t>               1000.000                      0.000</a:t>
            </a:r>
          </a:p>
          <a:p>
            <a:pPr marL="342900" indent="-342900" eaLnBrk="0" hangingPunct="0">
              <a:lnSpc>
                <a:spcPct val="70000"/>
              </a:lnSpc>
              <a:spcBef>
                <a:spcPct val="20000"/>
              </a:spcBef>
              <a:buClr>
                <a:srgbClr val="66FFFF"/>
              </a:buClr>
              <a:buSzPct val="75000"/>
              <a:buFont typeface="Monotype Sorts"/>
              <a:buNone/>
              <a:defRPr/>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12</a:t>
            </a:r>
            <a:r>
              <a:rPr lang="en-US" sz="2400">
                <a:effectLst>
                  <a:outerShdw blurRad="38100" dist="38100" dir="2700000" algn="tl">
                    <a:srgbClr val="000000"/>
                  </a:outerShdw>
                </a:effectLst>
              </a:rPr>
              <a:t>               2000.000                      0.000</a:t>
            </a:r>
          </a:p>
          <a:p>
            <a:pPr marL="342900" indent="-342900" eaLnBrk="0" hangingPunct="0">
              <a:lnSpc>
                <a:spcPct val="70000"/>
              </a:lnSpc>
              <a:spcBef>
                <a:spcPct val="20000"/>
              </a:spcBef>
              <a:buClr>
                <a:srgbClr val="66FFFF"/>
              </a:buClr>
              <a:buSzPct val="75000"/>
              <a:buFont typeface="Monotype Sorts"/>
              <a:buNone/>
              <a:defRPr/>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13</a:t>
            </a:r>
            <a:r>
              <a:rPr lang="en-US" sz="2400">
                <a:effectLst>
                  <a:outerShdw blurRad="38100" dist="38100" dir="2700000" algn="tl">
                    <a:srgbClr val="000000"/>
                  </a:outerShdw>
                </a:effectLst>
              </a:rPr>
              <a:t>                     0.000                      1.000 </a:t>
            </a:r>
          </a:p>
          <a:p>
            <a:pPr marL="342900" indent="-342900" eaLnBrk="0" hangingPunct="0">
              <a:lnSpc>
                <a:spcPct val="70000"/>
              </a:lnSpc>
              <a:spcBef>
                <a:spcPct val="20000"/>
              </a:spcBef>
              <a:buClr>
                <a:srgbClr val="66FFFF"/>
              </a:buClr>
              <a:buSzPct val="75000"/>
              <a:buFont typeface="Monotype Sorts"/>
              <a:buNone/>
              <a:defRPr/>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21</a:t>
            </a:r>
            <a:r>
              <a:rPr lang="en-US" sz="2400">
                <a:effectLst>
                  <a:outerShdw blurRad="38100" dist="38100" dir="2700000" algn="tl">
                    <a:srgbClr val="000000"/>
                  </a:outerShdw>
                </a:effectLst>
              </a:rPr>
              <a:t>                     0.000                      3.000 </a:t>
            </a:r>
          </a:p>
          <a:p>
            <a:pPr marL="342900" indent="-342900" eaLnBrk="0" hangingPunct="0">
              <a:lnSpc>
                <a:spcPct val="70000"/>
              </a:lnSpc>
              <a:spcBef>
                <a:spcPct val="20000"/>
              </a:spcBef>
              <a:buClr>
                <a:srgbClr val="66FFFF"/>
              </a:buClr>
              <a:buSzPct val="75000"/>
              <a:buFont typeface="Monotype Sorts"/>
              <a:buNone/>
              <a:defRPr/>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22</a:t>
            </a:r>
            <a:r>
              <a:rPr lang="en-US" sz="2400">
                <a:effectLst>
                  <a:outerShdw blurRad="38100" dist="38100" dir="2700000" algn="tl">
                    <a:srgbClr val="000000"/>
                  </a:outerShdw>
                </a:effectLst>
              </a:rPr>
              <a:t>                 500.000                      0.000 </a:t>
            </a:r>
          </a:p>
          <a:p>
            <a:pPr marL="342900" indent="-342900" eaLnBrk="0" hangingPunct="0">
              <a:lnSpc>
                <a:spcPct val="70000"/>
              </a:lnSpc>
              <a:spcBef>
                <a:spcPct val="20000"/>
              </a:spcBef>
              <a:buClr>
                <a:srgbClr val="66FFFF"/>
              </a:buClr>
              <a:buSzPct val="75000"/>
              <a:buFont typeface="Monotype Sorts"/>
              <a:buNone/>
              <a:defRPr/>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23</a:t>
            </a:r>
            <a:r>
              <a:rPr lang="en-US" sz="2400">
                <a:effectLst>
                  <a:outerShdw blurRad="38100" dist="38100" dir="2700000" algn="tl">
                    <a:srgbClr val="000000"/>
                  </a:outerShdw>
                </a:effectLst>
              </a:rPr>
              <a:t>               2500.000                      0.000 </a:t>
            </a:r>
          </a:p>
          <a:p>
            <a:pPr marL="342900" indent="-342900" eaLnBrk="0" hangingPunct="0">
              <a:lnSpc>
                <a:spcPct val="70000"/>
              </a:lnSpc>
              <a:spcBef>
                <a:spcPct val="20000"/>
              </a:spcBef>
              <a:buClr>
                <a:srgbClr val="66FFFF"/>
              </a:buClr>
              <a:buSzPct val="75000"/>
              <a:buFont typeface="Monotype Sorts"/>
              <a:buNone/>
              <a:defRPr/>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31</a:t>
            </a:r>
            <a:r>
              <a:rPr lang="en-US" sz="2400">
                <a:effectLst>
                  <a:outerShdw blurRad="38100" dist="38100" dir="2700000" algn="tl">
                    <a:srgbClr val="000000"/>
                  </a:outerShdw>
                </a:effectLst>
              </a:rPr>
              <a:t>               3000.000                      0.000 </a:t>
            </a:r>
          </a:p>
          <a:p>
            <a:pPr marL="342900" indent="-342900" eaLnBrk="0" hangingPunct="0">
              <a:lnSpc>
                <a:spcPct val="70000"/>
              </a:lnSpc>
              <a:spcBef>
                <a:spcPct val="20000"/>
              </a:spcBef>
              <a:buClr>
                <a:srgbClr val="66FFFF"/>
              </a:buClr>
              <a:buSzPct val="75000"/>
              <a:buFont typeface="Monotype Sorts"/>
              <a:buNone/>
              <a:defRPr/>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32</a:t>
            </a:r>
            <a:r>
              <a:rPr lang="en-US" sz="2400">
                <a:effectLst>
                  <a:outerShdw blurRad="38100" dist="38100" dir="2700000" algn="tl">
                    <a:srgbClr val="000000"/>
                  </a:outerShdw>
                </a:effectLst>
              </a:rPr>
              <a:t>                     0.000                      2.000 </a:t>
            </a:r>
          </a:p>
          <a:p>
            <a:pPr marL="342900" indent="-342900" eaLnBrk="0" hangingPunct="0">
              <a:lnSpc>
                <a:spcPct val="70000"/>
              </a:lnSpc>
              <a:spcBef>
                <a:spcPct val="20000"/>
              </a:spcBef>
              <a:buClr>
                <a:srgbClr val="66FFFF"/>
              </a:buClr>
              <a:buSzPct val="75000"/>
              <a:buFont typeface="Monotype Sorts"/>
              <a:buNone/>
              <a:defRPr/>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33</a:t>
            </a:r>
            <a:r>
              <a:rPr lang="en-US" sz="2400">
                <a:effectLst>
                  <a:outerShdw blurRad="38100" dist="38100" dir="2700000" algn="tl">
                    <a:srgbClr val="000000"/>
                  </a:outerShdw>
                </a:effectLst>
              </a:rPr>
              <a:t>                     0.000                      6.000 </a:t>
            </a:r>
          </a:p>
        </p:txBody>
      </p:sp>
      <p:sp>
        <p:nvSpPr>
          <p:cNvPr id="193574" name="Rectangle 38"/>
          <p:cNvSpPr>
            <a:spLocks noChangeArrowheads="1"/>
          </p:cNvSpPr>
          <p:nvPr/>
        </p:nvSpPr>
        <p:spPr bwMode="auto">
          <a:xfrm>
            <a:off x="836613" y="242888"/>
            <a:ext cx="8008937" cy="6365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Example: Transportation Problem (Continued)</a:t>
            </a:r>
          </a:p>
        </p:txBody>
      </p:sp>
    </p:spTree>
  </p:cSld>
  <p:clrMapOvr>
    <a:masterClrMapping/>
  </p:clrMapOvr>
  <p:transition>
    <p:zo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ChangeArrowheads="1"/>
          </p:cNvSpPr>
          <p:nvPr/>
        </p:nvSpPr>
        <p:spPr bwMode="auto">
          <a:xfrm>
            <a:off x="685800" y="1033463"/>
            <a:ext cx="7542213" cy="3913187"/>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Solution Summary</a:t>
            </a:r>
          </a:p>
          <a:p>
            <a:pPr marL="742950" lvl="1" indent="-285750" eaLnBrk="0" hangingPunct="0">
              <a:spcBef>
                <a:spcPct val="20000"/>
              </a:spcBef>
              <a:buClr>
                <a:srgbClr val="66FFFF"/>
              </a:buClr>
              <a:buSzPct val="125000"/>
              <a:buFontTx/>
              <a:buChar char="•"/>
              <a:defRPr/>
            </a:pPr>
            <a:r>
              <a:rPr lang="en-US" sz="2400">
                <a:effectLst>
                  <a:outerShdw blurRad="38100" dist="38100" dir="2700000" algn="tl">
                    <a:srgbClr val="000000"/>
                  </a:outerShdw>
                </a:effectLst>
              </a:rPr>
              <a:t>San Diego will receive 1000 lbs. from Albany</a:t>
            </a:r>
          </a:p>
          <a:p>
            <a:pPr marL="742950" lvl="1" indent="-285750" eaLnBrk="0" hangingPunct="0">
              <a:spcBef>
                <a:spcPct val="20000"/>
              </a:spcBef>
              <a:buClr>
                <a:srgbClr val="66FFFF"/>
              </a:buClr>
              <a:buSzPct val="125000"/>
              <a:defRPr/>
            </a:pPr>
            <a:r>
              <a:rPr lang="en-US" sz="2400">
                <a:effectLst>
                  <a:outerShdw blurRad="38100" dist="38100" dir="2700000" algn="tl">
                    <a:srgbClr val="000000"/>
                  </a:outerShdw>
                </a:effectLst>
              </a:rPr>
              <a:t>	and 3000 lbs. from Winchester.</a:t>
            </a:r>
          </a:p>
          <a:p>
            <a:pPr marL="742950" lvl="1" indent="-285750" eaLnBrk="0" hangingPunct="0">
              <a:spcBef>
                <a:spcPct val="20000"/>
              </a:spcBef>
              <a:buClr>
                <a:srgbClr val="66FFFF"/>
              </a:buClr>
              <a:buSzPct val="125000"/>
              <a:buFontTx/>
              <a:buChar char="•"/>
              <a:defRPr/>
            </a:pPr>
            <a:r>
              <a:rPr lang="en-US" sz="2400">
                <a:effectLst>
                  <a:outerShdw blurRad="38100" dist="38100" dir="2700000" algn="tl">
                    <a:srgbClr val="000000"/>
                  </a:outerShdw>
                </a:effectLst>
              </a:rPr>
              <a:t>Norfolk will receive 2000 lbs. </a:t>
            </a:r>
            <a:r>
              <a:rPr lang="en-US">
                <a:effectLst>
                  <a:outerShdw blurRad="38100" dist="38100" dir="2700000" algn="tl">
                    <a:srgbClr val="000000"/>
                  </a:outerShdw>
                </a:effectLst>
              </a:rPr>
              <a:t>from Albany</a:t>
            </a:r>
            <a:endParaRPr lang="en-US" sz="2400">
              <a:effectLst>
                <a:outerShdw blurRad="38100" dist="38100" dir="2700000" algn="tl">
                  <a:srgbClr val="000000"/>
                </a:outerShdw>
              </a:effectLst>
            </a:endParaRPr>
          </a:p>
          <a:p>
            <a:pPr marL="742950" lvl="1" indent="-285750" eaLnBrk="0" hangingPunct="0">
              <a:spcBef>
                <a:spcPct val="20000"/>
              </a:spcBef>
              <a:buClr>
                <a:srgbClr val="66FFFF"/>
              </a:buClr>
              <a:buSzPct val="125000"/>
              <a:defRPr/>
            </a:pPr>
            <a:r>
              <a:rPr lang="en-US" sz="2400">
                <a:effectLst>
                  <a:outerShdw blurRad="38100" dist="38100" dir="2700000" algn="tl">
                    <a:srgbClr val="000000"/>
                  </a:outerShdw>
                </a:effectLst>
              </a:rPr>
              <a:t>    and 500 lbs. from BenSalem.</a:t>
            </a:r>
          </a:p>
          <a:p>
            <a:pPr marL="742950" lvl="1" indent="-285750" eaLnBrk="0" hangingPunct="0">
              <a:spcBef>
                <a:spcPct val="20000"/>
              </a:spcBef>
              <a:buClr>
                <a:srgbClr val="66FFFF"/>
              </a:buClr>
              <a:buSzPct val="125000"/>
              <a:buFontTx/>
              <a:buChar char="•"/>
              <a:defRPr/>
            </a:pPr>
            <a:r>
              <a:rPr lang="en-US" sz="2400">
                <a:effectLst>
                  <a:outerShdw blurRad="38100" dist="38100" dir="2700000" algn="tl">
                    <a:srgbClr val="000000"/>
                  </a:outerShdw>
                </a:effectLst>
              </a:rPr>
              <a:t>Pensacola will receive 2500 lbs. from BenSalem. </a:t>
            </a:r>
          </a:p>
          <a:p>
            <a:pPr marL="742950" lvl="1" indent="-285750" eaLnBrk="0" hangingPunct="0">
              <a:spcBef>
                <a:spcPct val="20000"/>
              </a:spcBef>
              <a:buClr>
                <a:srgbClr val="66FFFF"/>
              </a:buClr>
              <a:buSzPct val="125000"/>
              <a:buFontTx/>
              <a:buChar char="•"/>
              <a:defRPr/>
            </a:pPr>
            <a:r>
              <a:rPr lang="en-US" sz="2400">
                <a:effectLst>
                  <a:outerShdw blurRad="38100" dist="38100" dir="2700000" algn="tl">
                    <a:srgbClr val="000000"/>
                  </a:outerShdw>
                </a:effectLst>
              </a:rPr>
              <a:t>The total shipping cost will be $142,000.</a:t>
            </a:r>
          </a:p>
        </p:txBody>
      </p:sp>
      <p:sp>
        <p:nvSpPr>
          <p:cNvPr id="194597" name="Rectangle 37"/>
          <p:cNvSpPr>
            <a:spLocks noChangeArrowheads="1"/>
          </p:cNvSpPr>
          <p:nvPr/>
        </p:nvSpPr>
        <p:spPr bwMode="auto">
          <a:xfrm>
            <a:off x="836613" y="242888"/>
            <a:ext cx="7475537" cy="4333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Transportation Problem:  Example #2</a:t>
            </a:r>
          </a:p>
        </p:txBody>
      </p:sp>
    </p:spTree>
  </p:cSld>
  <p:clrMapOvr>
    <a:masterClrMapping/>
  </p:clrMapOvr>
  <p:transition>
    <p:zo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2"/>
          <p:cNvSpPr>
            <a:spLocks noChangeArrowheads="1"/>
          </p:cNvSpPr>
          <p:nvPr/>
        </p:nvSpPr>
        <p:spPr bwMode="auto">
          <a:xfrm>
            <a:off x="1390650" y="1949450"/>
            <a:ext cx="6838950" cy="609600"/>
          </a:xfrm>
          <a:prstGeom prst="rect">
            <a:avLst/>
          </a:prstGeom>
          <a:gradFill rotWithShape="0">
            <a:gsLst>
              <a:gs pos="0">
                <a:srgbClr val="777777">
                  <a:gamma/>
                  <a:shade val="46275"/>
                  <a:invGamma/>
                </a:srgbClr>
              </a:gs>
              <a:gs pos="50000">
                <a:srgbClr val="777777"/>
              </a:gs>
              <a:gs pos="100000">
                <a:srgbClr val="777777">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5" name="Rectangle 6"/>
          <p:cNvSpPr>
            <a:spLocks noChangeArrowheads="1"/>
          </p:cNvSpPr>
          <p:nvPr/>
        </p:nvSpPr>
        <p:spPr bwMode="auto">
          <a:xfrm>
            <a:off x="1568450" y="3149600"/>
            <a:ext cx="6438900" cy="2108200"/>
          </a:xfrm>
          <a:prstGeom prst="rect">
            <a:avLst/>
          </a:prstGeom>
          <a:gradFill rotWithShape="0">
            <a:gsLst>
              <a:gs pos="0">
                <a:srgbClr val="777777">
                  <a:gamma/>
                  <a:shade val="46275"/>
                  <a:invGamma/>
                </a:srgbClr>
              </a:gs>
              <a:gs pos="50000">
                <a:srgbClr val="777777"/>
              </a:gs>
              <a:gs pos="100000">
                <a:srgbClr val="777777">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8" name="Rectangle 10"/>
          <p:cNvSpPr txBox="1">
            <a:spLocks noChangeArrowheads="1"/>
          </p:cNvSpPr>
          <p:nvPr/>
        </p:nvSpPr>
        <p:spPr bwMode="auto">
          <a:xfrm>
            <a:off x="522288" y="1041400"/>
            <a:ext cx="7556500" cy="5062538"/>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LP Formulation Special Cases</a:t>
            </a:r>
          </a:p>
          <a:p>
            <a:pPr marL="742950" lvl="1" indent="-285750" eaLnBrk="0" hangingPunct="0">
              <a:spcBef>
                <a:spcPct val="20000"/>
              </a:spcBef>
              <a:buClr>
                <a:srgbClr val="66FFFF"/>
              </a:buClr>
              <a:buSzPct val="125000"/>
              <a:buFontTx/>
              <a:buChar char="•"/>
              <a:defRPr/>
            </a:pPr>
            <a:r>
              <a:rPr lang="en-US" sz="2400">
                <a:solidFill>
                  <a:srgbClr val="FFFFFF"/>
                </a:solidFill>
                <a:effectLst>
                  <a:outerShdw blurRad="38100" dist="38100" dir="2700000" algn="tl">
                    <a:srgbClr val="000000"/>
                  </a:outerShdw>
                </a:effectLst>
              </a:rPr>
              <a:t>Total supply exceeds total demand: </a:t>
            </a:r>
          </a:p>
          <a:p>
            <a:pPr marL="742950" lvl="1" indent="-285750" eaLnBrk="0" hangingPunct="0">
              <a:spcBef>
                <a:spcPct val="20000"/>
              </a:spcBef>
              <a:buClr>
                <a:srgbClr val="66FFFF"/>
              </a:buClr>
              <a:buSzPct val="125000"/>
              <a:defRPr/>
            </a:pPr>
            <a:endParaRPr lang="en-US" sz="2000">
              <a:effectLst>
                <a:outerShdw blurRad="38100" dist="38100" dir="2700000" algn="tl">
                  <a:srgbClr val="000000"/>
                </a:outerShdw>
              </a:effectLst>
            </a:endParaRPr>
          </a:p>
          <a:p>
            <a:pPr marL="742950" lvl="1" indent="-285750" eaLnBrk="0" hangingPunct="0">
              <a:spcBef>
                <a:spcPct val="20000"/>
              </a:spcBef>
              <a:buClr>
                <a:srgbClr val="66FFFF"/>
              </a:buClr>
              <a:buSzPct val="125000"/>
              <a:defRPr/>
            </a:pPr>
            <a:endParaRPr lang="en-US" sz="2000">
              <a:effectLst>
                <a:outerShdw blurRad="38100" dist="38100" dir="2700000" algn="tl">
                  <a:srgbClr val="000000"/>
                </a:outerShdw>
              </a:effectLst>
            </a:endParaRPr>
          </a:p>
          <a:p>
            <a:pPr marL="742950" lvl="1" indent="-285750" eaLnBrk="0" hangingPunct="0">
              <a:spcBef>
                <a:spcPct val="20000"/>
              </a:spcBef>
              <a:buClr>
                <a:srgbClr val="66FFFF"/>
              </a:buClr>
              <a:buSzPct val="125000"/>
              <a:buFontTx/>
              <a:buChar char="•"/>
              <a:defRPr/>
            </a:pPr>
            <a:r>
              <a:rPr lang="en-US" sz="2400">
                <a:effectLst>
                  <a:outerShdw blurRad="38100" dist="38100" dir="2700000" algn="tl">
                    <a:srgbClr val="000000"/>
                  </a:outerShdw>
                </a:effectLst>
              </a:rPr>
              <a:t>Total demand exceeds total supply:  </a:t>
            </a:r>
          </a:p>
          <a:p>
            <a:pPr marL="742950" lvl="1" indent="-285750" eaLnBrk="0" hangingPunct="0">
              <a:spcBef>
                <a:spcPct val="20000"/>
              </a:spcBef>
              <a:buClr>
                <a:srgbClr val="66FFFF"/>
              </a:buClr>
              <a:buSzPct val="125000"/>
              <a:defRPr/>
            </a:pPr>
            <a:endParaRPr lang="en-US" sz="800">
              <a:effectLst>
                <a:outerShdw blurRad="38100" dist="38100" dir="2700000" algn="tl">
                  <a:srgbClr val="000000"/>
                </a:outerShdw>
              </a:effectLst>
            </a:endParaRPr>
          </a:p>
          <a:p>
            <a:pPr marL="742950" lvl="1" indent="-285750" eaLnBrk="0" hangingPunct="0">
              <a:spcBef>
                <a:spcPct val="20000"/>
              </a:spcBef>
              <a:buClr>
                <a:srgbClr val="66FFFF"/>
              </a:buClr>
              <a:buSzPct val="125000"/>
              <a:defRPr/>
            </a:pPr>
            <a:r>
              <a:rPr lang="en-US" sz="2400" i="1">
                <a:effectLst>
                  <a:outerShdw blurRad="38100" dist="38100" dir="2700000" algn="tl">
                    <a:srgbClr val="000000"/>
                  </a:outerShdw>
                </a:effectLst>
              </a:rPr>
              <a:t>	</a:t>
            </a:r>
            <a:r>
              <a:rPr lang="en-US" sz="2400">
                <a:effectLst>
                  <a:outerShdw blurRad="38100" dist="38100" dir="2700000" algn="tl">
                    <a:srgbClr val="000000"/>
                  </a:outerShdw>
                </a:effectLst>
              </a:rPr>
              <a:t>Add a dummy origin with supply equal to the shortage amount.  Assign a zero shipping cost per unit.  The amount “shipped” from the dummy origin (in the solution) will not actually be shipped.</a:t>
            </a:r>
          </a:p>
          <a:p>
            <a:pPr marL="742950" lvl="1" indent="-285750" eaLnBrk="0" hangingPunct="0">
              <a:spcBef>
                <a:spcPct val="20000"/>
              </a:spcBef>
              <a:buClr>
                <a:srgbClr val="66FFFF"/>
              </a:buClr>
              <a:buSzPct val="125000"/>
              <a:defRPr/>
            </a:pPr>
            <a:endParaRPr lang="en-US" sz="2400">
              <a:effectLst>
                <a:outerShdw blurRad="38100" dist="38100" dir="2700000" algn="tl">
                  <a:srgbClr val="000000"/>
                </a:outerShdw>
              </a:effectLst>
            </a:endParaRPr>
          </a:p>
          <a:p>
            <a:pPr marL="742950" lvl="1" indent="-285750" eaLnBrk="0" hangingPunct="0">
              <a:spcBef>
                <a:spcPct val="20000"/>
              </a:spcBef>
              <a:buClr>
                <a:srgbClr val="66FFFF"/>
              </a:buClr>
              <a:buSzPct val="125000"/>
              <a:defRPr/>
            </a:pPr>
            <a:endParaRPr lang="en-US" sz="2400">
              <a:effectLst>
                <a:outerShdw blurRad="38100" dist="38100" dir="2700000" algn="tl">
                  <a:srgbClr val="000000"/>
                </a:outerShdw>
              </a:effectLst>
            </a:endParaRPr>
          </a:p>
          <a:p>
            <a:pPr marL="742950" lvl="1" indent="-285750" eaLnBrk="0" hangingPunct="0">
              <a:spcBef>
                <a:spcPct val="20000"/>
              </a:spcBef>
              <a:buClr>
                <a:srgbClr val="66FFFF"/>
              </a:buClr>
              <a:buSzPct val="125000"/>
              <a:defRPr/>
            </a:pPr>
            <a:r>
              <a:rPr lang="en-US" sz="2400" baseline="-25000">
                <a:effectLst>
                  <a:outerShdw blurRad="38100" dist="38100" dir="2700000" algn="tl">
                    <a:srgbClr val="000000"/>
                  </a:outerShdw>
                </a:effectLst>
              </a:rPr>
              <a:t>Assign a zero shipping cost per unit</a:t>
            </a:r>
          </a:p>
          <a:p>
            <a:pPr marL="742950" lvl="1" indent="-285750" eaLnBrk="0" hangingPunct="0">
              <a:spcBef>
                <a:spcPct val="20000"/>
              </a:spcBef>
              <a:buClr>
                <a:srgbClr val="66FFFF"/>
              </a:buClr>
              <a:buSzPct val="125000"/>
              <a:defRPr/>
            </a:pPr>
            <a:endParaRPr lang="en-US" sz="800">
              <a:effectLst>
                <a:outerShdw blurRad="38100" dist="38100" dir="2700000" algn="tl">
                  <a:srgbClr val="000000"/>
                </a:outerShdw>
              </a:effectLst>
            </a:endParaRPr>
          </a:p>
          <a:p>
            <a:pPr marL="742950" lvl="1" indent="-285750" eaLnBrk="0" hangingPunct="0">
              <a:spcBef>
                <a:spcPct val="20000"/>
              </a:spcBef>
              <a:buClr>
                <a:srgbClr val="66FFFF"/>
              </a:buClr>
              <a:buSzPct val="125000"/>
              <a:buFontTx/>
              <a:buChar char="•"/>
              <a:defRPr/>
            </a:pPr>
            <a:r>
              <a:rPr lang="en-US" sz="2400">
                <a:effectLst>
                  <a:outerShdw blurRad="38100" dist="38100" dir="2700000" algn="tl">
                    <a:srgbClr val="000000"/>
                  </a:outerShdw>
                </a:effectLst>
              </a:rPr>
              <a:t>Maximum route capacity from </a:t>
            </a:r>
            <a:r>
              <a:rPr lang="en-US" sz="2400" i="1">
                <a:effectLst>
                  <a:outerShdw blurRad="38100" dist="38100" dir="2700000" algn="tl">
                    <a:srgbClr val="000000"/>
                  </a:outerShdw>
                </a:effectLst>
              </a:rPr>
              <a:t>i</a:t>
            </a:r>
            <a:r>
              <a:rPr lang="en-US" sz="2400">
                <a:effectLst>
                  <a:outerShdw blurRad="38100" dist="38100" dir="2700000" algn="tl">
                    <a:srgbClr val="000000"/>
                  </a:outerShdw>
                </a:effectLst>
              </a:rPr>
              <a:t> to </a:t>
            </a:r>
            <a:r>
              <a:rPr lang="en-US" sz="2400" i="1">
                <a:effectLst>
                  <a:outerShdw blurRad="38100" dist="38100" dir="2700000" algn="tl">
                    <a:srgbClr val="000000"/>
                  </a:outerShdw>
                </a:effectLst>
              </a:rPr>
              <a:t>j</a:t>
            </a:r>
            <a:r>
              <a:rPr lang="en-US" sz="2400">
                <a:effectLst>
                  <a:outerShdw blurRad="38100" dist="38100" dir="2700000" algn="tl">
                    <a:srgbClr val="000000"/>
                  </a:outerShdw>
                </a:effectLst>
              </a:rPr>
              <a:t>:</a:t>
            </a:r>
          </a:p>
          <a:p>
            <a:pPr marL="742950" lvl="1" indent="-285750" eaLnBrk="0" hangingPunct="0">
              <a:spcBef>
                <a:spcPct val="20000"/>
              </a:spcBef>
              <a:buClr>
                <a:srgbClr val="66FFFF"/>
              </a:buClr>
              <a:buSzPct val="125000"/>
              <a:defRPr/>
            </a:pPr>
            <a:endParaRPr lang="en-US" sz="800">
              <a:effectLst>
                <a:outerShdw blurRad="38100" dist="38100" dir="2700000" algn="tl">
                  <a:srgbClr val="000000"/>
                </a:outerShdw>
              </a:effectLst>
            </a:endParaRPr>
          </a:p>
          <a:p>
            <a:pPr marL="742950" lvl="1" indent="-285750" eaLnBrk="0" hangingPunct="0">
              <a:spcBef>
                <a:spcPct val="20000"/>
              </a:spcBef>
              <a:buClr>
                <a:srgbClr val="66FFFF"/>
              </a:buClr>
              <a:buSzPct val="125000"/>
              <a:defRPr/>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i="1" baseline="-25000">
                <a:effectLst>
                  <a:outerShdw blurRad="38100" dist="38100" dir="2700000" algn="tl">
                    <a:srgbClr val="000000"/>
                  </a:outerShdw>
                </a:effectLst>
              </a:rPr>
              <a:t>ij</a:t>
            </a:r>
            <a:r>
              <a:rPr lang="en-US" sz="2400">
                <a:effectLst>
                  <a:outerShdw blurRad="38100" dist="38100" dir="2700000" algn="tl">
                    <a:srgbClr val="000000"/>
                  </a:outerShdw>
                </a:effectLst>
              </a:rPr>
              <a:t> </a:t>
            </a:r>
            <a:r>
              <a:rPr lang="en-US" sz="2400" u="sng">
                <a:effectLst>
                  <a:outerShdw blurRad="38100" dist="38100" dir="2700000" algn="tl">
                    <a:srgbClr val="000000"/>
                  </a:outerShdw>
                </a:effectLst>
              </a:rPr>
              <a:t>&lt;</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L</a:t>
            </a:r>
            <a:r>
              <a:rPr lang="en-US" sz="2400" i="1" baseline="-25000">
                <a:effectLst>
                  <a:outerShdw blurRad="38100" dist="38100" dir="2700000" algn="tl">
                    <a:srgbClr val="000000"/>
                  </a:outerShdw>
                </a:effectLst>
              </a:rPr>
              <a:t>i</a:t>
            </a:r>
            <a:r>
              <a:rPr lang="en-US" sz="2400">
                <a:effectLst>
                  <a:outerShdw blurRad="38100" dist="38100" dir="2700000" algn="tl">
                    <a:srgbClr val="000000"/>
                  </a:outerShdw>
                </a:effectLst>
              </a:rPr>
              <a:t> </a:t>
            </a:r>
          </a:p>
          <a:p>
            <a:pPr marL="742950" lvl="1" indent="-285750" eaLnBrk="0" hangingPunct="0">
              <a:spcBef>
                <a:spcPct val="20000"/>
              </a:spcBef>
              <a:buClr>
                <a:srgbClr val="66FFFF"/>
              </a:buClr>
              <a:buSzPct val="125000"/>
              <a:defRPr/>
            </a:pPr>
            <a:endParaRPr lang="en-US" sz="800">
              <a:effectLst>
                <a:outerShdw blurRad="38100" dist="38100" dir="2700000" algn="tl">
                  <a:srgbClr val="000000"/>
                </a:outerShdw>
              </a:effectLst>
            </a:endParaRPr>
          </a:p>
          <a:p>
            <a:pPr marL="742950" lvl="1" indent="-285750" eaLnBrk="0" hangingPunct="0">
              <a:spcBef>
                <a:spcPct val="20000"/>
              </a:spcBef>
              <a:buClr>
                <a:srgbClr val="66FFFF"/>
              </a:buClr>
              <a:buSzPct val="125000"/>
              <a:defRPr/>
            </a:pPr>
            <a:r>
              <a:rPr lang="en-US" sz="2400">
                <a:effectLst>
                  <a:outerShdw blurRad="38100" dist="38100" dir="2700000" algn="tl">
                    <a:srgbClr val="000000"/>
                  </a:outerShdw>
                </a:effectLst>
              </a:rPr>
              <a:t>		   Remove the corresponding decision variable.</a:t>
            </a:r>
          </a:p>
        </p:txBody>
      </p:sp>
      <p:sp>
        <p:nvSpPr>
          <p:cNvPr id="9" name="Rectangle 9"/>
          <p:cNvSpPr>
            <a:spLocks noGrp="1" noChangeArrowheads="1"/>
          </p:cNvSpPr>
          <p:nvPr>
            <p:ph type="title" idx="4294967295"/>
          </p:nvPr>
        </p:nvSpPr>
        <p:spPr/>
        <p:txBody>
          <a:bodyPr/>
          <a:lstStyle/>
          <a:p>
            <a:pPr>
              <a:defRPr/>
            </a:pPr>
            <a:r>
              <a:rPr lang="en-US"/>
              <a:t>Transportation Problem</a:t>
            </a:r>
          </a:p>
        </p:txBody>
      </p:sp>
      <p:sp>
        <p:nvSpPr>
          <p:cNvPr id="10" name="Text Box 11"/>
          <p:cNvSpPr txBox="1">
            <a:spLocks noChangeArrowheads="1"/>
          </p:cNvSpPr>
          <p:nvPr/>
        </p:nvSpPr>
        <p:spPr bwMode="auto">
          <a:xfrm>
            <a:off x="1465263" y="2020888"/>
            <a:ext cx="6702425" cy="461962"/>
          </a:xfrm>
          <a:prstGeom prst="rect">
            <a:avLst/>
          </a:prstGeom>
          <a:noFill/>
          <a:ln w="12700">
            <a:noFill/>
            <a:miter lim="800000"/>
            <a:headEnd type="none" w="sm" len="sm"/>
            <a:tailEnd type="none" w="sm" len="sm"/>
          </a:ln>
          <a:effectLst/>
        </p:spPr>
        <p:txBody>
          <a:bodyPr wrap="none">
            <a:spAutoFit/>
          </a:bodyPr>
          <a:lstStyle/>
          <a:p>
            <a:pPr algn="ctr" eaLnBrk="0" hangingPunct="0">
              <a:defRPr/>
            </a:pPr>
            <a:r>
              <a:rPr lang="en-US" sz="2400" dirty="0">
                <a:solidFill>
                  <a:srgbClr val="FFFFFF"/>
                </a:solidFill>
                <a:effectLst>
                  <a:outerShdw blurRad="38100" dist="38100" dir="2700000" algn="tl">
                    <a:srgbClr val="000000"/>
                  </a:outerShdw>
                </a:effectLst>
              </a:rPr>
              <a:t>No modification of LP formulation is necessary.</a:t>
            </a:r>
          </a:p>
        </p:txBody>
      </p:sp>
    </p:spTree>
  </p:cSld>
  <p:clrMapOvr>
    <a:masterClrMapping/>
  </p:clrMapOvr>
  <p:transition>
    <p:zo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6" name="Rectangle 12"/>
          <p:cNvSpPr>
            <a:spLocks noChangeArrowheads="1"/>
          </p:cNvSpPr>
          <p:nvPr/>
        </p:nvSpPr>
        <p:spPr bwMode="auto">
          <a:xfrm>
            <a:off x="1873250" y="1949450"/>
            <a:ext cx="4965700" cy="609600"/>
          </a:xfrm>
          <a:prstGeom prst="rect">
            <a:avLst/>
          </a:prstGeom>
          <a:gradFill rotWithShape="0">
            <a:gsLst>
              <a:gs pos="0">
                <a:srgbClr val="777777">
                  <a:gamma/>
                  <a:shade val="46275"/>
                  <a:invGamma/>
                </a:srgbClr>
              </a:gs>
              <a:gs pos="50000">
                <a:srgbClr val="777777"/>
              </a:gs>
              <a:gs pos="100000">
                <a:srgbClr val="777777">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1270" name="Rectangle 6"/>
          <p:cNvSpPr>
            <a:spLocks noChangeArrowheads="1"/>
          </p:cNvSpPr>
          <p:nvPr/>
        </p:nvSpPr>
        <p:spPr bwMode="auto">
          <a:xfrm>
            <a:off x="1568450" y="5480050"/>
            <a:ext cx="6438900" cy="609600"/>
          </a:xfrm>
          <a:prstGeom prst="rect">
            <a:avLst/>
          </a:prstGeom>
          <a:gradFill rotWithShape="0">
            <a:gsLst>
              <a:gs pos="0">
                <a:srgbClr val="777777">
                  <a:gamma/>
                  <a:shade val="46275"/>
                  <a:invGamma/>
                </a:srgbClr>
              </a:gs>
              <a:gs pos="50000">
                <a:srgbClr val="777777"/>
              </a:gs>
              <a:gs pos="100000">
                <a:srgbClr val="777777">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1271" name="Rectangle 7"/>
          <p:cNvSpPr>
            <a:spLocks noChangeArrowheads="1"/>
          </p:cNvSpPr>
          <p:nvPr/>
        </p:nvSpPr>
        <p:spPr bwMode="auto">
          <a:xfrm>
            <a:off x="3886200" y="4356100"/>
            <a:ext cx="1409700" cy="609600"/>
          </a:xfrm>
          <a:prstGeom prst="rect">
            <a:avLst/>
          </a:prstGeom>
          <a:gradFill rotWithShape="0">
            <a:gsLst>
              <a:gs pos="0">
                <a:srgbClr val="777777">
                  <a:gamma/>
                  <a:shade val="46275"/>
                  <a:invGamma/>
                </a:srgbClr>
              </a:gs>
              <a:gs pos="50000">
                <a:srgbClr val="777777"/>
              </a:gs>
              <a:gs pos="100000">
                <a:srgbClr val="777777">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1272" name="Rectangle 8"/>
          <p:cNvSpPr>
            <a:spLocks noChangeArrowheads="1"/>
          </p:cNvSpPr>
          <p:nvPr/>
        </p:nvSpPr>
        <p:spPr bwMode="auto">
          <a:xfrm>
            <a:off x="3886200" y="3194050"/>
            <a:ext cx="1409700" cy="609600"/>
          </a:xfrm>
          <a:prstGeom prst="rect">
            <a:avLst/>
          </a:prstGeom>
          <a:gradFill rotWithShape="0">
            <a:gsLst>
              <a:gs pos="0">
                <a:srgbClr val="777777">
                  <a:gamma/>
                  <a:shade val="46275"/>
                  <a:invGamma/>
                </a:srgbClr>
              </a:gs>
              <a:gs pos="50000">
                <a:srgbClr val="777777"/>
              </a:gs>
              <a:gs pos="100000">
                <a:srgbClr val="777777">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1274" name="Rectangle 10"/>
          <p:cNvSpPr>
            <a:spLocks noGrp="1" noChangeArrowheads="1"/>
          </p:cNvSpPr>
          <p:nvPr>
            <p:ph type="body" idx="4294967295"/>
          </p:nvPr>
        </p:nvSpPr>
        <p:spPr>
          <a:xfrm>
            <a:off x="522288" y="1041400"/>
            <a:ext cx="7556500" cy="5062538"/>
          </a:xfrm>
        </p:spPr>
        <p:txBody>
          <a:bodyPr/>
          <a:lstStyle/>
          <a:p>
            <a:pPr>
              <a:buFont typeface="Monotype Sorts"/>
              <a:buNone/>
              <a:defRPr/>
            </a:pPr>
            <a:r>
              <a:rPr lang="en-US" smtClean="0">
                <a:solidFill>
                  <a:srgbClr val="66FFFF"/>
                </a:solidFill>
              </a:rPr>
              <a:t>	LP Formulation Special Cases (continued)</a:t>
            </a:r>
          </a:p>
          <a:p>
            <a:pPr lvl="1">
              <a:defRPr/>
            </a:pPr>
            <a:r>
              <a:rPr lang="en-US" smtClean="0">
                <a:solidFill>
                  <a:srgbClr val="FFFFFF"/>
                </a:solidFill>
              </a:rPr>
              <a:t>The objective is maximizing profit or revenue: </a:t>
            </a:r>
          </a:p>
          <a:p>
            <a:pPr lvl="1">
              <a:buFontTx/>
              <a:buNone/>
              <a:defRPr/>
            </a:pPr>
            <a:endParaRPr lang="en-US" sz="2000" smtClean="0"/>
          </a:p>
          <a:p>
            <a:pPr lvl="1">
              <a:buFontTx/>
              <a:buNone/>
              <a:defRPr/>
            </a:pPr>
            <a:endParaRPr lang="en-US" sz="2000" smtClean="0"/>
          </a:p>
          <a:p>
            <a:pPr lvl="1">
              <a:defRPr/>
            </a:pPr>
            <a:r>
              <a:rPr lang="en-US" smtClean="0"/>
              <a:t>Minimum shipping guarantee from </a:t>
            </a:r>
            <a:r>
              <a:rPr lang="en-US" i="1" smtClean="0"/>
              <a:t>i</a:t>
            </a:r>
            <a:r>
              <a:rPr lang="en-US" smtClean="0"/>
              <a:t> to </a:t>
            </a:r>
            <a:r>
              <a:rPr lang="en-US" i="1" smtClean="0"/>
              <a:t>j</a:t>
            </a:r>
            <a:r>
              <a:rPr lang="en-US" smtClean="0"/>
              <a:t>:  </a:t>
            </a:r>
          </a:p>
          <a:p>
            <a:pPr lvl="1">
              <a:buFontTx/>
              <a:buNone/>
              <a:defRPr/>
            </a:pPr>
            <a:endParaRPr lang="en-US" sz="800" smtClean="0"/>
          </a:p>
          <a:p>
            <a:pPr lvl="1">
              <a:buFontTx/>
              <a:buNone/>
              <a:defRPr/>
            </a:pPr>
            <a:r>
              <a:rPr lang="en-US" i="1" smtClean="0"/>
              <a:t>				          x</a:t>
            </a:r>
            <a:r>
              <a:rPr lang="en-US" i="1" baseline="-25000" smtClean="0"/>
              <a:t>ij</a:t>
            </a:r>
            <a:r>
              <a:rPr lang="en-US" smtClean="0"/>
              <a:t> </a:t>
            </a:r>
            <a:r>
              <a:rPr lang="en-US" u="sng" smtClean="0"/>
              <a:t>&gt;</a:t>
            </a:r>
            <a:r>
              <a:rPr lang="en-US" smtClean="0"/>
              <a:t> </a:t>
            </a:r>
            <a:r>
              <a:rPr lang="en-US" i="1" smtClean="0"/>
              <a:t>L</a:t>
            </a:r>
            <a:r>
              <a:rPr lang="en-US" i="1" baseline="-25000" smtClean="0"/>
              <a:t>ij</a:t>
            </a:r>
          </a:p>
          <a:p>
            <a:pPr lvl="1">
              <a:buFontTx/>
              <a:buNone/>
              <a:defRPr/>
            </a:pPr>
            <a:endParaRPr lang="en-US" sz="800" smtClean="0"/>
          </a:p>
          <a:p>
            <a:pPr lvl="1">
              <a:defRPr/>
            </a:pPr>
            <a:r>
              <a:rPr lang="en-US" smtClean="0"/>
              <a:t>Maximum route capacity from </a:t>
            </a:r>
            <a:r>
              <a:rPr lang="en-US" i="1" smtClean="0"/>
              <a:t>i</a:t>
            </a:r>
            <a:r>
              <a:rPr lang="en-US" smtClean="0"/>
              <a:t> to </a:t>
            </a:r>
            <a:r>
              <a:rPr lang="en-US" i="1" smtClean="0"/>
              <a:t>j</a:t>
            </a:r>
            <a:r>
              <a:rPr lang="en-US" smtClean="0"/>
              <a:t>:</a:t>
            </a:r>
          </a:p>
          <a:p>
            <a:pPr lvl="1">
              <a:buFontTx/>
              <a:buNone/>
              <a:defRPr/>
            </a:pPr>
            <a:endParaRPr lang="en-US" sz="800" smtClean="0"/>
          </a:p>
          <a:p>
            <a:pPr lvl="1">
              <a:buFontTx/>
              <a:buNone/>
              <a:defRPr/>
            </a:pPr>
            <a:r>
              <a:rPr lang="en-US" smtClean="0"/>
              <a:t>				          </a:t>
            </a:r>
            <a:r>
              <a:rPr lang="en-US" i="1" smtClean="0"/>
              <a:t>x</a:t>
            </a:r>
            <a:r>
              <a:rPr lang="en-US" i="1" baseline="-25000" smtClean="0"/>
              <a:t>ij</a:t>
            </a:r>
            <a:r>
              <a:rPr lang="en-US" smtClean="0"/>
              <a:t> </a:t>
            </a:r>
            <a:r>
              <a:rPr lang="en-US" u="sng" smtClean="0"/>
              <a:t>&lt;</a:t>
            </a:r>
            <a:r>
              <a:rPr lang="en-US" smtClean="0"/>
              <a:t> </a:t>
            </a:r>
            <a:r>
              <a:rPr lang="en-US" i="1" smtClean="0"/>
              <a:t>L</a:t>
            </a:r>
            <a:r>
              <a:rPr lang="en-US" i="1" baseline="-25000" smtClean="0"/>
              <a:t>ij</a:t>
            </a:r>
            <a:r>
              <a:rPr lang="en-US" smtClean="0"/>
              <a:t>    </a:t>
            </a:r>
          </a:p>
          <a:p>
            <a:pPr lvl="1">
              <a:buFontTx/>
              <a:buNone/>
              <a:defRPr/>
            </a:pPr>
            <a:endParaRPr lang="en-US" sz="800" smtClean="0"/>
          </a:p>
          <a:p>
            <a:pPr lvl="1">
              <a:defRPr/>
            </a:pPr>
            <a:r>
              <a:rPr lang="en-US" smtClean="0"/>
              <a:t>Unacceptable route:  </a:t>
            </a:r>
          </a:p>
          <a:p>
            <a:pPr lvl="1">
              <a:buFontTx/>
              <a:buNone/>
              <a:defRPr/>
            </a:pPr>
            <a:endParaRPr lang="en-US" sz="800" smtClean="0"/>
          </a:p>
          <a:p>
            <a:pPr lvl="1">
              <a:buFontTx/>
              <a:buNone/>
              <a:defRPr/>
            </a:pPr>
            <a:r>
              <a:rPr lang="en-US" smtClean="0"/>
              <a:t>		   Remove the corresponding decision variable.</a:t>
            </a:r>
          </a:p>
        </p:txBody>
      </p:sp>
      <p:sp>
        <p:nvSpPr>
          <p:cNvPr id="11273" name="Rectangle 9"/>
          <p:cNvSpPr>
            <a:spLocks noGrp="1" noChangeArrowheads="1"/>
          </p:cNvSpPr>
          <p:nvPr>
            <p:ph type="title" idx="4294967295"/>
          </p:nvPr>
        </p:nvSpPr>
        <p:spPr/>
        <p:txBody>
          <a:bodyPr/>
          <a:lstStyle/>
          <a:p>
            <a:pPr>
              <a:defRPr/>
            </a:pPr>
            <a:r>
              <a:rPr lang="en-US"/>
              <a:t>Transportation Problem</a:t>
            </a:r>
          </a:p>
        </p:txBody>
      </p:sp>
      <p:sp>
        <p:nvSpPr>
          <p:cNvPr id="11275" name="Text Box 11"/>
          <p:cNvSpPr txBox="1">
            <a:spLocks noChangeArrowheads="1"/>
          </p:cNvSpPr>
          <p:nvPr/>
        </p:nvSpPr>
        <p:spPr bwMode="auto">
          <a:xfrm>
            <a:off x="2011363" y="2020888"/>
            <a:ext cx="4740275" cy="457200"/>
          </a:xfrm>
          <a:prstGeom prst="rect">
            <a:avLst/>
          </a:prstGeom>
          <a:noFill/>
          <a:ln w="12700">
            <a:noFill/>
            <a:miter lim="800000"/>
            <a:headEnd type="none" w="sm" len="sm"/>
            <a:tailEnd type="none" w="sm" len="sm"/>
          </a:ln>
          <a:effectLst/>
        </p:spPr>
        <p:txBody>
          <a:bodyPr wrap="none">
            <a:spAutoFit/>
          </a:bodyPr>
          <a:lstStyle/>
          <a:p>
            <a:pPr algn="ctr" eaLnBrk="0" hangingPunct="0">
              <a:defRPr/>
            </a:pPr>
            <a:r>
              <a:rPr lang="en-US" sz="2400">
                <a:solidFill>
                  <a:srgbClr val="FFFFFF"/>
                </a:solidFill>
                <a:effectLst>
                  <a:outerShdw blurRad="38100" dist="38100" dir="2700000" algn="tl">
                    <a:srgbClr val="000000"/>
                  </a:outerShdw>
                </a:effectLst>
              </a:rPr>
              <a:t>Solve as a maximization problem.</a:t>
            </a:r>
          </a:p>
        </p:txBody>
      </p:sp>
    </p:spTree>
  </p:cSld>
  <p:clrMapOvr>
    <a:masterClrMapping/>
  </p:clrMapOvr>
  <p:transition>
    <p:zo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a:defRPr/>
            </a:pPr>
            <a:r>
              <a:rPr lang="en-US"/>
              <a:t>Assignment Problem</a:t>
            </a:r>
          </a:p>
        </p:txBody>
      </p:sp>
      <p:sp>
        <p:nvSpPr>
          <p:cNvPr id="34819" name="Rectangle 3"/>
          <p:cNvSpPr>
            <a:spLocks noGrp="1" noChangeArrowheads="1"/>
          </p:cNvSpPr>
          <p:nvPr>
            <p:ph type="body" idx="1"/>
          </p:nvPr>
        </p:nvSpPr>
        <p:spPr/>
        <p:txBody>
          <a:bodyPr/>
          <a:lstStyle/>
          <a:p>
            <a:pPr>
              <a:lnSpc>
                <a:spcPct val="90000"/>
              </a:lnSpc>
              <a:buFont typeface="Monotype Sorts"/>
              <a:buNone/>
              <a:defRPr/>
            </a:pPr>
            <a:r>
              <a:rPr lang="en-US" smtClean="0"/>
              <a:t>	An </a:t>
            </a:r>
            <a:r>
              <a:rPr lang="en-US" u="sng" smtClean="0"/>
              <a:t>assignment problem</a:t>
            </a:r>
            <a:r>
              <a:rPr lang="en-US" smtClean="0"/>
              <a:t> seeks to minimize the total cost assignment of </a:t>
            </a:r>
            <a:r>
              <a:rPr lang="en-US" i="1" smtClean="0"/>
              <a:t>m</a:t>
            </a:r>
            <a:r>
              <a:rPr lang="en-US" smtClean="0"/>
              <a:t> workers to </a:t>
            </a:r>
            <a:r>
              <a:rPr lang="en-US" i="1" smtClean="0"/>
              <a:t>m</a:t>
            </a:r>
            <a:r>
              <a:rPr lang="en-US" smtClean="0"/>
              <a:t> jobs, given that the cost of worker </a:t>
            </a:r>
            <a:r>
              <a:rPr lang="en-US" i="1" smtClean="0"/>
              <a:t>i</a:t>
            </a:r>
            <a:r>
              <a:rPr lang="en-US" smtClean="0"/>
              <a:t> performing job </a:t>
            </a:r>
            <a:r>
              <a:rPr lang="en-US" i="1" smtClean="0"/>
              <a:t>j</a:t>
            </a:r>
            <a:r>
              <a:rPr lang="en-US" smtClean="0"/>
              <a:t> is </a:t>
            </a:r>
            <a:r>
              <a:rPr lang="en-US" i="1" smtClean="0"/>
              <a:t>c</a:t>
            </a:r>
            <a:r>
              <a:rPr lang="en-US" i="1" baseline="-25000" smtClean="0"/>
              <a:t>ij</a:t>
            </a:r>
            <a:r>
              <a:rPr lang="en-US" smtClean="0"/>
              <a:t>.  </a:t>
            </a:r>
          </a:p>
          <a:p>
            <a:pPr>
              <a:lnSpc>
                <a:spcPct val="90000"/>
              </a:lnSpc>
              <a:buFont typeface="Monotype Sorts"/>
              <a:buNone/>
              <a:defRPr/>
            </a:pPr>
            <a:r>
              <a:rPr lang="en-US" smtClean="0"/>
              <a:t>	It assumes all workers are assigned and each job is performed. </a:t>
            </a:r>
          </a:p>
          <a:p>
            <a:pPr>
              <a:lnSpc>
                <a:spcPct val="90000"/>
              </a:lnSpc>
              <a:buFont typeface="Monotype Sorts"/>
              <a:buNone/>
              <a:defRPr/>
            </a:pPr>
            <a:r>
              <a:rPr lang="en-US" smtClean="0"/>
              <a:t>	An assignment problem is a special case of a </a:t>
            </a:r>
            <a:r>
              <a:rPr lang="en-US" u="sng" smtClean="0"/>
              <a:t>transportation problem</a:t>
            </a:r>
            <a:r>
              <a:rPr lang="en-US" smtClean="0"/>
              <a:t> in which all supplies and all demands are equal to 1;  hence assignment problems may be solved as linear programs.</a:t>
            </a:r>
          </a:p>
          <a:p>
            <a:pPr>
              <a:lnSpc>
                <a:spcPct val="90000"/>
              </a:lnSpc>
              <a:buFont typeface="Monotype Sorts"/>
              <a:buNone/>
              <a:defRPr/>
            </a:pPr>
            <a:r>
              <a:rPr lang="en-US" smtClean="0"/>
              <a:t>	The </a:t>
            </a:r>
            <a:r>
              <a:rPr lang="en-US" u="sng" smtClean="0"/>
              <a:t>network representation</a:t>
            </a:r>
            <a:r>
              <a:rPr lang="en-US" smtClean="0"/>
              <a:t> of an assignment problem with three workers and three jobs is shown on the next slide.</a:t>
            </a:r>
          </a:p>
        </p:txBody>
      </p:sp>
    </p:spTree>
  </p:cSld>
  <p:clrMapOvr>
    <a:masterClrMapping/>
  </p:clrMapOvr>
  <p:transition>
    <p:zo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00" name="Rectangle 60"/>
          <p:cNvSpPr>
            <a:spLocks noChangeArrowheads="1"/>
          </p:cNvSpPr>
          <p:nvPr/>
        </p:nvSpPr>
        <p:spPr bwMode="auto">
          <a:xfrm>
            <a:off x="1409700" y="1606550"/>
            <a:ext cx="6229350" cy="43434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chemeClr val="tx1"/>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35872" name="Rectangle 32"/>
          <p:cNvSpPr>
            <a:spLocks noGrp="1" noChangeArrowheads="1"/>
          </p:cNvSpPr>
          <p:nvPr>
            <p:ph type="title"/>
          </p:nvPr>
        </p:nvSpPr>
        <p:spPr/>
        <p:txBody>
          <a:bodyPr/>
          <a:lstStyle/>
          <a:p>
            <a:pPr>
              <a:defRPr/>
            </a:pPr>
            <a:r>
              <a:rPr lang="en-US"/>
              <a:t>Assignment Problem</a:t>
            </a:r>
          </a:p>
        </p:txBody>
      </p:sp>
      <p:sp>
        <p:nvSpPr>
          <p:cNvPr id="35873" name="Rectangle 33"/>
          <p:cNvSpPr>
            <a:spLocks noGrp="1" noChangeArrowheads="1"/>
          </p:cNvSpPr>
          <p:nvPr>
            <p:ph type="body" idx="1"/>
          </p:nvPr>
        </p:nvSpPr>
        <p:spPr>
          <a:xfrm>
            <a:off x="687388" y="1104900"/>
            <a:ext cx="4910137" cy="554038"/>
          </a:xfrm>
        </p:spPr>
        <p:txBody>
          <a:bodyPr/>
          <a:lstStyle/>
          <a:p>
            <a:pPr>
              <a:buFont typeface="Monotype Sorts"/>
              <a:buNone/>
              <a:defRPr/>
            </a:pPr>
            <a:r>
              <a:rPr lang="en-US" smtClean="0">
                <a:solidFill>
                  <a:srgbClr val="66FFFF"/>
                </a:solidFill>
              </a:rPr>
              <a:t>	Network Representation</a:t>
            </a:r>
          </a:p>
        </p:txBody>
      </p:sp>
      <p:sp>
        <p:nvSpPr>
          <p:cNvPr id="35874" name="Oval 34"/>
          <p:cNvSpPr>
            <a:spLocks noChangeArrowheads="1"/>
          </p:cNvSpPr>
          <p:nvPr/>
        </p:nvSpPr>
        <p:spPr bwMode="auto">
          <a:xfrm>
            <a:off x="2300288" y="3454400"/>
            <a:ext cx="681037" cy="681038"/>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119062" tIns="60325" rIns="119062" bIns="60325" anchor="ctr"/>
          <a:lstStyle/>
          <a:p>
            <a:pPr algn="ctr" defTabSz="1546225" eaLnBrk="0" hangingPunct="0">
              <a:defRPr/>
            </a:pPr>
            <a:r>
              <a:rPr lang="en-US">
                <a:solidFill>
                  <a:srgbClr val="FFFFFF"/>
                </a:solidFill>
                <a:effectLst>
                  <a:outerShdw blurRad="38100" dist="38100" dir="2700000" algn="tl">
                    <a:srgbClr val="000000"/>
                  </a:outerShdw>
                </a:effectLst>
              </a:rPr>
              <a:t>2</a:t>
            </a:r>
          </a:p>
        </p:txBody>
      </p:sp>
      <p:sp>
        <p:nvSpPr>
          <p:cNvPr id="35875" name="Oval 35"/>
          <p:cNvSpPr>
            <a:spLocks noChangeArrowheads="1"/>
          </p:cNvSpPr>
          <p:nvPr/>
        </p:nvSpPr>
        <p:spPr bwMode="auto">
          <a:xfrm>
            <a:off x="2300288" y="5040313"/>
            <a:ext cx="681037" cy="681037"/>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119062" tIns="60325" rIns="119062" bIns="60325" anchor="ctr"/>
          <a:lstStyle/>
          <a:p>
            <a:pPr algn="ctr" defTabSz="1546225" eaLnBrk="0" hangingPunct="0">
              <a:defRPr/>
            </a:pPr>
            <a:r>
              <a:rPr lang="en-US">
                <a:solidFill>
                  <a:srgbClr val="FFFFFF"/>
                </a:solidFill>
                <a:effectLst>
                  <a:outerShdw blurRad="38100" dist="38100" dir="2700000" algn="tl">
                    <a:srgbClr val="000000"/>
                  </a:outerShdw>
                </a:effectLst>
              </a:rPr>
              <a:t>3</a:t>
            </a:r>
          </a:p>
        </p:txBody>
      </p:sp>
      <p:sp>
        <p:nvSpPr>
          <p:cNvPr id="35876" name="Oval 36"/>
          <p:cNvSpPr>
            <a:spLocks noChangeArrowheads="1"/>
          </p:cNvSpPr>
          <p:nvPr/>
        </p:nvSpPr>
        <p:spPr bwMode="auto">
          <a:xfrm>
            <a:off x="6262688" y="1870075"/>
            <a:ext cx="681037" cy="681038"/>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119062" tIns="60325" rIns="119062" bIns="60325" anchor="ctr"/>
          <a:lstStyle/>
          <a:p>
            <a:pPr algn="ctr" defTabSz="1546225" eaLnBrk="0" hangingPunct="0">
              <a:defRPr/>
            </a:pPr>
            <a:r>
              <a:rPr lang="en-US">
                <a:solidFill>
                  <a:srgbClr val="FFFFFF"/>
                </a:solidFill>
                <a:effectLst>
                  <a:outerShdw blurRad="38100" dist="38100" dir="2700000" algn="tl">
                    <a:srgbClr val="000000"/>
                  </a:outerShdw>
                </a:effectLst>
              </a:rPr>
              <a:t>1</a:t>
            </a:r>
          </a:p>
        </p:txBody>
      </p:sp>
      <p:sp>
        <p:nvSpPr>
          <p:cNvPr id="35877" name="Oval 37"/>
          <p:cNvSpPr>
            <a:spLocks noChangeArrowheads="1"/>
          </p:cNvSpPr>
          <p:nvPr/>
        </p:nvSpPr>
        <p:spPr bwMode="auto">
          <a:xfrm>
            <a:off x="6262688" y="3454400"/>
            <a:ext cx="681037" cy="681038"/>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119062" tIns="60325" rIns="119062" bIns="60325" anchor="ctr"/>
          <a:lstStyle/>
          <a:p>
            <a:pPr algn="ctr" defTabSz="1546225" eaLnBrk="0" hangingPunct="0">
              <a:defRPr/>
            </a:pPr>
            <a:r>
              <a:rPr lang="en-US">
                <a:solidFill>
                  <a:srgbClr val="FFFFFF"/>
                </a:solidFill>
                <a:effectLst>
                  <a:outerShdw blurRad="38100" dist="38100" dir="2700000" algn="tl">
                    <a:srgbClr val="000000"/>
                  </a:outerShdw>
                </a:effectLst>
              </a:rPr>
              <a:t>2</a:t>
            </a:r>
          </a:p>
        </p:txBody>
      </p:sp>
      <p:sp>
        <p:nvSpPr>
          <p:cNvPr id="35878" name="Oval 38"/>
          <p:cNvSpPr>
            <a:spLocks noChangeArrowheads="1"/>
          </p:cNvSpPr>
          <p:nvPr/>
        </p:nvSpPr>
        <p:spPr bwMode="auto">
          <a:xfrm>
            <a:off x="6262688" y="5040313"/>
            <a:ext cx="681037" cy="681037"/>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119062" tIns="60325" rIns="119062" bIns="60325" anchor="ctr"/>
          <a:lstStyle/>
          <a:p>
            <a:pPr algn="ctr" defTabSz="1546225" eaLnBrk="0" hangingPunct="0">
              <a:defRPr/>
            </a:pPr>
            <a:r>
              <a:rPr lang="en-US">
                <a:solidFill>
                  <a:srgbClr val="FFFFFF"/>
                </a:solidFill>
                <a:effectLst>
                  <a:outerShdw blurRad="38100" dist="38100" dir="2700000" algn="tl">
                    <a:srgbClr val="000000"/>
                  </a:outerShdw>
                </a:effectLst>
              </a:rPr>
              <a:t>3</a:t>
            </a:r>
          </a:p>
        </p:txBody>
      </p:sp>
      <p:sp>
        <p:nvSpPr>
          <p:cNvPr id="35879" name="Oval 39"/>
          <p:cNvSpPr>
            <a:spLocks noChangeArrowheads="1"/>
          </p:cNvSpPr>
          <p:nvPr/>
        </p:nvSpPr>
        <p:spPr bwMode="auto">
          <a:xfrm>
            <a:off x="2300288" y="1870075"/>
            <a:ext cx="681037" cy="681038"/>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119062" tIns="60325" rIns="119062" bIns="60325" anchor="ctr"/>
          <a:lstStyle/>
          <a:p>
            <a:pPr algn="ctr" defTabSz="1546225" eaLnBrk="0" hangingPunct="0">
              <a:defRPr/>
            </a:pPr>
            <a:r>
              <a:rPr lang="en-US">
                <a:solidFill>
                  <a:srgbClr val="FFFFFF"/>
                </a:solidFill>
                <a:effectLst>
                  <a:outerShdw blurRad="38100" dist="38100" dir="2700000" algn="tl">
                    <a:srgbClr val="000000"/>
                  </a:outerShdw>
                </a:effectLst>
              </a:rPr>
              <a:t>1</a:t>
            </a:r>
          </a:p>
        </p:txBody>
      </p:sp>
      <p:sp>
        <p:nvSpPr>
          <p:cNvPr id="35880" name="Line 40"/>
          <p:cNvSpPr>
            <a:spLocks noChangeShapeType="1"/>
          </p:cNvSpPr>
          <p:nvPr/>
        </p:nvSpPr>
        <p:spPr bwMode="auto">
          <a:xfrm>
            <a:off x="2994025" y="2260600"/>
            <a:ext cx="3255963" cy="0"/>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35881" name="Line 41"/>
          <p:cNvSpPr>
            <a:spLocks noChangeShapeType="1"/>
          </p:cNvSpPr>
          <p:nvPr/>
        </p:nvSpPr>
        <p:spPr bwMode="auto">
          <a:xfrm>
            <a:off x="2994025" y="2266950"/>
            <a:ext cx="3255963" cy="1571625"/>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35882" name="Line 42"/>
          <p:cNvSpPr>
            <a:spLocks noChangeShapeType="1"/>
          </p:cNvSpPr>
          <p:nvPr/>
        </p:nvSpPr>
        <p:spPr bwMode="auto">
          <a:xfrm>
            <a:off x="2994025" y="2266950"/>
            <a:ext cx="3255963" cy="3057525"/>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35883" name="Line 43"/>
          <p:cNvSpPr>
            <a:spLocks noChangeShapeType="1"/>
          </p:cNvSpPr>
          <p:nvPr/>
        </p:nvSpPr>
        <p:spPr bwMode="auto">
          <a:xfrm flipV="1">
            <a:off x="2994025" y="2254250"/>
            <a:ext cx="3255963" cy="1597025"/>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35884" name="Line 44"/>
          <p:cNvSpPr>
            <a:spLocks noChangeShapeType="1"/>
          </p:cNvSpPr>
          <p:nvPr/>
        </p:nvSpPr>
        <p:spPr bwMode="auto">
          <a:xfrm>
            <a:off x="2994025" y="3844925"/>
            <a:ext cx="3255963" cy="0"/>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35885" name="Line 45"/>
          <p:cNvSpPr>
            <a:spLocks noChangeShapeType="1"/>
          </p:cNvSpPr>
          <p:nvPr/>
        </p:nvSpPr>
        <p:spPr bwMode="auto">
          <a:xfrm>
            <a:off x="2994025" y="3851275"/>
            <a:ext cx="3255963" cy="1473200"/>
          </a:xfrm>
          <a:prstGeom prst="line">
            <a:avLst/>
          </a:prstGeom>
          <a:noFill/>
          <a:ln w="12700">
            <a:solidFill>
              <a:srgbClr val="FFFFFF"/>
            </a:solidFill>
            <a:round/>
            <a:headEnd/>
            <a:tailEnd/>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35886" name="Line 46"/>
          <p:cNvSpPr>
            <a:spLocks noChangeShapeType="1"/>
          </p:cNvSpPr>
          <p:nvPr/>
        </p:nvSpPr>
        <p:spPr bwMode="auto">
          <a:xfrm flipV="1">
            <a:off x="2994025" y="2254250"/>
            <a:ext cx="3255963" cy="3082925"/>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35887" name="Line 47"/>
          <p:cNvSpPr>
            <a:spLocks noChangeShapeType="1"/>
          </p:cNvSpPr>
          <p:nvPr/>
        </p:nvSpPr>
        <p:spPr bwMode="auto">
          <a:xfrm flipV="1">
            <a:off x="2994025" y="3838575"/>
            <a:ext cx="3255963" cy="1498600"/>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35888" name="Line 48"/>
          <p:cNvSpPr>
            <a:spLocks noChangeShapeType="1"/>
          </p:cNvSpPr>
          <p:nvPr/>
        </p:nvSpPr>
        <p:spPr bwMode="auto">
          <a:xfrm>
            <a:off x="2994025" y="5330825"/>
            <a:ext cx="3255963" cy="0"/>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35889" name="Rectangle 49"/>
          <p:cNvSpPr>
            <a:spLocks noChangeArrowheads="1"/>
          </p:cNvSpPr>
          <p:nvPr/>
        </p:nvSpPr>
        <p:spPr bwMode="auto">
          <a:xfrm>
            <a:off x="3121025" y="1757363"/>
            <a:ext cx="565150"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11</a:t>
            </a:r>
          </a:p>
        </p:txBody>
      </p:sp>
      <p:sp>
        <p:nvSpPr>
          <p:cNvPr id="35890" name="Rectangle 50"/>
          <p:cNvSpPr>
            <a:spLocks noChangeArrowheads="1"/>
          </p:cNvSpPr>
          <p:nvPr/>
        </p:nvSpPr>
        <p:spPr bwMode="auto">
          <a:xfrm>
            <a:off x="3497263" y="2130425"/>
            <a:ext cx="565150"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12</a:t>
            </a:r>
          </a:p>
        </p:txBody>
      </p:sp>
      <p:sp>
        <p:nvSpPr>
          <p:cNvPr id="35891" name="Rectangle 51"/>
          <p:cNvSpPr>
            <a:spLocks noChangeArrowheads="1"/>
          </p:cNvSpPr>
          <p:nvPr/>
        </p:nvSpPr>
        <p:spPr bwMode="auto">
          <a:xfrm>
            <a:off x="2941638" y="2519363"/>
            <a:ext cx="565150"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13</a:t>
            </a:r>
          </a:p>
        </p:txBody>
      </p:sp>
      <p:sp>
        <p:nvSpPr>
          <p:cNvPr id="35892" name="Rectangle 52"/>
          <p:cNvSpPr>
            <a:spLocks noChangeArrowheads="1"/>
          </p:cNvSpPr>
          <p:nvPr/>
        </p:nvSpPr>
        <p:spPr bwMode="auto">
          <a:xfrm>
            <a:off x="3025775" y="3109913"/>
            <a:ext cx="565150"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21</a:t>
            </a:r>
          </a:p>
        </p:txBody>
      </p:sp>
      <p:sp>
        <p:nvSpPr>
          <p:cNvPr id="35893" name="Rectangle 53"/>
          <p:cNvSpPr>
            <a:spLocks noChangeArrowheads="1"/>
          </p:cNvSpPr>
          <p:nvPr/>
        </p:nvSpPr>
        <p:spPr bwMode="auto">
          <a:xfrm>
            <a:off x="3611563" y="3343275"/>
            <a:ext cx="565150"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22</a:t>
            </a:r>
          </a:p>
        </p:txBody>
      </p:sp>
      <p:sp>
        <p:nvSpPr>
          <p:cNvPr id="35894" name="Rectangle 54"/>
          <p:cNvSpPr>
            <a:spLocks noChangeArrowheads="1"/>
          </p:cNvSpPr>
          <p:nvPr/>
        </p:nvSpPr>
        <p:spPr bwMode="auto">
          <a:xfrm>
            <a:off x="3044825" y="3933825"/>
            <a:ext cx="565150"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23</a:t>
            </a:r>
          </a:p>
        </p:txBody>
      </p:sp>
      <p:sp>
        <p:nvSpPr>
          <p:cNvPr id="35895" name="Rectangle 55"/>
          <p:cNvSpPr>
            <a:spLocks noChangeArrowheads="1"/>
          </p:cNvSpPr>
          <p:nvPr/>
        </p:nvSpPr>
        <p:spPr bwMode="auto">
          <a:xfrm>
            <a:off x="2868613" y="4535488"/>
            <a:ext cx="565150"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31</a:t>
            </a:r>
          </a:p>
        </p:txBody>
      </p:sp>
      <p:sp>
        <p:nvSpPr>
          <p:cNvPr id="35896" name="Rectangle 56"/>
          <p:cNvSpPr>
            <a:spLocks noChangeArrowheads="1"/>
          </p:cNvSpPr>
          <p:nvPr/>
        </p:nvSpPr>
        <p:spPr bwMode="auto">
          <a:xfrm>
            <a:off x="3924300" y="4756150"/>
            <a:ext cx="565150"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32</a:t>
            </a:r>
          </a:p>
        </p:txBody>
      </p:sp>
      <p:sp>
        <p:nvSpPr>
          <p:cNvPr id="35897" name="Rectangle 57"/>
          <p:cNvSpPr>
            <a:spLocks noChangeArrowheads="1"/>
          </p:cNvSpPr>
          <p:nvPr/>
        </p:nvSpPr>
        <p:spPr bwMode="auto">
          <a:xfrm>
            <a:off x="3159125" y="5259388"/>
            <a:ext cx="565150"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33</a:t>
            </a:r>
          </a:p>
        </p:txBody>
      </p:sp>
      <p:sp>
        <p:nvSpPr>
          <p:cNvPr id="35898" name="Rectangle 58"/>
          <p:cNvSpPr>
            <a:spLocks noChangeArrowheads="1"/>
          </p:cNvSpPr>
          <p:nvPr/>
        </p:nvSpPr>
        <p:spPr bwMode="auto">
          <a:xfrm>
            <a:off x="1600200" y="2801938"/>
            <a:ext cx="1196975"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a:solidFill>
                  <a:srgbClr val="FFFFFF"/>
                </a:solidFill>
                <a:effectLst>
                  <a:outerShdw blurRad="38100" dist="38100" dir="2700000" algn="tl">
                    <a:srgbClr val="000000"/>
                  </a:outerShdw>
                </a:effectLst>
              </a:rPr>
              <a:t>Agents</a:t>
            </a:r>
          </a:p>
        </p:txBody>
      </p:sp>
      <p:sp>
        <p:nvSpPr>
          <p:cNvPr id="35899" name="Rectangle 59"/>
          <p:cNvSpPr>
            <a:spLocks noChangeArrowheads="1"/>
          </p:cNvSpPr>
          <p:nvPr/>
        </p:nvSpPr>
        <p:spPr bwMode="auto">
          <a:xfrm>
            <a:off x="6437313" y="2801938"/>
            <a:ext cx="1004887"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a:solidFill>
                  <a:srgbClr val="FFFFFF"/>
                </a:solidFill>
                <a:effectLst>
                  <a:outerShdw blurRad="38100" dist="38100" dir="2700000" algn="tl">
                    <a:srgbClr val="000000"/>
                  </a:outerShdw>
                </a:effectLst>
              </a:rPr>
              <a:t>Tasks</a:t>
            </a:r>
          </a:p>
        </p:txBody>
      </p:sp>
    </p:spTree>
  </p:cSld>
  <p:clrMapOvr>
    <a:masterClrMapping/>
  </p:clrMapOvr>
  <p:transition>
    <p:zo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41" name="Rectangle 5"/>
          <p:cNvSpPr>
            <a:spLocks noChangeArrowheads="1"/>
          </p:cNvSpPr>
          <p:nvPr/>
        </p:nvSpPr>
        <p:spPr bwMode="auto">
          <a:xfrm>
            <a:off x="1136650" y="1606550"/>
            <a:ext cx="6299200" cy="30861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219138" name="Rectangle 2"/>
          <p:cNvSpPr>
            <a:spLocks noChangeArrowheads="1"/>
          </p:cNvSpPr>
          <p:nvPr/>
        </p:nvSpPr>
        <p:spPr bwMode="auto">
          <a:xfrm>
            <a:off x="687388" y="1104900"/>
            <a:ext cx="6819900" cy="3041650"/>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Linear Programming Formulation</a:t>
            </a:r>
          </a:p>
          <a:p>
            <a:pPr marL="342900" indent="-342900" eaLnBrk="0" hangingPunct="0">
              <a:spcBef>
                <a:spcPct val="20000"/>
              </a:spcBef>
              <a:buClr>
                <a:srgbClr val="66FFFF"/>
              </a:buClr>
              <a:buSzPct val="75000"/>
              <a:buFont typeface="Monotype Sorts"/>
              <a:buNone/>
              <a:defRPr/>
            </a:pPr>
            <a:r>
              <a:rPr lang="en-US" sz="1000">
                <a:effectLst>
                  <a:outerShdw blurRad="38100" dist="38100" dir="2700000" algn="tl">
                    <a:srgbClr val="000000"/>
                  </a:outerShdw>
                </a:effectLst>
              </a:rPr>
              <a:t>	</a:t>
            </a:r>
          </a:p>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Using the notation:</a:t>
            </a:r>
          </a:p>
          <a:p>
            <a:pPr marL="342900" indent="-342900" eaLnBrk="0" hangingPunct="0">
              <a:spcBef>
                <a:spcPct val="20000"/>
              </a:spcBef>
              <a:buClr>
                <a:srgbClr val="66FFFF"/>
              </a:buClr>
              <a:buSzPct val="75000"/>
              <a:buFont typeface="Monotype Sorts"/>
              <a:buNone/>
              <a:defRPr/>
            </a:pPr>
            <a:endParaRPr lang="en-US" sz="1200">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i="1" baseline="-25000">
                <a:effectLst>
                  <a:outerShdw blurRad="38100" dist="38100" dir="2700000" algn="tl">
                    <a:srgbClr val="000000"/>
                  </a:outerShdw>
                </a:effectLst>
              </a:rPr>
              <a:t>ij</a:t>
            </a:r>
            <a:r>
              <a:rPr lang="en-US" sz="2400">
                <a:effectLst>
                  <a:outerShdw blurRad="38100" dist="38100" dir="2700000" algn="tl">
                    <a:srgbClr val="000000"/>
                  </a:outerShdw>
                </a:effectLst>
              </a:rPr>
              <a:t> =       1   if agent </a:t>
            </a:r>
            <a:r>
              <a:rPr lang="en-US" sz="2400" i="1">
                <a:effectLst>
                  <a:outerShdw blurRad="38100" dist="38100" dir="2700000" algn="tl">
                    <a:srgbClr val="000000"/>
                  </a:outerShdw>
                </a:effectLst>
              </a:rPr>
              <a:t>i</a:t>
            </a:r>
            <a:r>
              <a:rPr lang="en-US" sz="2400">
                <a:effectLst>
                  <a:outerShdw blurRad="38100" dist="38100" dir="2700000" algn="tl">
                    <a:srgbClr val="000000"/>
                  </a:outerShdw>
                </a:effectLst>
              </a:rPr>
              <a:t> is assigned to task </a:t>
            </a:r>
            <a:r>
              <a:rPr lang="en-US" sz="2400" i="1">
                <a:effectLst>
                  <a:outerShdw blurRad="38100" dist="38100" dir="2700000" algn="tl">
                    <a:srgbClr val="000000"/>
                  </a:outerShdw>
                </a:effectLst>
              </a:rPr>
              <a:t>j</a:t>
            </a:r>
          </a:p>
          <a:p>
            <a:pPr marL="342900" indent="-342900" eaLnBrk="0" hangingPunct="0">
              <a:spcBef>
                <a:spcPct val="20000"/>
              </a:spcBef>
              <a:buClr>
                <a:srgbClr val="66FFFF"/>
              </a:buClr>
              <a:buSzPct val="75000"/>
              <a:buFont typeface="Monotype Sorts"/>
              <a:buNone/>
              <a:defRPr/>
            </a:pPr>
            <a:r>
              <a:rPr lang="en-US" sz="2400" i="1">
                <a:effectLst>
                  <a:outerShdw blurRad="38100" dist="38100" dir="2700000" algn="tl">
                    <a:srgbClr val="000000"/>
                  </a:outerShdw>
                </a:effectLst>
              </a:rPr>
              <a:t>                          </a:t>
            </a:r>
            <a:r>
              <a:rPr lang="en-US" sz="2400">
                <a:effectLst>
                  <a:outerShdw blurRad="38100" dist="38100" dir="2700000" algn="tl">
                    <a:srgbClr val="000000"/>
                  </a:outerShdw>
                </a:effectLst>
              </a:rPr>
              <a:t>  0   otherwise</a:t>
            </a:r>
          </a:p>
          <a:p>
            <a:pPr marL="342900" indent="-342900" eaLnBrk="0" hangingPunct="0">
              <a:spcBef>
                <a:spcPct val="20000"/>
              </a:spcBef>
              <a:buClr>
                <a:srgbClr val="66FFFF"/>
              </a:buClr>
              <a:buSzPct val="75000"/>
              <a:buFont typeface="Monotype Sorts"/>
              <a:buNone/>
              <a:defRPr/>
            </a:pPr>
            <a:endParaRPr lang="en-US" sz="1200">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r>
              <a:rPr lang="en-US" sz="2400" i="1">
                <a:effectLst>
                  <a:outerShdw blurRad="38100" dist="38100" dir="2700000" algn="tl">
                    <a:srgbClr val="000000"/>
                  </a:outerShdw>
                </a:effectLst>
              </a:rPr>
              <a:t>              c</a:t>
            </a:r>
            <a:r>
              <a:rPr lang="en-US" sz="2400" i="1" baseline="-25000">
                <a:effectLst>
                  <a:outerShdw blurRad="38100" dist="38100" dir="2700000" algn="tl">
                    <a:srgbClr val="000000"/>
                  </a:outerShdw>
                </a:effectLst>
              </a:rPr>
              <a:t>ij</a:t>
            </a:r>
            <a:r>
              <a:rPr lang="en-US" sz="2400" i="1">
                <a:effectLst>
                  <a:outerShdw blurRad="38100" dist="38100" dir="2700000" algn="tl">
                    <a:srgbClr val="000000"/>
                  </a:outerShdw>
                </a:effectLst>
              </a:rPr>
              <a:t> </a:t>
            </a:r>
            <a:r>
              <a:rPr lang="en-US" sz="2400">
                <a:effectLst>
                  <a:outerShdw blurRad="38100" dist="38100" dir="2700000" algn="tl">
                    <a:srgbClr val="000000"/>
                  </a:outerShdw>
                </a:effectLst>
              </a:rPr>
              <a:t>= cost of assigning agent </a:t>
            </a:r>
            <a:r>
              <a:rPr lang="en-US" sz="2400" i="1">
                <a:effectLst>
                  <a:outerShdw blurRad="38100" dist="38100" dir="2700000" algn="tl">
                    <a:srgbClr val="000000"/>
                  </a:outerShdw>
                </a:effectLst>
              </a:rPr>
              <a:t>i</a:t>
            </a:r>
            <a:r>
              <a:rPr lang="en-US" sz="2400">
                <a:effectLst>
                  <a:outerShdw blurRad="38100" dist="38100" dir="2700000" algn="tl">
                    <a:srgbClr val="000000"/>
                  </a:outerShdw>
                </a:effectLst>
              </a:rPr>
              <a:t> to task </a:t>
            </a:r>
            <a:r>
              <a:rPr lang="en-US" sz="2400" i="1">
                <a:effectLst>
                  <a:outerShdw blurRad="38100" dist="38100" dir="2700000" algn="tl">
                    <a:srgbClr val="000000"/>
                  </a:outerShdw>
                </a:effectLst>
              </a:rPr>
              <a:t>j</a:t>
            </a:r>
            <a:r>
              <a:rPr lang="en-US" sz="2400">
                <a:effectLst>
                  <a:outerShdw blurRad="38100" dist="38100" dir="2700000" algn="tl">
                    <a:srgbClr val="000000"/>
                  </a:outerShdw>
                </a:effectLst>
              </a:rPr>
              <a:t> </a:t>
            </a:r>
          </a:p>
        </p:txBody>
      </p:sp>
      <p:sp>
        <p:nvSpPr>
          <p:cNvPr id="219139" name="Rectangle 3"/>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Assignment Problem</a:t>
            </a:r>
          </a:p>
        </p:txBody>
      </p:sp>
      <p:sp>
        <p:nvSpPr>
          <p:cNvPr id="219147" name="AutoShape 11"/>
          <p:cNvSpPr>
            <a:spLocks/>
          </p:cNvSpPr>
          <p:nvPr/>
        </p:nvSpPr>
        <p:spPr bwMode="auto">
          <a:xfrm>
            <a:off x="2489200" y="2336800"/>
            <a:ext cx="393700" cy="914400"/>
          </a:xfrm>
          <a:prstGeom prst="leftBrace">
            <a:avLst>
              <a:gd name="adj1" fmla="val 19355"/>
              <a:gd name="adj2" fmla="val 27894"/>
            </a:avLst>
          </a:prstGeom>
          <a:noFill/>
          <a:ln w="12700">
            <a:solidFill>
              <a:schemeClr val="tx1"/>
            </a:solidFill>
            <a:round/>
            <a:headEnd type="none" w="sm" len="sm"/>
            <a:tailEnd type="none" w="sm" len="sm"/>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219148" name="Text Box 12"/>
          <p:cNvSpPr txBox="1">
            <a:spLocks noChangeArrowheads="1"/>
          </p:cNvSpPr>
          <p:nvPr/>
        </p:nvSpPr>
        <p:spPr bwMode="auto">
          <a:xfrm>
            <a:off x="4968875" y="4090988"/>
            <a:ext cx="1546225" cy="457200"/>
          </a:xfrm>
          <a:prstGeom prst="rect">
            <a:avLst/>
          </a:prstGeom>
          <a:noFill/>
          <a:ln w="12700">
            <a:noFill/>
            <a:miter lim="800000"/>
            <a:headEnd type="none" w="sm" len="sm"/>
            <a:tailEnd type="none" w="sm" len="sm"/>
          </a:ln>
          <a:effectLst/>
        </p:spPr>
        <p:txBody>
          <a:bodyPr wrap="none">
            <a:spAutoFit/>
          </a:bodyPr>
          <a:lstStyle/>
          <a:p>
            <a:pPr algn="ctr" eaLnBrk="0" hangingPunct="0">
              <a:defRPr/>
            </a:pPr>
            <a:r>
              <a:rPr lang="en-US" sz="2400">
                <a:solidFill>
                  <a:srgbClr val="66FFFF"/>
                </a:solidFill>
                <a:effectLst>
                  <a:outerShdw blurRad="38100" dist="38100" dir="2700000" algn="tl">
                    <a:srgbClr val="000000"/>
                  </a:outerShdw>
                </a:effectLst>
              </a:rPr>
              <a:t>continued</a:t>
            </a:r>
          </a:p>
        </p:txBody>
      </p:sp>
      <p:sp>
        <p:nvSpPr>
          <p:cNvPr id="219149" name="Line 13"/>
          <p:cNvSpPr>
            <a:spLocks noChangeShapeType="1"/>
          </p:cNvSpPr>
          <p:nvPr/>
        </p:nvSpPr>
        <p:spPr bwMode="auto">
          <a:xfrm>
            <a:off x="6578600" y="4330700"/>
            <a:ext cx="457200" cy="0"/>
          </a:xfrm>
          <a:prstGeom prst="line">
            <a:avLst/>
          </a:prstGeom>
          <a:noFill/>
          <a:ln w="12700">
            <a:solidFill>
              <a:srgbClr val="66FFFF"/>
            </a:solidFill>
            <a:round/>
            <a:headEnd type="none" w="sm" len="sm"/>
            <a:tailEnd type="triangle" w="med" len="med"/>
          </a:ln>
          <a:effectLst/>
        </p:spPr>
        <p:txBody>
          <a:bodyPr/>
          <a:lstStyle/>
          <a:p>
            <a:pPr algn="ctr" eaLnBrk="0" hangingPunct="0">
              <a:defRPr/>
            </a:pPr>
            <a:endParaRPr lang="en-US">
              <a:effectLst>
                <a:outerShdw blurRad="38100" dist="38100" dir="2700000" algn="tl">
                  <a:srgbClr val="000000">
                    <a:alpha val="43137"/>
                  </a:srgbClr>
                </a:outerShdw>
              </a:effectLst>
            </a:endParaRPr>
          </a:p>
        </p:txBody>
      </p:sp>
    </p:spTree>
  </p:cSld>
  <p:clrMapOvr>
    <a:masterClrMapping/>
  </p:clrMapOvr>
  <p:transition>
    <p:zo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8" name="Rectangle 6"/>
          <p:cNvSpPr>
            <a:spLocks noGrp="1" noChangeArrowheads="1"/>
          </p:cNvSpPr>
          <p:nvPr>
            <p:ph type="body" idx="1"/>
          </p:nvPr>
        </p:nvSpPr>
        <p:spPr>
          <a:xfrm>
            <a:off x="687388" y="1104900"/>
            <a:ext cx="7242175" cy="539750"/>
          </a:xfrm>
        </p:spPr>
        <p:txBody>
          <a:bodyPr/>
          <a:lstStyle/>
          <a:p>
            <a:pPr>
              <a:buFont typeface="Monotype Sorts"/>
              <a:buNone/>
              <a:defRPr/>
            </a:pPr>
            <a:r>
              <a:rPr lang="en-US" smtClean="0">
                <a:solidFill>
                  <a:srgbClr val="66FFFF"/>
                </a:solidFill>
              </a:rPr>
              <a:t>	Linear Programming Formulation (continued)</a:t>
            </a:r>
            <a:endParaRPr lang="en-US" smtClean="0"/>
          </a:p>
        </p:txBody>
      </p:sp>
      <p:sp>
        <p:nvSpPr>
          <p:cNvPr id="146437" name="Rectangle 5"/>
          <p:cNvSpPr>
            <a:spLocks noGrp="1" noChangeArrowheads="1"/>
          </p:cNvSpPr>
          <p:nvPr>
            <p:ph type="title"/>
          </p:nvPr>
        </p:nvSpPr>
        <p:spPr/>
        <p:txBody>
          <a:bodyPr/>
          <a:lstStyle/>
          <a:p>
            <a:pPr>
              <a:defRPr/>
            </a:pPr>
            <a:r>
              <a:rPr lang="en-US"/>
              <a:t>Assignment Problem</a:t>
            </a:r>
          </a:p>
        </p:txBody>
      </p:sp>
      <p:sp>
        <p:nvSpPr>
          <p:cNvPr id="146440" name="Rectangle 8"/>
          <p:cNvSpPr>
            <a:spLocks noChangeArrowheads="1"/>
          </p:cNvSpPr>
          <p:nvPr/>
        </p:nvSpPr>
        <p:spPr bwMode="auto">
          <a:xfrm>
            <a:off x="1784350" y="1606550"/>
            <a:ext cx="5588000" cy="34163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graphicFrame>
        <p:nvGraphicFramePr>
          <p:cNvPr id="146441" name="Object 9"/>
          <p:cNvGraphicFramePr>
            <a:graphicFrameLocks noChangeAspect="1"/>
          </p:cNvGraphicFramePr>
          <p:nvPr/>
        </p:nvGraphicFramePr>
        <p:xfrm>
          <a:off x="1939925" y="1698625"/>
          <a:ext cx="2041525" cy="898525"/>
        </p:xfrm>
        <a:graphic>
          <a:graphicData uri="http://schemas.openxmlformats.org/presentationml/2006/ole">
            <p:oleObj spid="_x0000_s146441" r:id="rId4" imgW="952087" imgH="418918" progId="">
              <p:embed/>
            </p:oleObj>
          </a:graphicData>
        </a:graphic>
      </p:graphicFrame>
      <p:graphicFrame>
        <p:nvGraphicFramePr>
          <p:cNvPr id="146442" name="Object 10"/>
          <p:cNvGraphicFramePr>
            <a:graphicFrameLocks noChangeAspect="1"/>
          </p:cNvGraphicFramePr>
          <p:nvPr/>
        </p:nvGraphicFramePr>
        <p:xfrm>
          <a:off x="2643188" y="2540000"/>
          <a:ext cx="4402137" cy="933450"/>
        </p:xfrm>
        <a:graphic>
          <a:graphicData uri="http://schemas.openxmlformats.org/presentationml/2006/ole">
            <p:oleObj spid="_x0000_s146442" name="Equation" r:id="rId5" imgW="1968480" imgH="419040" progId="">
              <p:embed/>
            </p:oleObj>
          </a:graphicData>
        </a:graphic>
      </p:graphicFrame>
      <p:graphicFrame>
        <p:nvGraphicFramePr>
          <p:cNvPr id="146443" name="Object 11"/>
          <p:cNvGraphicFramePr>
            <a:graphicFrameLocks noChangeAspect="1"/>
          </p:cNvGraphicFramePr>
          <p:nvPr/>
        </p:nvGraphicFramePr>
        <p:xfrm>
          <a:off x="2644775" y="3441700"/>
          <a:ext cx="4175125" cy="865188"/>
        </p:xfrm>
        <a:graphic>
          <a:graphicData uri="http://schemas.openxmlformats.org/presentationml/2006/ole">
            <p:oleObj spid="_x0000_s146443" name="Equation" r:id="rId6" imgW="1892160" imgH="393480" progId="">
              <p:embed/>
            </p:oleObj>
          </a:graphicData>
        </a:graphic>
      </p:graphicFrame>
      <p:sp>
        <p:nvSpPr>
          <p:cNvPr id="146444" name="Text Box 12"/>
          <p:cNvSpPr txBox="1">
            <a:spLocks noChangeArrowheads="1"/>
          </p:cNvSpPr>
          <p:nvPr/>
        </p:nvSpPr>
        <p:spPr bwMode="auto">
          <a:xfrm>
            <a:off x="2940050" y="4454525"/>
            <a:ext cx="2806700" cy="347663"/>
          </a:xfrm>
          <a:prstGeom prst="rect">
            <a:avLst/>
          </a:prstGeom>
          <a:noFill/>
          <a:ln w="12700">
            <a:noFill/>
            <a:miter lim="800000"/>
            <a:headEnd type="none" w="sm" len="sm"/>
            <a:tailEnd type="none" w="sm" len="sm"/>
          </a:ln>
          <a:effectLst/>
        </p:spPr>
        <p:txBody>
          <a:bodyPr wrap="none">
            <a:spAutoFit/>
          </a:bodyPr>
          <a:lstStyle/>
          <a:p>
            <a:pPr algn="ctr" eaLnBrk="0" hangingPunct="0">
              <a:lnSpc>
                <a:spcPct val="70000"/>
              </a:lnSpc>
              <a:spcBef>
                <a:spcPct val="20000"/>
              </a:spcBef>
              <a:buClr>
                <a:srgbClr val="66FFFF"/>
              </a:buClr>
              <a:buSzPct val="75000"/>
              <a:buFont typeface="Monotype Sorts" pitchFamily="2" charset="2"/>
              <a:buNone/>
              <a:defRPr/>
            </a:pPr>
            <a:r>
              <a:rPr lang="en-US" sz="2400" i="1">
                <a:effectLst>
                  <a:outerShdw blurRad="38100" dist="38100" dir="2700000" algn="tl">
                    <a:srgbClr val="000000"/>
                  </a:outerShdw>
                </a:effectLst>
              </a:rPr>
              <a:t>x</a:t>
            </a:r>
            <a:r>
              <a:rPr lang="en-US" sz="2400" i="1" baseline="-25000">
                <a:effectLst>
                  <a:outerShdw blurRad="38100" dist="38100" dir="2700000" algn="tl">
                    <a:srgbClr val="000000"/>
                  </a:outerShdw>
                </a:effectLst>
              </a:rPr>
              <a:t>ij</a:t>
            </a:r>
            <a:r>
              <a:rPr lang="en-US" sz="2400">
                <a:effectLst>
                  <a:outerShdw blurRad="38100" dist="38100" dir="2700000" algn="tl">
                    <a:srgbClr val="000000"/>
                  </a:outerShdw>
                </a:effectLst>
              </a:rPr>
              <a:t> </a:t>
            </a:r>
            <a:r>
              <a:rPr lang="en-US" sz="2400" u="sng">
                <a:effectLst>
                  <a:outerShdw blurRad="38100" dist="38100" dir="2700000" algn="tl">
                    <a:srgbClr val="000000"/>
                  </a:outerShdw>
                </a:effectLst>
              </a:rPr>
              <a:t>&gt;</a:t>
            </a:r>
            <a:r>
              <a:rPr lang="en-US" sz="2400">
                <a:effectLst>
                  <a:outerShdw blurRad="38100" dist="38100" dir="2700000" algn="tl">
                    <a:srgbClr val="000000"/>
                  </a:outerShdw>
                </a:effectLst>
              </a:rPr>
              <a:t> 0 	for all </a:t>
            </a:r>
            <a:r>
              <a:rPr lang="en-US" sz="2400" i="1">
                <a:effectLst>
                  <a:outerShdw blurRad="38100" dist="38100" dir="2700000" algn="tl">
                    <a:srgbClr val="000000"/>
                  </a:outerShdw>
                </a:effectLst>
              </a:rPr>
              <a:t>i</a:t>
            </a:r>
            <a:r>
              <a:rPr lang="en-US" sz="2400">
                <a:effectLst>
                  <a:outerShdw blurRad="38100" dist="38100" dir="2700000" algn="tl">
                    <a:srgbClr val="000000"/>
                  </a:outerShdw>
                </a:effectLst>
              </a:rPr>
              <a:t> and </a:t>
            </a:r>
            <a:r>
              <a:rPr lang="en-US" sz="2400" i="1">
                <a:effectLst>
                  <a:outerShdw blurRad="38100" dist="38100" dir="2700000" algn="tl">
                    <a:srgbClr val="000000"/>
                  </a:outerShdw>
                </a:effectLst>
              </a:rPr>
              <a:t>j</a:t>
            </a:r>
            <a:endParaRPr lang="en-US">
              <a:effectLst>
                <a:outerShdw blurRad="38100" dist="38100" dir="2700000" algn="tl">
                  <a:srgbClr val="000000"/>
                </a:outerShdw>
              </a:effectLst>
            </a:endParaRPr>
          </a:p>
        </p:txBody>
      </p:sp>
    </p:spTree>
  </p:cSld>
  <p:clrMapOvr>
    <a:masterClrMapping/>
  </p:clrMapOvr>
  <p:transition>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836613" y="204788"/>
            <a:ext cx="7475537" cy="509587"/>
          </a:xfrm>
        </p:spPr>
        <p:txBody>
          <a:bodyPr/>
          <a:lstStyle/>
          <a:p>
            <a:pPr>
              <a:defRPr/>
            </a:pPr>
            <a:r>
              <a:rPr lang="en-US"/>
              <a:t>Transportation Problem</a:t>
            </a:r>
          </a:p>
        </p:txBody>
      </p:sp>
      <p:sp>
        <p:nvSpPr>
          <p:cNvPr id="8195" name="Rectangle 3"/>
          <p:cNvSpPr>
            <a:spLocks noGrp="1" noChangeArrowheads="1"/>
          </p:cNvSpPr>
          <p:nvPr>
            <p:ph type="body" idx="1"/>
          </p:nvPr>
        </p:nvSpPr>
        <p:spPr>
          <a:xfrm>
            <a:off x="700088" y="1106488"/>
            <a:ext cx="7654925" cy="3970337"/>
          </a:xfrm>
        </p:spPr>
        <p:txBody>
          <a:bodyPr/>
          <a:lstStyle/>
          <a:p>
            <a:pPr>
              <a:buFont typeface="Monotype Sorts"/>
              <a:buNone/>
              <a:defRPr/>
            </a:pPr>
            <a:r>
              <a:rPr lang="en-US" smtClean="0"/>
              <a:t>	The </a:t>
            </a:r>
            <a:r>
              <a:rPr lang="en-US" u="sng" smtClean="0"/>
              <a:t>transportation problem</a:t>
            </a:r>
            <a:r>
              <a:rPr lang="en-US" smtClean="0"/>
              <a:t> seeks to minimize the total shipping costs of transporting goods from </a:t>
            </a:r>
            <a:r>
              <a:rPr lang="en-US" i="1" smtClean="0"/>
              <a:t>m</a:t>
            </a:r>
            <a:r>
              <a:rPr lang="en-US" smtClean="0"/>
              <a:t> origins (each with a supply </a:t>
            </a:r>
            <a:r>
              <a:rPr lang="en-US" i="1" smtClean="0"/>
              <a:t>s</a:t>
            </a:r>
            <a:r>
              <a:rPr lang="en-US" i="1" baseline="-25000" smtClean="0"/>
              <a:t>i</a:t>
            </a:r>
            <a:r>
              <a:rPr lang="en-US" smtClean="0"/>
              <a:t>) to </a:t>
            </a:r>
            <a:r>
              <a:rPr lang="en-US" i="1" smtClean="0"/>
              <a:t>n</a:t>
            </a:r>
            <a:r>
              <a:rPr lang="en-US" smtClean="0"/>
              <a:t> destinations (each with a demand </a:t>
            </a:r>
            <a:r>
              <a:rPr lang="en-US" i="1" smtClean="0"/>
              <a:t>d</a:t>
            </a:r>
            <a:r>
              <a:rPr lang="en-US" i="1" baseline="-25000" smtClean="0"/>
              <a:t>j</a:t>
            </a:r>
            <a:r>
              <a:rPr lang="en-US" smtClean="0"/>
              <a:t>), when the unit shipping cost from an origin, </a:t>
            </a:r>
            <a:r>
              <a:rPr lang="en-US" i="1" smtClean="0"/>
              <a:t>i</a:t>
            </a:r>
            <a:r>
              <a:rPr lang="en-US" smtClean="0"/>
              <a:t>, to a destination, </a:t>
            </a:r>
            <a:r>
              <a:rPr lang="en-US" i="1" smtClean="0"/>
              <a:t>j</a:t>
            </a:r>
            <a:r>
              <a:rPr lang="en-US" smtClean="0"/>
              <a:t>, is </a:t>
            </a:r>
            <a:r>
              <a:rPr lang="en-US" i="1" smtClean="0"/>
              <a:t>c</a:t>
            </a:r>
            <a:r>
              <a:rPr lang="en-US" i="1" baseline="-25000" smtClean="0"/>
              <a:t>ij</a:t>
            </a:r>
            <a:r>
              <a:rPr lang="en-US" smtClean="0"/>
              <a:t>.</a:t>
            </a:r>
          </a:p>
          <a:p>
            <a:pPr>
              <a:buFont typeface="Monotype Sorts"/>
              <a:buNone/>
              <a:defRPr/>
            </a:pPr>
            <a:r>
              <a:rPr lang="en-US" smtClean="0"/>
              <a:t>	</a:t>
            </a:r>
          </a:p>
          <a:p>
            <a:pPr>
              <a:buFont typeface="Monotype Sorts"/>
              <a:buNone/>
              <a:defRPr/>
            </a:pPr>
            <a:r>
              <a:rPr lang="en-US" smtClean="0"/>
              <a:t>	The </a:t>
            </a:r>
            <a:r>
              <a:rPr lang="en-US" u="sng" smtClean="0"/>
              <a:t>network representation</a:t>
            </a:r>
            <a:r>
              <a:rPr lang="en-US" smtClean="0"/>
              <a:t> for a transportation problem with two sources and three destinations is given on the next slide.</a:t>
            </a:r>
          </a:p>
        </p:txBody>
      </p:sp>
    </p:spTree>
  </p:cSld>
  <p:clrMapOvr>
    <a:masterClrMapping/>
  </p:clrMapOvr>
  <p:transition>
    <p:zo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ChangeArrowheads="1"/>
          </p:cNvSpPr>
          <p:nvPr/>
        </p:nvSpPr>
        <p:spPr bwMode="auto">
          <a:xfrm>
            <a:off x="2120900" y="2895600"/>
            <a:ext cx="4889500" cy="24193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49507" name="Rectangle 3"/>
          <p:cNvSpPr>
            <a:spLocks noChangeArrowheads="1"/>
          </p:cNvSpPr>
          <p:nvPr/>
        </p:nvSpPr>
        <p:spPr bwMode="auto">
          <a:xfrm>
            <a:off x="520700" y="1052513"/>
            <a:ext cx="8101013" cy="5329237"/>
          </a:xfrm>
          <a:prstGeom prst="rect">
            <a:avLst/>
          </a:prstGeom>
          <a:noFill/>
          <a:ln w="12700">
            <a:noFill/>
            <a:miter lim="800000"/>
            <a:headEnd/>
            <a:tailEnd/>
          </a:ln>
          <a:effectLst/>
        </p:spPr>
        <p:txBody>
          <a:bodyPr lIns="90488" tIns="44450" rIns="90488" bIns="44450"/>
          <a:lstStyle/>
          <a:p>
            <a:pPr marL="342900" indent="-342900" eaLnBrk="0" hangingPunct="0">
              <a:lnSpc>
                <a:spcPct val="90000"/>
              </a:lnSpc>
              <a:spcBef>
                <a:spcPct val="20000"/>
              </a:spcBef>
              <a:buClr>
                <a:srgbClr val="66FFFF"/>
              </a:buClr>
              <a:buSzPct val="75000"/>
              <a:buFont typeface="Monotype Sorts" pitchFamily="2" charset="2"/>
              <a:buNone/>
              <a:defRPr/>
            </a:pPr>
            <a:r>
              <a:rPr lang="en-US" sz="2400" dirty="0">
                <a:solidFill>
                  <a:srgbClr val="FFFFFF"/>
                </a:solidFill>
                <a:effectLst>
                  <a:outerShdw blurRad="38100" dist="38100" dir="2700000" algn="tl">
                    <a:srgbClr val="000000"/>
                  </a:outerShdw>
                </a:effectLst>
              </a:rPr>
              <a:t>		An electrical contractor pays his subcontractors a fixed fee plus mileage for work performed.  On a given day the contractor is faced with three electrical jobs associated with various projects.  Given below are the distances between the subcontractors and the projects.</a:t>
            </a:r>
          </a:p>
          <a:p>
            <a:pPr marL="342900" indent="-342900" eaLnBrk="0" hangingPunct="0">
              <a:lnSpc>
                <a:spcPct val="90000"/>
              </a:lnSpc>
              <a:spcBef>
                <a:spcPct val="20000"/>
              </a:spcBef>
              <a:buClr>
                <a:srgbClr val="66FFFF"/>
              </a:buClr>
              <a:buSzPct val="75000"/>
              <a:buFont typeface="Monotype Sorts" pitchFamily="2" charset="2"/>
              <a:buNone/>
              <a:defRPr/>
            </a:pPr>
            <a:endParaRPr lang="en-US" sz="1200" dirty="0">
              <a:solidFill>
                <a:srgbClr val="FFFFFF"/>
              </a:solidFill>
              <a:effectLst>
                <a:outerShdw blurRad="38100" dist="38100" dir="2700000" algn="tl">
                  <a:srgbClr val="000000"/>
                </a:outerShdw>
              </a:effectLst>
            </a:endParaRPr>
          </a:p>
          <a:p>
            <a:pPr marL="342900" indent="-342900" eaLnBrk="0" hangingPunct="0">
              <a:lnSpc>
                <a:spcPct val="90000"/>
              </a:lnSpc>
              <a:spcBef>
                <a:spcPct val="20000"/>
              </a:spcBef>
              <a:buClr>
                <a:srgbClr val="66FFFF"/>
              </a:buClr>
              <a:buSzPct val="75000"/>
              <a:buFont typeface="Monotype Sorts" pitchFamily="2" charset="2"/>
              <a:buNone/>
              <a:defRPr/>
            </a:pPr>
            <a:r>
              <a:rPr lang="en-US" sz="2400" dirty="0">
                <a:solidFill>
                  <a:srgbClr val="FFFFFF"/>
                </a:solidFill>
                <a:effectLst>
                  <a:outerShdw blurRad="38100" dist="38100" dir="2700000" algn="tl">
                    <a:srgbClr val="000000"/>
                  </a:outerShdw>
                </a:effectLst>
              </a:rPr>
              <a:t>                                            		   </a:t>
            </a:r>
            <a:r>
              <a:rPr lang="en-US" sz="2400" u="sng" dirty="0">
                <a:solidFill>
                  <a:srgbClr val="FFFFFF"/>
                </a:solidFill>
                <a:effectLst>
                  <a:outerShdw blurRad="38100" dist="38100" dir="2700000" algn="tl">
                    <a:srgbClr val="000000"/>
                  </a:outerShdw>
                </a:effectLst>
              </a:rPr>
              <a:t>Projects</a:t>
            </a:r>
            <a:endParaRPr lang="en-US" sz="2400" dirty="0">
              <a:solidFill>
                <a:srgbClr val="FFFFFF"/>
              </a:solidFill>
              <a:effectLst>
                <a:outerShdw blurRad="38100" dist="38100" dir="2700000" algn="tl">
                  <a:srgbClr val="000000"/>
                </a:outerShdw>
              </a:effectLst>
            </a:endParaRPr>
          </a:p>
          <a:p>
            <a:pPr marL="342900" indent="-342900" eaLnBrk="0" hangingPunct="0">
              <a:lnSpc>
                <a:spcPct val="90000"/>
              </a:lnSpc>
              <a:spcBef>
                <a:spcPct val="20000"/>
              </a:spcBef>
              <a:buClr>
                <a:srgbClr val="66FFFF"/>
              </a:buClr>
              <a:buSzPct val="75000"/>
              <a:buFont typeface="Monotype Sorts" pitchFamily="2" charset="2"/>
              <a:buNone/>
              <a:defRPr/>
            </a:pPr>
            <a:r>
              <a:rPr lang="en-US" sz="2400" dirty="0">
                <a:solidFill>
                  <a:srgbClr val="FFFFFF"/>
                </a:solidFill>
                <a:effectLst>
                  <a:outerShdw blurRad="38100" dist="38100" dir="2700000" algn="tl">
                    <a:srgbClr val="000000"/>
                  </a:outerShdw>
                </a:effectLst>
              </a:rPr>
              <a:t>			</a:t>
            </a:r>
            <a:r>
              <a:rPr lang="en-US" sz="2400" u="sng" dirty="0">
                <a:solidFill>
                  <a:srgbClr val="FFFFFF"/>
                </a:solidFill>
                <a:effectLst>
                  <a:outerShdw blurRad="38100" dist="38100" dir="2700000" algn="tl">
                    <a:srgbClr val="000000"/>
                  </a:outerShdw>
                </a:effectLst>
              </a:rPr>
              <a:t>Subcontractor</a:t>
            </a:r>
            <a:r>
              <a:rPr lang="en-US" sz="2400" dirty="0">
                <a:solidFill>
                  <a:srgbClr val="FFFFFF"/>
                </a:solidFill>
                <a:effectLst>
                  <a:outerShdw blurRad="38100" dist="38100" dir="2700000" algn="tl">
                    <a:srgbClr val="000000"/>
                  </a:outerShdw>
                </a:effectLst>
              </a:rPr>
              <a:t>     	</a:t>
            </a:r>
            <a:r>
              <a:rPr lang="en-US" sz="2400" u="sng" dirty="0">
                <a:solidFill>
                  <a:srgbClr val="FFFFFF"/>
                </a:solidFill>
                <a:effectLst>
                  <a:outerShdw blurRad="38100" dist="38100" dir="2700000" algn="tl">
                    <a:srgbClr val="000000"/>
                  </a:outerShdw>
                </a:effectLst>
              </a:rPr>
              <a:t>A</a:t>
            </a:r>
            <a:r>
              <a:rPr lang="en-US" sz="2400" dirty="0">
                <a:solidFill>
                  <a:srgbClr val="FFFFFF"/>
                </a:solidFill>
                <a:effectLst>
                  <a:outerShdw blurRad="38100" dist="38100" dir="2700000" algn="tl">
                    <a:srgbClr val="000000"/>
                  </a:outerShdw>
                </a:effectLst>
              </a:rPr>
              <a:t>     </a:t>
            </a:r>
            <a:r>
              <a:rPr lang="en-US" sz="2400" u="sng" dirty="0">
                <a:solidFill>
                  <a:srgbClr val="FFFFFF"/>
                </a:solidFill>
                <a:effectLst>
                  <a:outerShdw blurRad="38100" dist="38100" dir="2700000" algn="tl">
                    <a:srgbClr val="000000"/>
                  </a:outerShdw>
                </a:effectLst>
              </a:rPr>
              <a:t>B</a:t>
            </a:r>
            <a:r>
              <a:rPr lang="en-US" sz="2400" dirty="0">
                <a:solidFill>
                  <a:srgbClr val="FFFFFF"/>
                </a:solidFill>
                <a:effectLst>
                  <a:outerShdw blurRad="38100" dist="38100" dir="2700000" algn="tl">
                    <a:srgbClr val="000000"/>
                  </a:outerShdw>
                </a:effectLst>
              </a:rPr>
              <a:t>     </a:t>
            </a:r>
            <a:r>
              <a:rPr lang="en-US" sz="2400" u="sng" dirty="0">
                <a:solidFill>
                  <a:srgbClr val="FFFFFF"/>
                </a:solidFill>
                <a:effectLst>
                  <a:outerShdw blurRad="38100" dist="38100" dir="2700000" algn="tl">
                    <a:srgbClr val="000000"/>
                  </a:outerShdw>
                </a:effectLst>
              </a:rPr>
              <a:t>C</a:t>
            </a:r>
            <a:r>
              <a:rPr lang="en-US" sz="2400" dirty="0">
                <a:solidFill>
                  <a:srgbClr val="FFFFFF"/>
                </a:solidFill>
                <a:effectLst>
                  <a:outerShdw blurRad="38100" dist="38100" dir="2700000" algn="tl">
                    <a:srgbClr val="000000"/>
                  </a:outerShdw>
                </a:effectLst>
              </a:rPr>
              <a:t> </a:t>
            </a:r>
          </a:p>
          <a:p>
            <a:pPr marL="342900" indent="-342900" eaLnBrk="0" hangingPunct="0">
              <a:lnSpc>
                <a:spcPct val="80000"/>
              </a:lnSpc>
              <a:spcBef>
                <a:spcPct val="20000"/>
              </a:spcBef>
              <a:buClr>
                <a:srgbClr val="66FFFF"/>
              </a:buClr>
              <a:buSzPct val="75000"/>
              <a:buFont typeface="Monotype Sorts" pitchFamily="2" charset="2"/>
              <a:buNone/>
              <a:defRPr/>
            </a:pPr>
            <a:r>
              <a:rPr lang="en-US" sz="2400" dirty="0">
                <a:solidFill>
                  <a:srgbClr val="FFFFFF"/>
                </a:solidFill>
                <a:effectLst>
                  <a:outerShdw blurRad="38100" dist="38100" dir="2700000" algn="tl">
                    <a:srgbClr val="000000"/>
                  </a:outerShdw>
                </a:effectLst>
              </a:rPr>
              <a:t>			Westside             	50    36    16</a:t>
            </a:r>
          </a:p>
          <a:p>
            <a:pPr marL="342900" indent="-342900" eaLnBrk="0" hangingPunct="0">
              <a:lnSpc>
                <a:spcPct val="80000"/>
              </a:lnSpc>
              <a:spcBef>
                <a:spcPct val="20000"/>
              </a:spcBef>
              <a:buClr>
                <a:srgbClr val="66FFFF"/>
              </a:buClr>
              <a:buSzPct val="75000"/>
              <a:buFont typeface="Monotype Sorts" pitchFamily="2" charset="2"/>
              <a:buNone/>
              <a:defRPr/>
            </a:pPr>
            <a:r>
              <a:rPr lang="en-US" sz="2400" dirty="0">
                <a:solidFill>
                  <a:srgbClr val="FFFFFF"/>
                </a:solidFill>
                <a:effectLst>
                  <a:outerShdw blurRad="38100" dist="38100" dir="2700000" algn="tl">
                    <a:srgbClr val="000000"/>
                  </a:outerShdw>
                </a:effectLst>
              </a:rPr>
              <a:t>            	Federated           	28    30    18 </a:t>
            </a:r>
          </a:p>
          <a:p>
            <a:pPr marL="342900" indent="-342900" eaLnBrk="0" hangingPunct="0">
              <a:lnSpc>
                <a:spcPct val="80000"/>
              </a:lnSpc>
              <a:spcBef>
                <a:spcPct val="20000"/>
              </a:spcBef>
              <a:buClr>
                <a:srgbClr val="66FFFF"/>
              </a:buClr>
              <a:buSzPct val="75000"/>
              <a:buFont typeface="Monotype Sorts" pitchFamily="2" charset="2"/>
              <a:buNone/>
              <a:defRPr/>
            </a:pPr>
            <a:r>
              <a:rPr lang="en-US" sz="2400" dirty="0">
                <a:solidFill>
                  <a:srgbClr val="FFFFFF"/>
                </a:solidFill>
                <a:effectLst>
                  <a:outerShdw blurRad="38100" dist="38100" dir="2700000" algn="tl">
                    <a:srgbClr val="000000"/>
                  </a:outerShdw>
                </a:effectLst>
              </a:rPr>
              <a:t>			Goliath                	35    32    20</a:t>
            </a:r>
          </a:p>
          <a:p>
            <a:pPr marL="342900" indent="-342900" eaLnBrk="0" hangingPunct="0">
              <a:lnSpc>
                <a:spcPct val="80000"/>
              </a:lnSpc>
              <a:spcBef>
                <a:spcPct val="20000"/>
              </a:spcBef>
              <a:buClr>
                <a:srgbClr val="66FFFF"/>
              </a:buClr>
              <a:buSzPct val="75000"/>
              <a:buFont typeface="Monotype Sorts" pitchFamily="2" charset="2"/>
              <a:buNone/>
              <a:defRPr/>
            </a:pPr>
            <a:r>
              <a:rPr lang="en-US" sz="2400" dirty="0">
                <a:solidFill>
                  <a:srgbClr val="FFFFFF"/>
                </a:solidFill>
                <a:effectLst>
                  <a:outerShdw blurRad="38100" dist="38100" dir="2700000" algn="tl">
                    <a:srgbClr val="000000"/>
                  </a:outerShdw>
                </a:effectLst>
              </a:rPr>
              <a:t>            	Universal            	25    25    14</a:t>
            </a:r>
          </a:p>
          <a:p>
            <a:pPr marL="342900" indent="-342900" eaLnBrk="0" hangingPunct="0">
              <a:lnSpc>
                <a:spcPct val="90000"/>
              </a:lnSpc>
              <a:spcBef>
                <a:spcPct val="20000"/>
              </a:spcBef>
              <a:buClr>
                <a:srgbClr val="66FFFF"/>
              </a:buClr>
              <a:buSzPct val="75000"/>
              <a:buFont typeface="Monotype Sorts" pitchFamily="2" charset="2"/>
              <a:buNone/>
              <a:defRPr/>
            </a:pPr>
            <a:r>
              <a:rPr lang="en-US" sz="1000" dirty="0">
                <a:solidFill>
                  <a:srgbClr val="FFFFFF"/>
                </a:solidFill>
                <a:effectLst>
                  <a:outerShdw blurRad="38100" dist="38100" dir="2700000" algn="tl">
                    <a:srgbClr val="000000"/>
                  </a:outerShdw>
                </a:effectLst>
              </a:rPr>
              <a:t>		</a:t>
            </a:r>
          </a:p>
          <a:p>
            <a:pPr marL="342900" indent="-342900" eaLnBrk="0" hangingPunct="0">
              <a:lnSpc>
                <a:spcPct val="90000"/>
              </a:lnSpc>
              <a:spcBef>
                <a:spcPct val="20000"/>
              </a:spcBef>
              <a:buClr>
                <a:srgbClr val="66FFFF"/>
              </a:buClr>
              <a:buSzPct val="75000"/>
              <a:buFont typeface="Monotype Sorts" pitchFamily="2" charset="2"/>
              <a:buNone/>
              <a:defRPr/>
            </a:pPr>
            <a:r>
              <a:rPr lang="en-US" sz="2400" dirty="0">
                <a:solidFill>
                  <a:srgbClr val="FFFFFF"/>
                </a:solidFill>
                <a:effectLst>
                  <a:outerShdw blurRad="38100" dist="38100" dir="2700000" algn="tl">
                    <a:srgbClr val="000000"/>
                  </a:outerShdw>
                </a:effectLst>
              </a:rPr>
              <a:t>	How should the contractors be assigned so that total</a:t>
            </a:r>
          </a:p>
          <a:p>
            <a:pPr marL="342900" indent="-342900" eaLnBrk="0" hangingPunct="0">
              <a:lnSpc>
                <a:spcPct val="90000"/>
              </a:lnSpc>
              <a:spcBef>
                <a:spcPct val="20000"/>
              </a:spcBef>
              <a:buClr>
                <a:srgbClr val="66FFFF"/>
              </a:buClr>
              <a:buSzPct val="75000"/>
              <a:buFont typeface="Monotype Sorts" pitchFamily="2" charset="2"/>
              <a:buNone/>
              <a:defRPr/>
            </a:pPr>
            <a:r>
              <a:rPr lang="en-US" sz="2400" dirty="0">
                <a:solidFill>
                  <a:srgbClr val="FFFFFF"/>
                </a:solidFill>
                <a:effectLst>
                  <a:outerShdw blurRad="38100" dist="38100" dir="2700000" algn="tl">
                    <a:srgbClr val="000000"/>
                  </a:outerShdw>
                </a:effectLst>
              </a:rPr>
              <a:t>	mileage is minimized?</a:t>
            </a:r>
          </a:p>
        </p:txBody>
      </p:sp>
      <p:sp>
        <p:nvSpPr>
          <p:cNvPr id="149549" name="Rectangle 45"/>
          <p:cNvSpPr>
            <a:spLocks noChangeArrowheads="1"/>
          </p:cNvSpPr>
          <p:nvPr/>
        </p:nvSpPr>
        <p:spPr bwMode="auto">
          <a:xfrm>
            <a:off x="533400" y="49213"/>
            <a:ext cx="8081963" cy="8143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Example: Assignment Problem</a:t>
            </a:r>
          </a:p>
        </p:txBody>
      </p:sp>
    </p:spTree>
  </p:cSld>
  <p:clrMapOvr>
    <a:masterClrMapping/>
  </p:clrMapOvr>
  <p:transition>
    <p:zo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1" name="Rectangle 3"/>
          <p:cNvSpPr>
            <a:spLocks noChangeArrowheads="1"/>
          </p:cNvSpPr>
          <p:nvPr/>
        </p:nvSpPr>
        <p:spPr bwMode="auto">
          <a:xfrm>
            <a:off x="520700" y="1020763"/>
            <a:ext cx="4621213" cy="636587"/>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Network Representation</a:t>
            </a:r>
            <a:endParaRPr lang="en-US" sz="2400">
              <a:solidFill>
                <a:schemeClr val="tx2"/>
              </a:solidFill>
              <a:effectLst>
                <a:outerShdw blurRad="38100" dist="38100" dir="2700000" algn="tl">
                  <a:srgbClr val="000000"/>
                </a:outerShdw>
              </a:effectLst>
            </a:endParaRPr>
          </a:p>
        </p:txBody>
      </p:sp>
      <p:sp>
        <p:nvSpPr>
          <p:cNvPr id="150532" name="Line 4"/>
          <p:cNvSpPr>
            <a:spLocks noChangeShapeType="1"/>
          </p:cNvSpPr>
          <p:nvPr/>
        </p:nvSpPr>
        <p:spPr bwMode="auto">
          <a:xfrm>
            <a:off x="2997200" y="1828800"/>
            <a:ext cx="3300413" cy="0"/>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50533" name="Line 5"/>
          <p:cNvSpPr>
            <a:spLocks noChangeShapeType="1"/>
          </p:cNvSpPr>
          <p:nvPr/>
        </p:nvSpPr>
        <p:spPr bwMode="auto">
          <a:xfrm flipV="1">
            <a:off x="2997200" y="1822450"/>
            <a:ext cx="3300413" cy="1512888"/>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50534" name="Line 6"/>
          <p:cNvSpPr>
            <a:spLocks noChangeShapeType="1"/>
          </p:cNvSpPr>
          <p:nvPr/>
        </p:nvSpPr>
        <p:spPr bwMode="auto">
          <a:xfrm flipV="1">
            <a:off x="2997200" y="1822450"/>
            <a:ext cx="3300413" cy="2852738"/>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50535" name="Line 7"/>
          <p:cNvSpPr>
            <a:spLocks noChangeShapeType="1"/>
          </p:cNvSpPr>
          <p:nvPr/>
        </p:nvSpPr>
        <p:spPr bwMode="auto">
          <a:xfrm flipV="1">
            <a:off x="2997200" y="1822450"/>
            <a:ext cx="3300413" cy="4113213"/>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50536" name="Rectangle 8"/>
          <p:cNvSpPr>
            <a:spLocks noChangeArrowheads="1"/>
          </p:cNvSpPr>
          <p:nvPr/>
        </p:nvSpPr>
        <p:spPr bwMode="auto">
          <a:xfrm>
            <a:off x="3135313" y="1423988"/>
            <a:ext cx="473075" cy="433387"/>
          </a:xfrm>
          <a:prstGeom prst="rect">
            <a:avLst/>
          </a:prstGeom>
          <a:noFill/>
          <a:ln w="12700">
            <a:noFill/>
            <a:miter lim="800000"/>
            <a:headEnd/>
            <a:tailEnd/>
          </a:ln>
          <a:effectLst/>
        </p:spPr>
        <p:txBody>
          <a:bodyPr wrap="none" lIns="96838" tIns="49212" rIns="96838" bIns="49212">
            <a:spAutoFit/>
          </a:bodyPr>
          <a:lstStyle/>
          <a:p>
            <a:pPr defTabSz="977900" eaLnBrk="0" hangingPunct="0">
              <a:defRPr/>
            </a:pPr>
            <a:r>
              <a:rPr lang="en-US">
                <a:solidFill>
                  <a:srgbClr val="FFFFFF"/>
                </a:solidFill>
                <a:effectLst>
                  <a:outerShdw blurRad="38100" dist="38100" dir="2700000" algn="tl">
                    <a:srgbClr val="000000"/>
                  </a:outerShdw>
                </a:effectLst>
              </a:rPr>
              <a:t>50</a:t>
            </a:r>
          </a:p>
        </p:txBody>
      </p:sp>
      <p:sp>
        <p:nvSpPr>
          <p:cNvPr id="150537" name="Rectangle 9"/>
          <p:cNvSpPr>
            <a:spLocks noChangeArrowheads="1"/>
          </p:cNvSpPr>
          <p:nvPr/>
        </p:nvSpPr>
        <p:spPr bwMode="auto">
          <a:xfrm>
            <a:off x="3659188" y="1828800"/>
            <a:ext cx="473075" cy="433388"/>
          </a:xfrm>
          <a:prstGeom prst="rect">
            <a:avLst/>
          </a:prstGeom>
          <a:noFill/>
          <a:ln w="12700">
            <a:noFill/>
            <a:miter lim="800000"/>
            <a:headEnd/>
            <a:tailEnd/>
          </a:ln>
          <a:effectLst/>
        </p:spPr>
        <p:txBody>
          <a:bodyPr wrap="none" lIns="96838" tIns="49212" rIns="96838" bIns="49212">
            <a:spAutoFit/>
          </a:bodyPr>
          <a:lstStyle/>
          <a:p>
            <a:pPr defTabSz="977900" eaLnBrk="0" hangingPunct="0">
              <a:defRPr/>
            </a:pPr>
            <a:r>
              <a:rPr lang="en-US">
                <a:solidFill>
                  <a:srgbClr val="FFFFFF"/>
                </a:solidFill>
                <a:effectLst>
                  <a:outerShdw blurRad="38100" dist="38100" dir="2700000" algn="tl">
                    <a:srgbClr val="000000"/>
                  </a:outerShdw>
                </a:effectLst>
              </a:rPr>
              <a:t>36</a:t>
            </a:r>
          </a:p>
        </p:txBody>
      </p:sp>
      <p:sp>
        <p:nvSpPr>
          <p:cNvPr id="150538" name="Rectangle 10"/>
          <p:cNvSpPr>
            <a:spLocks noChangeArrowheads="1"/>
          </p:cNvSpPr>
          <p:nvPr/>
        </p:nvSpPr>
        <p:spPr bwMode="auto">
          <a:xfrm>
            <a:off x="3122613" y="2257425"/>
            <a:ext cx="473075" cy="433388"/>
          </a:xfrm>
          <a:prstGeom prst="rect">
            <a:avLst/>
          </a:prstGeom>
          <a:noFill/>
          <a:ln w="12700">
            <a:noFill/>
            <a:miter lim="800000"/>
            <a:headEnd/>
            <a:tailEnd/>
          </a:ln>
          <a:effectLst/>
        </p:spPr>
        <p:txBody>
          <a:bodyPr wrap="none" lIns="96838" tIns="49212" rIns="96838" bIns="49212">
            <a:spAutoFit/>
          </a:bodyPr>
          <a:lstStyle/>
          <a:p>
            <a:pPr defTabSz="977900" eaLnBrk="0" hangingPunct="0">
              <a:defRPr/>
            </a:pPr>
            <a:r>
              <a:rPr lang="en-US">
                <a:solidFill>
                  <a:srgbClr val="FFFFFF"/>
                </a:solidFill>
                <a:effectLst>
                  <a:outerShdw blurRad="38100" dist="38100" dir="2700000" algn="tl">
                    <a:srgbClr val="000000"/>
                  </a:outerShdw>
                </a:effectLst>
              </a:rPr>
              <a:t>16</a:t>
            </a:r>
          </a:p>
        </p:txBody>
      </p:sp>
      <p:sp>
        <p:nvSpPr>
          <p:cNvPr id="150539" name="Rectangle 11"/>
          <p:cNvSpPr>
            <a:spLocks noChangeArrowheads="1"/>
          </p:cNvSpPr>
          <p:nvPr/>
        </p:nvSpPr>
        <p:spPr bwMode="auto">
          <a:xfrm>
            <a:off x="3133725" y="2706688"/>
            <a:ext cx="473075" cy="433387"/>
          </a:xfrm>
          <a:prstGeom prst="rect">
            <a:avLst/>
          </a:prstGeom>
          <a:noFill/>
          <a:ln w="12700">
            <a:noFill/>
            <a:miter lim="800000"/>
            <a:headEnd/>
            <a:tailEnd/>
          </a:ln>
          <a:effectLst/>
        </p:spPr>
        <p:txBody>
          <a:bodyPr wrap="none" lIns="96838" tIns="49212" rIns="96838" bIns="49212">
            <a:spAutoFit/>
          </a:bodyPr>
          <a:lstStyle/>
          <a:p>
            <a:pPr defTabSz="977900" eaLnBrk="0" hangingPunct="0">
              <a:defRPr/>
            </a:pPr>
            <a:r>
              <a:rPr lang="en-US">
                <a:solidFill>
                  <a:srgbClr val="FFFFFF"/>
                </a:solidFill>
                <a:effectLst>
                  <a:outerShdw blurRad="38100" dist="38100" dir="2700000" algn="tl">
                    <a:srgbClr val="000000"/>
                  </a:outerShdw>
                </a:effectLst>
              </a:rPr>
              <a:t>28</a:t>
            </a:r>
          </a:p>
        </p:txBody>
      </p:sp>
      <p:sp>
        <p:nvSpPr>
          <p:cNvPr id="150540" name="Rectangle 12"/>
          <p:cNvSpPr>
            <a:spLocks noChangeArrowheads="1"/>
          </p:cNvSpPr>
          <p:nvPr/>
        </p:nvSpPr>
        <p:spPr bwMode="auto">
          <a:xfrm>
            <a:off x="3578225" y="2959100"/>
            <a:ext cx="473075" cy="433388"/>
          </a:xfrm>
          <a:prstGeom prst="rect">
            <a:avLst/>
          </a:prstGeom>
          <a:noFill/>
          <a:ln w="12700">
            <a:noFill/>
            <a:miter lim="800000"/>
            <a:headEnd/>
            <a:tailEnd/>
          </a:ln>
          <a:effectLst/>
        </p:spPr>
        <p:txBody>
          <a:bodyPr wrap="none" lIns="96838" tIns="49212" rIns="96838" bIns="49212">
            <a:spAutoFit/>
          </a:bodyPr>
          <a:lstStyle/>
          <a:p>
            <a:pPr defTabSz="977900" eaLnBrk="0" hangingPunct="0">
              <a:defRPr/>
            </a:pPr>
            <a:r>
              <a:rPr lang="en-US">
                <a:solidFill>
                  <a:srgbClr val="FFFFFF"/>
                </a:solidFill>
                <a:effectLst>
                  <a:outerShdw blurRad="38100" dist="38100" dir="2700000" algn="tl">
                    <a:srgbClr val="000000"/>
                  </a:outerShdw>
                </a:effectLst>
              </a:rPr>
              <a:t>30</a:t>
            </a:r>
          </a:p>
        </p:txBody>
      </p:sp>
      <p:sp>
        <p:nvSpPr>
          <p:cNvPr id="150541" name="Rectangle 13"/>
          <p:cNvSpPr>
            <a:spLocks noChangeArrowheads="1"/>
          </p:cNvSpPr>
          <p:nvPr/>
        </p:nvSpPr>
        <p:spPr bwMode="auto">
          <a:xfrm>
            <a:off x="3117850" y="3476625"/>
            <a:ext cx="473075" cy="433388"/>
          </a:xfrm>
          <a:prstGeom prst="rect">
            <a:avLst/>
          </a:prstGeom>
          <a:noFill/>
          <a:ln w="12700">
            <a:noFill/>
            <a:miter lim="800000"/>
            <a:headEnd/>
            <a:tailEnd/>
          </a:ln>
          <a:effectLst/>
        </p:spPr>
        <p:txBody>
          <a:bodyPr wrap="none" lIns="96838" tIns="49212" rIns="96838" bIns="49212">
            <a:spAutoFit/>
          </a:bodyPr>
          <a:lstStyle/>
          <a:p>
            <a:pPr defTabSz="977900" eaLnBrk="0" hangingPunct="0">
              <a:defRPr/>
            </a:pPr>
            <a:r>
              <a:rPr lang="en-US">
                <a:solidFill>
                  <a:srgbClr val="FFFFFF"/>
                </a:solidFill>
                <a:effectLst>
                  <a:outerShdw blurRad="38100" dist="38100" dir="2700000" algn="tl">
                    <a:srgbClr val="000000"/>
                  </a:outerShdw>
                </a:effectLst>
              </a:rPr>
              <a:t>18</a:t>
            </a:r>
          </a:p>
        </p:txBody>
      </p:sp>
      <p:sp>
        <p:nvSpPr>
          <p:cNvPr id="150542" name="Rectangle 14"/>
          <p:cNvSpPr>
            <a:spLocks noChangeArrowheads="1"/>
          </p:cNvSpPr>
          <p:nvPr/>
        </p:nvSpPr>
        <p:spPr bwMode="auto">
          <a:xfrm>
            <a:off x="3109913" y="3890963"/>
            <a:ext cx="473075" cy="433387"/>
          </a:xfrm>
          <a:prstGeom prst="rect">
            <a:avLst/>
          </a:prstGeom>
          <a:noFill/>
          <a:ln w="12700">
            <a:noFill/>
            <a:miter lim="800000"/>
            <a:headEnd/>
            <a:tailEnd/>
          </a:ln>
          <a:effectLst/>
        </p:spPr>
        <p:txBody>
          <a:bodyPr wrap="none" lIns="96838" tIns="49212" rIns="96838" bIns="49212">
            <a:spAutoFit/>
          </a:bodyPr>
          <a:lstStyle/>
          <a:p>
            <a:pPr defTabSz="977900" eaLnBrk="0" hangingPunct="0">
              <a:defRPr/>
            </a:pPr>
            <a:r>
              <a:rPr lang="en-US">
                <a:solidFill>
                  <a:srgbClr val="FFFFFF"/>
                </a:solidFill>
                <a:effectLst>
                  <a:outerShdw blurRad="38100" dist="38100" dir="2700000" algn="tl">
                    <a:srgbClr val="000000"/>
                  </a:outerShdw>
                </a:effectLst>
              </a:rPr>
              <a:t>35</a:t>
            </a:r>
          </a:p>
        </p:txBody>
      </p:sp>
      <p:sp>
        <p:nvSpPr>
          <p:cNvPr id="150543" name="Rectangle 15"/>
          <p:cNvSpPr>
            <a:spLocks noChangeArrowheads="1"/>
          </p:cNvSpPr>
          <p:nvPr/>
        </p:nvSpPr>
        <p:spPr bwMode="auto">
          <a:xfrm>
            <a:off x="3784600" y="3857625"/>
            <a:ext cx="473075" cy="433388"/>
          </a:xfrm>
          <a:prstGeom prst="rect">
            <a:avLst/>
          </a:prstGeom>
          <a:noFill/>
          <a:ln w="12700">
            <a:noFill/>
            <a:miter lim="800000"/>
            <a:headEnd/>
            <a:tailEnd/>
          </a:ln>
          <a:effectLst/>
        </p:spPr>
        <p:txBody>
          <a:bodyPr wrap="none" lIns="96838" tIns="49212" rIns="96838" bIns="49212">
            <a:spAutoFit/>
          </a:bodyPr>
          <a:lstStyle/>
          <a:p>
            <a:pPr defTabSz="977900" eaLnBrk="0" hangingPunct="0">
              <a:defRPr/>
            </a:pPr>
            <a:r>
              <a:rPr lang="en-US">
                <a:solidFill>
                  <a:srgbClr val="FFFFFF"/>
                </a:solidFill>
                <a:effectLst>
                  <a:outerShdw blurRad="38100" dist="38100" dir="2700000" algn="tl">
                    <a:srgbClr val="000000"/>
                  </a:outerShdw>
                </a:effectLst>
              </a:rPr>
              <a:t>32</a:t>
            </a:r>
          </a:p>
        </p:txBody>
      </p:sp>
      <p:sp>
        <p:nvSpPr>
          <p:cNvPr id="150544" name="Rectangle 16"/>
          <p:cNvSpPr>
            <a:spLocks noChangeArrowheads="1"/>
          </p:cNvSpPr>
          <p:nvPr/>
        </p:nvSpPr>
        <p:spPr bwMode="auto">
          <a:xfrm>
            <a:off x="3103563" y="4627563"/>
            <a:ext cx="473075" cy="433387"/>
          </a:xfrm>
          <a:prstGeom prst="rect">
            <a:avLst/>
          </a:prstGeom>
          <a:noFill/>
          <a:ln w="12700">
            <a:noFill/>
            <a:miter lim="800000"/>
            <a:headEnd/>
            <a:tailEnd/>
          </a:ln>
          <a:effectLst/>
        </p:spPr>
        <p:txBody>
          <a:bodyPr wrap="none" lIns="96838" tIns="49212" rIns="96838" bIns="49212">
            <a:spAutoFit/>
          </a:bodyPr>
          <a:lstStyle/>
          <a:p>
            <a:pPr defTabSz="977900" eaLnBrk="0" hangingPunct="0">
              <a:defRPr/>
            </a:pPr>
            <a:r>
              <a:rPr lang="en-US">
                <a:solidFill>
                  <a:srgbClr val="FFFFFF"/>
                </a:solidFill>
                <a:effectLst>
                  <a:outerShdw blurRad="38100" dist="38100" dir="2700000" algn="tl">
                    <a:srgbClr val="000000"/>
                  </a:outerShdw>
                </a:effectLst>
              </a:rPr>
              <a:t>20</a:t>
            </a:r>
          </a:p>
        </p:txBody>
      </p:sp>
      <p:sp>
        <p:nvSpPr>
          <p:cNvPr id="150545" name="Rectangle 17"/>
          <p:cNvSpPr>
            <a:spLocks noChangeArrowheads="1"/>
          </p:cNvSpPr>
          <p:nvPr/>
        </p:nvSpPr>
        <p:spPr bwMode="auto">
          <a:xfrm>
            <a:off x="3057525" y="5003800"/>
            <a:ext cx="473075" cy="433388"/>
          </a:xfrm>
          <a:prstGeom prst="rect">
            <a:avLst/>
          </a:prstGeom>
          <a:noFill/>
          <a:ln w="12700">
            <a:noFill/>
            <a:miter lim="800000"/>
            <a:headEnd/>
            <a:tailEnd/>
          </a:ln>
          <a:effectLst/>
        </p:spPr>
        <p:txBody>
          <a:bodyPr wrap="none" lIns="96838" tIns="49212" rIns="96838" bIns="49212">
            <a:spAutoFit/>
          </a:bodyPr>
          <a:lstStyle/>
          <a:p>
            <a:pPr defTabSz="977900" eaLnBrk="0" hangingPunct="0">
              <a:defRPr/>
            </a:pPr>
            <a:r>
              <a:rPr lang="en-US">
                <a:solidFill>
                  <a:srgbClr val="FFFFFF"/>
                </a:solidFill>
                <a:effectLst>
                  <a:outerShdw blurRad="38100" dist="38100" dir="2700000" algn="tl">
                    <a:srgbClr val="000000"/>
                  </a:outerShdw>
                </a:effectLst>
              </a:rPr>
              <a:t>25</a:t>
            </a:r>
          </a:p>
        </p:txBody>
      </p:sp>
      <p:sp>
        <p:nvSpPr>
          <p:cNvPr id="150546" name="Rectangle 18"/>
          <p:cNvSpPr>
            <a:spLocks noChangeArrowheads="1"/>
          </p:cNvSpPr>
          <p:nvPr/>
        </p:nvSpPr>
        <p:spPr bwMode="auto">
          <a:xfrm>
            <a:off x="3832225" y="5130800"/>
            <a:ext cx="473075" cy="433388"/>
          </a:xfrm>
          <a:prstGeom prst="rect">
            <a:avLst/>
          </a:prstGeom>
          <a:noFill/>
          <a:ln w="12700">
            <a:noFill/>
            <a:miter lim="800000"/>
            <a:headEnd/>
            <a:tailEnd/>
          </a:ln>
          <a:effectLst/>
        </p:spPr>
        <p:txBody>
          <a:bodyPr wrap="none" lIns="96838" tIns="49212" rIns="96838" bIns="49212">
            <a:spAutoFit/>
          </a:bodyPr>
          <a:lstStyle/>
          <a:p>
            <a:pPr defTabSz="977900" eaLnBrk="0" hangingPunct="0">
              <a:defRPr/>
            </a:pPr>
            <a:r>
              <a:rPr lang="en-US">
                <a:solidFill>
                  <a:srgbClr val="FFFFFF"/>
                </a:solidFill>
                <a:effectLst>
                  <a:outerShdw blurRad="38100" dist="38100" dir="2700000" algn="tl">
                    <a:srgbClr val="000000"/>
                  </a:outerShdw>
                </a:effectLst>
              </a:rPr>
              <a:t>25</a:t>
            </a:r>
          </a:p>
        </p:txBody>
      </p:sp>
      <p:sp>
        <p:nvSpPr>
          <p:cNvPr id="150547" name="Rectangle 19"/>
          <p:cNvSpPr>
            <a:spLocks noChangeArrowheads="1"/>
          </p:cNvSpPr>
          <p:nvPr/>
        </p:nvSpPr>
        <p:spPr bwMode="auto">
          <a:xfrm>
            <a:off x="3054350" y="5813425"/>
            <a:ext cx="473075" cy="433388"/>
          </a:xfrm>
          <a:prstGeom prst="rect">
            <a:avLst/>
          </a:prstGeom>
          <a:noFill/>
          <a:ln w="12700">
            <a:noFill/>
            <a:miter lim="800000"/>
            <a:headEnd/>
            <a:tailEnd/>
          </a:ln>
          <a:effectLst/>
        </p:spPr>
        <p:txBody>
          <a:bodyPr wrap="none" lIns="96838" tIns="49212" rIns="96838" bIns="49212">
            <a:spAutoFit/>
          </a:bodyPr>
          <a:lstStyle/>
          <a:p>
            <a:pPr defTabSz="977900" eaLnBrk="0" hangingPunct="0">
              <a:defRPr/>
            </a:pPr>
            <a:r>
              <a:rPr lang="en-US">
                <a:solidFill>
                  <a:srgbClr val="FFFFFF"/>
                </a:solidFill>
                <a:effectLst>
                  <a:outerShdw blurRad="38100" dist="38100" dir="2700000" algn="tl">
                    <a:srgbClr val="000000"/>
                  </a:outerShdw>
                </a:effectLst>
              </a:rPr>
              <a:t>14</a:t>
            </a:r>
          </a:p>
        </p:txBody>
      </p:sp>
      <p:sp>
        <p:nvSpPr>
          <p:cNvPr id="150548" name="Line 20"/>
          <p:cNvSpPr>
            <a:spLocks noChangeShapeType="1"/>
          </p:cNvSpPr>
          <p:nvPr/>
        </p:nvSpPr>
        <p:spPr bwMode="auto">
          <a:xfrm flipV="1">
            <a:off x="2997200" y="3328988"/>
            <a:ext cx="3382963" cy="0"/>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50549" name="Line 21"/>
          <p:cNvSpPr>
            <a:spLocks noChangeShapeType="1"/>
          </p:cNvSpPr>
          <p:nvPr/>
        </p:nvSpPr>
        <p:spPr bwMode="auto">
          <a:xfrm>
            <a:off x="3008313" y="4668838"/>
            <a:ext cx="3367087" cy="0"/>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50550" name="Line 22"/>
          <p:cNvSpPr>
            <a:spLocks noChangeShapeType="1"/>
          </p:cNvSpPr>
          <p:nvPr/>
        </p:nvSpPr>
        <p:spPr bwMode="auto">
          <a:xfrm flipV="1">
            <a:off x="2984500" y="4662488"/>
            <a:ext cx="3390900" cy="1282700"/>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50551" name="Line 23"/>
          <p:cNvSpPr>
            <a:spLocks noChangeShapeType="1"/>
          </p:cNvSpPr>
          <p:nvPr/>
        </p:nvSpPr>
        <p:spPr bwMode="auto">
          <a:xfrm>
            <a:off x="2997200" y="3335338"/>
            <a:ext cx="3378200" cy="1327150"/>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50552" name="Line 24"/>
          <p:cNvSpPr>
            <a:spLocks noChangeShapeType="1"/>
          </p:cNvSpPr>
          <p:nvPr/>
        </p:nvSpPr>
        <p:spPr bwMode="auto">
          <a:xfrm>
            <a:off x="2984500" y="1849438"/>
            <a:ext cx="3390900" cy="2813050"/>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50553" name="Line 25"/>
          <p:cNvSpPr>
            <a:spLocks noChangeShapeType="1"/>
          </p:cNvSpPr>
          <p:nvPr/>
        </p:nvSpPr>
        <p:spPr bwMode="auto">
          <a:xfrm flipV="1">
            <a:off x="2997200" y="3322638"/>
            <a:ext cx="3371850" cy="2613025"/>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50554" name="Line 26"/>
          <p:cNvSpPr>
            <a:spLocks noChangeShapeType="1"/>
          </p:cNvSpPr>
          <p:nvPr/>
        </p:nvSpPr>
        <p:spPr bwMode="auto">
          <a:xfrm>
            <a:off x="2997200" y="1835150"/>
            <a:ext cx="3378200" cy="1487488"/>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50555" name="Line 27"/>
          <p:cNvSpPr>
            <a:spLocks noChangeShapeType="1"/>
          </p:cNvSpPr>
          <p:nvPr/>
        </p:nvSpPr>
        <p:spPr bwMode="auto">
          <a:xfrm flipV="1">
            <a:off x="2997200" y="3322638"/>
            <a:ext cx="3378200" cy="1352550"/>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50556" name="Oval 28"/>
          <p:cNvSpPr>
            <a:spLocks noChangeArrowheads="1"/>
          </p:cNvSpPr>
          <p:nvPr/>
        </p:nvSpPr>
        <p:spPr bwMode="auto">
          <a:xfrm>
            <a:off x="2292350" y="1524000"/>
            <a:ext cx="673100" cy="67310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0488" tIns="44450" rIns="90488" bIns="44450" anchor="ctr"/>
          <a:lstStyle/>
          <a:p>
            <a:pPr algn="ctr" eaLnBrk="0" hangingPunct="0">
              <a:defRPr/>
            </a:pPr>
            <a:r>
              <a:rPr lang="en-US" sz="1800">
                <a:solidFill>
                  <a:srgbClr val="FFFFFF"/>
                </a:solidFill>
                <a:effectLst>
                  <a:outerShdw blurRad="38100" dist="38100" dir="2700000" algn="tl">
                    <a:srgbClr val="000000"/>
                  </a:outerShdw>
                </a:effectLst>
              </a:rPr>
              <a:t>West</a:t>
            </a:r>
            <a:r>
              <a:rPr lang="en-US" sz="1800">
                <a:solidFill>
                  <a:srgbClr val="FFFFFF"/>
                </a:solidFill>
                <a:effectLst>
                  <a:outerShdw blurRad="38100" dist="38100" dir="2700000" algn="tl">
                    <a:srgbClr val="000000"/>
                  </a:outerShdw>
                </a:effectLst>
                <a:latin typeface="Arial Narrow" pitchFamily="34" charset="0"/>
              </a:rPr>
              <a:t>.</a:t>
            </a:r>
          </a:p>
        </p:txBody>
      </p:sp>
      <p:sp>
        <p:nvSpPr>
          <p:cNvPr id="150557" name="Oval 29"/>
          <p:cNvSpPr>
            <a:spLocks noChangeArrowheads="1"/>
          </p:cNvSpPr>
          <p:nvPr/>
        </p:nvSpPr>
        <p:spPr bwMode="auto">
          <a:xfrm>
            <a:off x="6369050" y="4343400"/>
            <a:ext cx="673100" cy="67310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0488" tIns="44450" rIns="90488" bIns="44450" anchor="ctr"/>
          <a:lstStyle/>
          <a:p>
            <a:pPr algn="ctr" eaLnBrk="0" hangingPunct="0">
              <a:defRPr/>
            </a:pPr>
            <a:r>
              <a:rPr lang="en-US" sz="2000">
                <a:solidFill>
                  <a:srgbClr val="FFFFFF"/>
                </a:solidFill>
                <a:effectLst>
                  <a:outerShdw blurRad="38100" dist="38100" dir="2700000" algn="tl">
                    <a:srgbClr val="000000"/>
                  </a:outerShdw>
                </a:effectLst>
              </a:rPr>
              <a:t>C</a:t>
            </a:r>
          </a:p>
        </p:txBody>
      </p:sp>
      <p:sp>
        <p:nvSpPr>
          <p:cNvPr id="150558" name="Oval 30"/>
          <p:cNvSpPr>
            <a:spLocks noChangeArrowheads="1"/>
          </p:cNvSpPr>
          <p:nvPr/>
        </p:nvSpPr>
        <p:spPr bwMode="auto">
          <a:xfrm>
            <a:off x="6359525" y="2971800"/>
            <a:ext cx="673100" cy="67310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0488" tIns="44450" rIns="90488" bIns="44450" anchor="ctr"/>
          <a:lstStyle/>
          <a:p>
            <a:pPr algn="ctr" eaLnBrk="0" hangingPunct="0">
              <a:defRPr/>
            </a:pPr>
            <a:r>
              <a:rPr lang="en-US" sz="2000">
                <a:solidFill>
                  <a:srgbClr val="FFFFFF"/>
                </a:solidFill>
                <a:effectLst>
                  <a:outerShdw blurRad="38100" dist="38100" dir="2700000" algn="tl">
                    <a:srgbClr val="000000"/>
                  </a:outerShdw>
                </a:effectLst>
              </a:rPr>
              <a:t>B</a:t>
            </a:r>
          </a:p>
        </p:txBody>
      </p:sp>
      <p:sp>
        <p:nvSpPr>
          <p:cNvPr id="150559" name="Oval 31"/>
          <p:cNvSpPr>
            <a:spLocks noChangeArrowheads="1"/>
          </p:cNvSpPr>
          <p:nvPr/>
        </p:nvSpPr>
        <p:spPr bwMode="auto">
          <a:xfrm>
            <a:off x="6330950" y="1524000"/>
            <a:ext cx="673100" cy="67310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0488" tIns="44450" rIns="90488" bIns="44450" anchor="ctr"/>
          <a:lstStyle/>
          <a:p>
            <a:pPr algn="ctr" eaLnBrk="0" hangingPunct="0">
              <a:defRPr/>
            </a:pPr>
            <a:r>
              <a:rPr lang="en-US" sz="2000">
                <a:solidFill>
                  <a:srgbClr val="FFFFFF"/>
                </a:solidFill>
                <a:effectLst>
                  <a:outerShdw blurRad="38100" dist="38100" dir="2700000" algn="tl">
                    <a:srgbClr val="000000"/>
                  </a:outerShdw>
                </a:effectLst>
              </a:rPr>
              <a:t>A</a:t>
            </a:r>
          </a:p>
        </p:txBody>
      </p:sp>
      <p:sp>
        <p:nvSpPr>
          <p:cNvPr id="150560" name="Oval 32"/>
          <p:cNvSpPr>
            <a:spLocks noChangeArrowheads="1"/>
          </p:cNvSpPr>
          <p:nvPr/>
        </p:nvSpPr>
        <p:spPr bwMode="auto">
          <a:xfrm>
            <a:off x="2292350" y="5562600"/>
            <a:ext cx="673100" cy="67310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0488" tIns="44450" rIns="90488" bIns="44450" anchor="ctr"/>
          <a:lstStyle/>
          <a:p>
            <a:pPr algn="ctr" eaLnBrk="0" hangingPunct="0">
              <a:defRPr/>
            </a:pPr>
            <a:r>
              <a:rPr lang="en-US" sz="1800">
                <a:solidFill>
                  <a:srgbClr val="FFFFFF"/>
                </a:solidFill>
                <a:effectLst>
                  <a:outerShdw blurRad="38100" dist="38100" dir="2700000" algn="tl">
                    <a:srgbClr val="000000"/>
                  </a:outerShdw>
                </a:effectLst>
              </a:rPr>
              <a:t>Univ.</a:t>
            </a:r>
          </a:p>
        </p:txBody>
      </p:sp>
      <p:sp>
        <p:nvSpPr>
          <p:cNvPr id="150561" name="Oval 33"/>
          <p:cNvSpPr>
            <a:spLocks noChangeArrowheads="1"/>
          </p:cNvSpPr>
          <p:nvPr/>
        </p:nvSpPr>
        <p:spPr bwMode="auto">
          <a:xfrm>
            <a:off x="2292350" y="4343400"/>
            <a:ext cx="673100" cy="67310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0488" tIns="44450" rIns="90488" bIns="44450" anchor="ctr"/>
          <a:lstStyle/>
          <a:p>
            <a:pPr algn="ctr" eaLnBrk="0" hangingPunct="0">
              <a:defRPr/>
            </a:pPr>
            <a:r>
              <a:rPr lang="en-US" sz="1800">
                <a:solidFill>
                  <a:srgbClr val="FFFFFF"/>
                </a:solidFill>
                <a:effectLst>
                  <a:outerShdw blurRad="38100" dist="38100" dir="2700000" algn="tl">
                    <a:srgbClr val="000000"/>
                  </a:outerShdw>
                </a:effectLst>
              </a:rPr>
              <a:t>Gol.</a:t>
            </a:r>
          </a:p>
        </p:txBody>
      </p:sp>
      <p:sp>
        <p:nvSpPr>
          <p:cNvPr id="150562" name="Oval 34"/>
          <p:cNvSpPr>
            <a:spLocks noChangeArrowheads="1"/>
          </p:cNvSpPr>
          <p:nvPr/>
        </p:nvSpPr>
        <p:spPr bwMode="auto">
          <a:xfrm>
            <a:off x="2292350" y="2971800"/>
            <a:ext cx="673100" cy="67310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0488" tIns="44450" rIns="90488" bIns="44450" anchor="ctr"/>
          <a:lstStyle/>
          <a:p>
            <a:pPr algn="ctr" eaLnBrk="0" hangingPunct="0">
              <a:defRPr/>
            </a:pPr>
            <a:r>
              <a:rPr lang="en-US" sz="1800">
                <a:solidFill>
                  <a:srgbClr val="FFFFFF"/>
                </a:solidFill>
                <a:effectLst>
                  <a:outerShdw blurRad="38100" dist="38100" dir="2700000" algn="tl">
                    <a:srgbClr val="000000"/>
                  </a:outerShdw>
                </a:effectLst>
              </a:rPr>
              <a:t> Fed.</a:t>
            </a:r>
          </a:p>
        </p:txBody>
      </p:sp>
      <p:sp>
        <p:nvSpPr>
          <p:cNvPr id="2" name="Text Box 35"/>
          <p:cNvSpPr txBox="1">
            <a:spLocks noChangeArrowheads="1"/>
          </p:cNvSpPr>
          <p:nvPr/>
        </p:nvSpPr>
        <p:spPr bwMode="auto">
          <a:xfrm>
            <a:off x="6421438" y="2332038"/>
            <a:ext cx="1236662" cy="457200"/>
          </a:xfrm>
          <a:prstGeom prst="rect">
            <a:avLst/>
          </a:prstGeom>
          <a:noFill/>
          <a:ln w="12700">
            <a:noFill/>
            <a:miter lim="800000"/>
            <a:headEnd/>
            <a:tailEnd/>
          </a:ln>
        </p:spPr>
        <p:txBody>
          <a:bodyPr wrap="none">
            <a:spAutoFit/>
          </a:bodyPr>
          <a:lstStyle/>
          <a:p>
            <a:pPr eaLnBrk="0" hangingPunct="0"/>
            <a:r>
              <a:rPr lang="en-US" sz="2400">
                <a:solidFill>
                  <a:srgbClr val="FFFFFF"/>
                </a:solidFill>
              </a:rPr>
              <a:t>Projects</a:t>
            </a:r>
          </a:p>
        </p:txBody>
      </p:sp>
      <p:sp>
        <p:nvSpPr>
          <p:cNvPr id="3" name="Text Box 36"/>
          <p:cNvSpPr txBox="1">
            <a:spLocks noChangeArrowheads="1"/>
          </p:cNvSpPr>
          <p:nvPr/>
        </p:nvSpPr>
        <p:spPr bwMode="auto">
          <a:xfrm>
            <a:off x="757238" y="2322513"/>
            <a:ext cx="2200275" cy="457200"/>
          </a:xfrm>
          <a:prstGeom prst="rect">
            <a:avLst/>
          </a:prstGeom>
          <a:noFill/>
          <a:ln w="12700">
            <a:noFill/>
            <a:miter lim="800000"/>
            <a:headEnd/>
            <a:tailEnd/>
          </a:ln>
        </p:spPr>
        <p:txBody>
          <a:bodyPr wrap="none">
            <a:spAutoFit/>
          </a:bodyPr>
          <a:lstStyle/>
          <a:p>
            <a:pPr eaLnBrk="0" hangingPunct="0"/>
            <a:r>
              <a:rPr lang="en-US" sz="2400">
                <a:solidFill>
                  <a:srgbClr val="FFFFFF"/>
                </a:solidFill>
              </a:rPr>
              <a:t>Subcontractors</a:t>
            </a:r>
          </a:p>
        </p:txBody>
      </p:sp>
      <p:sp>
        <p:nvSpPr>
          <p:cNvPr id="150606" name="Rectangle 78"/>
          <p:cNvSpPr>
            <a:spLocks noChangeArrowheads="1"/>
          </p:cNvSpPr>
          <p:nvPr/>
        </p:nvSpPr>
        <p:spPr bwMode="auto">
          <a:xfrm>
            <a:off x="533400" y="49213"/>
            <a:ext cx="8081963" cy="8143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Example: Assignment Problem</a:t>
            </a:r>
          </a:p>
        </p:txBody>
      </p:sp>
    </p:spTree>
  </p:cSld>
  <p:clrMapOvr>
    <a:masterClrMapping/>
  </p:clrMapOvr>
  <p:transition>
    <p:zo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ChangeArrowheads="1"/>
          </p:cNvSpPr>
          <p:nvPr/>
        </p:nvSpPr>
        <p:spPr bwMode="auto">
          <a:xfrm>
            <a:off x="1085850" y="1600200"/>
            <a:ext cx="6305550" cy="43243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51556" name="Rectangle 4"/>
          <p:cNvSpPr>
            <a:spLocks noChangeArrowheads="1"/>
          </p:cNvSpPr>
          <p:nvPr/>
        </p:nvSpPr>
        <p:spPr bwMode="auto">
          <a:xfrm>
            <a:off x="520700" y="1065213"/>
            <a:ext cx="8101013" cy="5005387"/>
          </a:xfrm>
          <a:prstGeom prst="rect">
            <a:avLst/>
          </a:prstGeom>
          <a:noFill/>
          <a:ln w="12700">
            <a:noFill/>
            <a:miter lim="800000"/>
            <a:headEnd/>
            <a:tailEnd/>
          </a:ln>
          <a:effectLst/>
        </p:spPr>
        <p:txBody>
          <a:bodyPr lIns="90488" tIns="44450" rIns="90488" bIns="44450"/>
          <a:lstStyle/>
          <a:p>
            <a:pPr marL="342900" indent="-342900" eaLnBrk="0" hangingPunct="0">
              <a:lnSpc>
                <a:spcPct val="90000"/>
              </a:lnSpc>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Linear Programming Formulation</a:t>
            </a:r>
          </a:p>
          <a:p>
            <a:pPr marL="342900" indent="-342900" eaLnBrk="0" hangingPunct="0">
              <a:lnSpc>
                <a:spcPct val="90000"/>
              </a:lnSpc>
              <a:spcBef>
                <a:spcPct val="20000"/>
              </a:spcBef>
              <a:buClr>
                <a:srgbClr val="66FFFF"/>
              </a:buClr>
              <a:buSzPct val="75000"/>
              <a:buFont typeface="Monotype Sorts"/>
              <a:buNone/>
              <a:defRPr/>
            </a:pPr>
            <a:endParaRPr lang="en-US" sz="1600">
              <a:solidFill>
                <a:srgbClr val="66FFFF"/>
              </a:solidFill>
              <a:effectLst>
                <a:outerShdw blurRad="38100" dist="38100" dir="2700000" algn="tl">
                  <a:srgbClr val="000000"/>
                </a:outerShdw>
              </a:effectLst>
            </a:endParaRPr>
          </a:p>
          <a:p>
            <a:pPr marL="342900" indent="-342900" eaLnBrk="0" hangingPunct="0">
              <a:lnSpc>
                <a:spcPct val="90000"/>
              </a:lnSpc>
              <a:spcBef>
                <a:spcPct val="20000"/>
              </a:spcBef>
              <a:buClr>
                <a:srgbClr val="66FFFF"/>
              </a:buClr>
              <a:buSzPct val="75000"/>
              <a:buFont typeface="Monotype Sorts"/>
              <a:buNone/>
              <a:defRPr/>
            </a:pPr>
            <a:r>
              <a:rPr lang="en-US" sz="2400">
                <a:solidFill>
                  <a:schemeClr val="tx2"/>
                </a:solidFill>
                <a:effectLst>
                  <a:outerShdw blurRad="38100" dist="38100" dir="2700000" algn="tl">
                    <a:srgbClr val="000000"/>
                  </a:outerShdw>
                </a:effectLst>
              </a:rPr>
              <a:t>	     </a:t>
            </a:r>
            <a:r>
              <a:rPr lang="en-US" sz="2400">
                <a:solidFill>
                  <a:srgbClr val="FFFFFF"/>
                </a:solidFill>
                <a:effectLst>
                  <a:outerShdw blurRad="38100" dist="38100" dir="2700000" algn="tl">
                    <a:srgbClr val="000000"/>
                  </a:outerShdw>
                </a:effectLst>
              </a:rPr>
              <a:t>Min    50</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11</a:t>
            </a:r>
            <a:r>
              <a:rPr lang="en-US" sz="2400">
                <a:solidFill>
                  <a:srgbClr val="FFFFFF"/>
                </a:solidFill>
                <a:effectLst>
                  <a:outerShdw blurRad="38100" dist="38100" dir="2700000" algn="tl">
                    <a:srgbClr val="000000"/>
                  </a:outerShdw>
                </a:effectLst>
              </a:rPr>
              <a:t>+36</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12</a:t>
            </a:r>
            <a:r>
              <a:rPr lang="en-US" sz="2400">
                <a:solidFill>
                  <a:srgbClr val="FFFFFF"/>
                </a:solidFill>
                <a:effectLst>
                  <a:outerShdw blurRad="38100" dist="38100" dir="2700000" algn="tl">
                    <a:srgbClr val="000000"/>
                  </a:outerShdw>
                </a:effectLst>
              </a:rPr>
              <a:t>+16</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13</a:t>
            </a:r>
            <a:r>
              <a:rPr lang="en-US" sz="2400">
                <a:solidFill>
                  <a:srgbClr val="FFFFFF"/>
                </a:solidFill>
                <a:effectLst>
                  <a:outerShdw blurRad="38100" dist="38100" dir="2700000" algn="tl">
                    <a:srgbClr val="000000"/>
                  </a:outerShdw>
                </a:effectLst>
              </a:rPr>
              <a:t>+28</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21</a:t>
            </a:r>
            <a:r>
              <a:rPr lang="en-US" sz="2400">
                <a:solidFill>
                  <a:srgbClr val="FFFFFF"/>
                </a:solidFill>
                <a:effectLst>
                  <a:outerShdw blurRad="38100" dist="38100" dir="2700000" algn="tl">
                    <a:srgbClr val="000000"/>
                  </a:outerShdw>
                </a:effectLst>
              </a:rPr>
              <a:t>+30</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22</a:t>
            </a:r>
            <a:r>
              <a:rPr lang="en-US" sz="2400">
                <a:solidFill>
                  <a:srgbClr val="FFFFFF"/>
                </a:solidFill>
                <a:effectLst>
                  <a:outerShdw blurRad="38100" dist="38100" dir="2700000" algn="tl">
                    <a:srgbClr val="000000"/>
                  </a:outerShdw>
                </a:effectLst>
              </a:rPr>
              <a:t>+18</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23</a:t>
            </a:r>
            <a:endParaRPr lang="en-US" sz="2400">
              <a:solidFill>
                <a:srgbClr val="FFFFFF"/>
              </a:solidFill>
              <a:effectLst>
                <a:outerShdw blurRad="38100" dist="38100" dir="2700000" algn="tl">
                  <a:srgbClr val="000000"/>
                </a:outerShdw>
              </a:effectLst>
            </a:endParaRPr>
          </a:p>
          <a:p>
            <a:pPr marL="342900" indent="-342900" eaLnBrk="0" hangingPunct="0">
              <a:lnSpc>
                <a:spcPct val="90000"/>
              </a:lnSpc>
              <a:spcBef>
                <a:spcPct val="20000"/>
              </a:spcBef>
              <a:buClr>
                <a:srgbClr val="66FFFF"/>
              </a:buClr>
              <a:buSzPct val="75000"/>
              <a:buFont typeface="Monotype Sorts"/>
              <a:buNone/>
              <a:defRPr/>
            </a:pPr>
            <a:r>
              <a:rPr lang="en-US" sz="2400">
                <a:solidFill>
                  <a:srgbClr val="FFFFFF"/>
                </a:solidFill>
                <a:effectLst>
                  <a:outerShdw blurRad="38100" dist="38100" dir="2700000" algn="tl">
                    <a:srgbClr val="000000"/>
                  </a:outerShdw>
                </a:effectLst>
              </a:rPr>
              <a:t>		        +35</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31</a:t>
            </a:r>
            <a:r>
              <a:rPr lang="en-US" sz="2400">
                <a:solidFill>
                  <a:srgbClr val="FFFFFF"/>
                </a:solidFill>
                <a:effectLst>
                  <a:outerShdw blurRad="38100" dist="38100" dir="2700000" algn="tl">
                    <a:srgbClr val="000000"/>
                  </a:outerShdw>
                </a:effectLst>
              </a:rPr>
              <a:t>+32</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32</a:t>
            </a:r>
            <a:r>
              <a:rPr lang="en-US" sz="2400">
                <a:solidFill>
                  <a:srgbClr val="FFFFFF"/>
                </a:solidFill>
                <a:effectLst>
                  <a:outerShdw blurRad="38100" dist="38100" dir="2700000" algn="tl">
                    <a:srgbClr val="000000"/>
                  </a:outerShdw>
                </a:effectLst>
              </a:rPr>
              <a:t>+20</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33</a:t>
            </a:r>
            <a:r>
              <a:rPr lang="en-US" sz="2400">
                <a:solidFill>
                  <a:srgbClr val="FFFFFF"/>
                </a:solidFill>
                <a:effectLst>
                  <a:outerShdw blurRad="38100" dist="38100" dir="2700000" algn="tl">
                    <a:srgbClr val="000000"/>
                  </a:outerShdw>
                </a:effectLst>
              </a:rPr>
              <a:t>+25</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41</a:t>
            </a:r>
            <a:r>
              <a:rPr lang="en-US" sz="2400">
                <a:solidFill>
                  <a:srgbClr val="FFFFFF"/>
                </a:solidFill>
                <a:effectLst>
                  <a:outerShdw blurRad="38100" dist="38100" dir="2700000" algn="tl">
                    <a:srgbClr val="000000"/>
                  </a:outerShdw>
                </a:effectLst>
              </a:rPr>
              <a:t>+25</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42</a:t>
            </a:r>
            <a:r>
              <a:rPr lang="en-US" sz="2400">
                <a:solidFill>
                  <a:srgbClr val="FFFFFF"/>
                </a:solidFill>
                <a:effectLst>
                  <a:outerShdw blurRad="38100" dist="38100" dir="2700000" algn="tl">
                    <a:srgbClr val="000000"/>
                  </a:outerShdw>
                </a:effectLst>
              </a:rPr>
              <a:t>+14</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43</a:t>
            </a:r>
          </a:p>
          <a:p>
            <a:pPr marL="342900" indent="-342900" eaLnBrk="0" hangingPunct="0">
              <a:lnSpc>
                <a:spcPct val="90000"/>
              </a:lnSpc>
              <a:spcBef>
                <a:spcPct val="20000"/>
              </a:spcBef>
              <a:buClr>
                <a:srgbClr val="66FFFF"/>
              </a:buClr>
              <a:buSzPct val="75000"/>
              <a:buFont typeface="Monotype Sorts"/>
              <a:buNone/>
              <a:defRPr/>
            </a:pPr>
            <a:r>
              <a:rPr lang="en-US" sz="2400">
                <a:solidFill>
                  <a:srgbClr val="FFFFFF"/>
                </a:solidFill>
                <a:effectLst>
                  <a:outerShdw blurRad="38100" dist="38100" dir="2700000" algn="tl">
                    <a:srgbClr val="000000"/>
                  </a:outerShdw>
                </a:effectLst>
              </a:rPr>
              <a:t>	     s.t. 	 </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11</a:t>
            </a:r>
            <a:r>
              <a:rPr lang="en-US" sz="2400">
                <a:solidFill>
                  <a:srgbClr val="FFFFFF"/>
                </a:solidFill>
                <a:effectLst>
                  <a:outerShdw blurRad="38100" dist="38100" dir="2700000" algn="tl">
                    <a:srgbClr val="000000"/>
                  </a:outerShdw>
                </a:effectLst>
              </a:rPr>
              <a:t>+</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12</a:t>
            </a:r>
            <a:r>
              <a:rPr lang="en-US" sz="2400">
                <a:solidFill>
                  <a:srgbClr val="FFFFFF"/>
                </a:solidFill>
                <a:effectLst>
                  <a:outerShdw blurRad="38100" dist="38100" dir="2700000" algn="tl">
                    <a:srgbClr val="000000"/>
                  </a:outerShdw>
                </a:effectLst>
              </a:rPr>
              <a:t>+</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13 </a:t>
            </a:r>
            <a:r>
              <a:rPr lang="en-US" sz="2400" u="sng">
                <a:solidFill>
                  <a:srgbClr val="FFFFFF"/>
                </a:solidFill>
                <a:effectLst>
                  <a:outerShdw blurRad="38100" dist="38100" dir="2700000" algn="tl">
                    <a:srgbClr val="000000"/>
                  </a:outerShdw>
                </a:effectLst>
              </a:rPr>
              <a:t>&lt;</a:t>
            </a:r>
            <a:r>
              <a:rPr lang="en-US" sz="2400">
                <a:solidFill>
                  <a:srgbClr val="FFFFFF"/>
                </a:solidFill>
                <a:effectLst>
                  <a:outerShdw blurRad="38100" dist="38100" dir="2700000" algn="tl">
                    <a:srgbClr val="000000"/>
                  </a:outerShdw>
                </a:effectLst>
              </a:rPr>
              <a:t> 1</a:t>
            </a:r>
          </a:p>
          <a:p>
            <a:pPr marL="342900" indent="-342900" eaLnBrk="0" hangingPunct="0">
              <a:lnSpc>
                <a:spcPct val="90000"/>
              </a:lnSpc>
              <a:spcBef>
                <a:spcPct val="20000"/>
              </a:spcBef>
              <a:buClr>
                <a:srgbClr val="66FFFF"/>
              </a:buClr>
              <a:buSzPct val="75000"/>
              <a:buFont typeface="Monotype Sorts"/>
              <a:buNone/>
              <a:defRPr/>
            </a:pPr>
            <a:r>
              <a:rPr lang="en-US" sz="2400" baseline="-25000">
                <a:solidFill>
                  <a:srgbClr val="FFFFFF"/>
                </a:solidFill>
                <a:effectLst>
                  <a:outerShdw blurRad="38100" dist="38100" dir="2700000" algn="tl">
                    <a:srgbClr val="000000"/>
                  </a:outerShdw>
                </a:effectLst>
              </a:rPr>
              <a:t>			 </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21</a:t>
            </a:r>
            <a:r>
              <a:rPr lang="en-US" sz="2400">
                <a:solidFill>
                  <a:srgbClr val="FFFFFF"/>
                </a:solidFill>
                <a:effectLst>
                  <a:outerShdw blurRad="38100" dist="38100" dir="2700000" algn="tl">
                    <a:srgbClr val="000000"/>
                  </a:outerShdw>
                </a:effectLst>
              </a:rPr>
              <a:t>+</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22</a:t>
            </a:r>
            <a:r>
              <a:rPr lang="en-US" sz="2400">
                <a:solidFill>
                  <a:srgbClr val="FFFFFF"/>
                </a:solidFill>
                <a:effectLst>
                  <a:outerShdw blurRad="38100" dist="38100" dir="2700000" algn="tl">
                    <a:srgbClr val="000000"/>
                  </a:outerShdw>
                </a:effectLst>
              </a:rPr>
              <a:t>+</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23 </a:t>
            </a:r>
            <a:r>
              <a:rPr lang="en-US" sz="2400" u="sng">
                <a:solidFill>
                  <a:srgbClr val="FFFFFF"/>
                </a:solidFill>
                <a:effectLst>
                  <a:outerShdw blurRad="38100" dist="38100" dir="2700000" algn="tl">
                    <a:srgbClr val="000000"/>
                  </a:outerShdw>
                </a:effectLst>
              </a:rPr>
              <a:t>&lt;</a:t>
            </a:r>
            <a:r>
              <a:rPr lang="en-US" sz="2400">
                <a:solidFill>
                  <a:srgbClr val="FFFFFF"/>
                </a:solidFill>
                <a:effectLst>
                  <a:outerShdw blurRad="38100" dist="38100" dir="2700000" algn="tl">
                    <a:srgbClr val="000000"/>
                  </a:outerShdw>
                </a:effectLst>
              </a:rPr>
              <a:t> 1</a:t>
            </a:r>
          </a:p>
          <a:p>
            <a:pPr marL="342900" indent="-342900" eaLnBrk="0" hangingPunct="0">
              <a:lnSpc>
                <a:spcPct val="90000"/>
              </a:lnSpc>
              <a:spcBef>
                <a:spcPct val="20000"/>
              </a:spcBef>
              <a:buClr>
                <a:srgbClr val="66FFFF"/>
              </a:buClr>
              <a:buSzPct val="75000"/>
              <a:buFont typeface="Monotype Sorts"/>
              <a:buNone/>
              <a:defRPr/>
            </a:pPr>
            <a:r>
              <a:rPr lang="en-US" sz="2400">
                <a:solidFill>
                  <a:srgbClr val="FFFFFF"/>
                </a:solidFill>
                <a:effectLst>
                  <a:outerShdw blurRad="38100" dist="38100" dir="2700000" algn="tl">
                    <a:srgbClr val="000000"/>
                  </a:outerShdw>
                </a:effectLst>
              </a:rPr>
              <a:t>			 </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31</a:t>
            </a:r>
            <a:r>
              <a:rPr lang="en-US" sz="2400">
                <a:solidFill>
                  <a:srgbClr val="FFFFFF"/>
                </a:solidFill>
                <a:effectLst>
                  <a:outerShdw blurRad="38100" dist="38100" dir="2700000" algn="tl">
                    <a:srgbClr val="000000"/>
                  </a:outerShdw>
                </a:effectLst>
              </a:rPr>
              <a:t>+</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32</a:t>
            </a:r>
            <a:r>
              <a:rPr lang="en-US" sz="2400">
                <a:solidFill>
                  <a:srgbClr val="FFFFFF"/>
                </a:solidFill>
                <a:effectLst>
                  <a:outerShdw blurRad="38100" dist="38100" dir="2700000" algn="tl">
                    <a:srgbClr val="000000"/>
                  </a:outerShdw>
                </a:effectLst>
              </a:rPr>
              <a:t>+</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33 </a:t>
            </a:r>
            <a:r>
              <a:rPr lang="en-US" sz="2400" u="sng">
                <a:solidFill>
                  <a:srgbClr val="FFFFFF"/>
                </a:solidFill>
                <a:effectLst>
                  <a:outerShdw blurRad="38100" dist="38100" dir="2700000" algn="tl">
                    <a:srgbClr val="000000"/>
                  </a:outerShdw>
                </a:effectLst>
              </a:rPr>
              <a:t>&lt;</a:t>
            </a:r>
            <a:r>
              <a:rPr lang="en-US" sz="2400">
                <a:solidFill>
                  <a:srgbClr val="FFFFFF"/>
                </a:solidFill>
                <a:effectLst>
                  <a:outerShdw blurRad="38100" dist="38100" dir="2700000" algn="tl">
                    <a:srgbClr val="000000"/>
                  </a:outerShdw>
                </a:effectLst>
              </a:rPr>
              <a:t> 1</a:t>
            </a:r>
          </a:p>
          <a:p>
            <a:pPr marL="342900" indent="-342900" eaLnBrk="0" hangingPunct="0">
              <a:lnSpc>
                <a:spcPct val="90000"/>
              </a:lnSpc>
              <a:spcBef>
                <a:spcPct val="20000"/>
              </a:spcBef>
              <a:buClr>
                <a:srgbClr val="66FFFF"/>
              </a:buClr>
              <a:buSzPct val="75000"/>
              <a:buFont typeface="Monotype Sorts"/>
              <a:buNone/>
              <a:defRPr/>
            </a:pPr>
            <a:r>
              <a:rPr lang="en-US" sz="2400">
                <a:solidFill>
                  <a:srgbClr val="FFFFFF"/>
                </a:solidFill>
                <a:effectLst>
                  <a:outerShdw blurRad="38100" dist="38100" dir="2700000" algn="tl">
                    <a:srgbClr val="000000"/>
                  </a:outerShdw>
                </a:effectLst>
              </a:rPr>
              <a:t>			 </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41</a:t>
            </a:r>
            <a:r>
              <a:rPr lang="en-US" sz="2400">
                <a:solidFill>
                  <a:srgbClr val="FFFFFF"/>
                </a:solidFill>
                <a:effectLst>
                  <a:outerShdw blurRad="38100" dist="38100" dir="2700000" algn="tl">
                    <a:srgbClr val="000000"/>
                  </a:outerShdw>
                </a:effectLst>
              </a:rPr>
              <a:t>+</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42</a:t>
            </a:r>
            <a:r>
              <a:rPr lang="en-US" sz="2400">
                <a:solidFill>
                  <a:srgbClr val="FFFFFF"/>
                </a:solidFill>
                <a:effectLst>
                  <a:outerShdw blurRad="38100" dist="38100" dir="2700000" algn="tl">
                    <a:srgbClr val="000000"/>
                  </a:outerShdw>
                </a:effectLst>
              </a:rPr>
              <a:t>+</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43 </a:t>
            </a:r>
            <a:r>
              <a:rPr lang="en-US" sz="2400" u="sng">
                <a:solidFill>
                  <a:srgbClr val="FFFFFF"/>
                </a:solidFill>
                <a:effectLst>
                  <a:outerShdw blurRad="38100" dist="38100" dir="2700000" algn="tl">
                    <a:srgbClr val="000000"/>
                  </a:outerShdw>
                </a:effectLst>
              </a:rPr>
              <a:t>&lt;</a:t>
            </a:r>
            <a:r>
              <a:rPr lang="en-US" sz="2400">
                <a:solidFill>
                  <a:srgbClr val="FFFFFF"/>
                </a:solidFill>
                <a:effectLst>
                  <a:outerShdw blurRad="38100" dist="38100" dir="2700000" algn="tl">
                    <a:srgbClr val="000000"/>
                  </a:outerShdw>
                </a:effectLst>
              </a:rPr>
              <a:t> 1</a:t>
            </a:r>
          </a:p>
          <a:p>
            <a:pPr marL="342900" indent="-342900" eaLnBrk="0" hangingPunct="0">
              <a:lnSpc>
                <a:spcPct val="90000"/>
              </a:lnSpc>
              <a:spcBef>
                <a:spcPct val="20000"/>
              </a:spcBef>
              <a:buClr>
                <a:srgbClr val="66FFFF"/>
              </a:buClr>
              <a:buSzPct val="75000"/>
              <a:buFont typeface="Monotype Sorts"/>
              <a:buNone/>
              <a:defRPr/>
            </a:pPr>
            <a:r>
              <a:rPr lang="en-US" sz="2400">
                <a:solidFill>
                  <a:srgbClr val="FFFFFF"/>
                </a:solidFill>
                <a:effectLst>
                  <a:outerShdw blurRad="38100" dist="38100" dir="2700000" algn="tl">
                    <a:srgbClr val="000000"/>
                  </a:outerShdw>
                </a:effectLst>
              </a:rPr>
              <a:t>			 </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11</a:t>
            </a:r>
            <a:r>
              <a:rPr lang="en-US" sz="2400">
                <a:solidFill>
                  <a:srgbClr val="FFFFFF"/>
                </a:solidFill>
                <a:effectLst>
                  <a:outerShdw blurRad="38100" dist="38100" dir="2700000" algn="tl">
                    <a:srgbClr val="000000"/>
                  </a:outerShdw>
                </a:effectLst>
              </a:rPr>
              <a:t>+</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21</a:t>
            </a:r>
            <a:r>
              <a:rPr lang="en-US" sz="2400">
                <a:solidFill>
                  <a:srgbClr val="FFFFFF"/>
                </a:solidFill>
                <a:effectLst>
                  <a:outerShdw blurRad="38100" dist="38100" dir="2700000" algn="tl">
                    <a:srgbClr val="000000"/>
                  </a:outerShdw>
                </a:effectLst>
              </a:rPr>
              <a:t>+</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31</a:t>
            </a:r>
            <a:r>
              <a:rPr lang="en-US" sz="2400">
                <a:solidFill>
                  <a:srgbClr val="FFFFFF"/>
                </a:solidFill>
                <a:effectLst>
                  <a:outerShdw blurRad="38100" dist="38100" dir="2700000" algn="tl">
                    <a:srgbClr val="000000"/>
                  </a:outerShdw>
                </a:effectLst>
              </a:rPr>
              <a:t>+</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41 </a:t>
            </a:r>
            <a:r>
              <a:rPr lang="en-US" sz="2400">
                <a:solidFill>
                  <a:srgbClr val="FFFFFF"/>
                </a:solidFill>
                <a:effectLst>
                  <a:outerShdw blurRad="38100" dist="38100" dir="2700000" algn="tl">
                    <a:srgbClr val="000000"/>
                  </a:outerShdw>
                </a:effectLst>
              </a:rPr>
              <a:t>= 1</a:t>
            </a:r>
          </a:p>
          <a:p>
            <a:pPr marL="342900" indent="-342900" eaLnBrk="0" hangingPunct="0">
              <a:lnSpc>
                <a:spcPct val="90000"/>
              </a:lnSpc>
              <a:spcBef>
                <a:spcPct val="20000"/>
              </a:spcBef>
              <a:buClr>
                <a:srgbClr val="66FFFF"/>
              </a:buClr>
              <a:buSzPct val="75000"/>
              <a:buFont typeface="Monotype Sorts"/>
              <a:buNone/>
              <a:defRPr/>
            </a:pPr>
            <a:r>
              <a:rPr lang="en-US" sz="2400">
                <a:solidFill>
                  <a:srgbClr val="FFFFFF"/>
                </a:solidFill>
                <a:effectLst>
                  <a:outerShdw blurRad="38100" dist="38100" dir="2700000" algn="tl">
                    <a:srgbClr val="000000"/>
                  </a:outerShdw>
                </a:effectLst>
              </a:rPr>
              <a:t>			 </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12</a:t>
            </a:r>
            <a:r>
              <a:rPr lang="en-US" sz="2400">
                <a:solidFill>
                  <a:srgbClr val="FFFFFF"/>
                </a:solidFill>
                <a:effectLst>
                  <a:outerShdw blurRad="38100" dist="38100" dir="2700000" algn="tl">
                    <a:srgbClr val="000000"/>
                  </a:outerShdw>
                </a:effectLst>
              </a:rPr>
              <a:t>+</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22</a:t>
            </a:r>
            <a:r>
              <a:rPr lang="en-US" sz="2400">
                <a:solidFill>
                  <a:srgbClr val="FFFFFF"/>
                </a:solidFill>
                <a:effectLst>
                  <a:outerShdw blurRad="38100" dist="38100" dir="2700000" algn="tl">
                    <a:srgbClr val="000000"/>
                  </a:outerShdw>
                </a:effectLst>
              </a:rPr>
              <a:t>+</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32</a:t>
            </a:r>
            <a:r>
              <a:rPr lang="en-US" sz="2400">
                <a:solidFill>
                  <a:srgbClr val="FFFFFF"/>
                </a:solidFill>
                <a:effectLst>
                  <a:outerShdw blurRad="38100" dist="38100" dir="2700000" algn="tl">
                    <a:srgbClr val="000000"/>
                  </a:outerShdw>
                </a:effectLst>
              </a:rPr>
              <a:t>+</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42 </a:t>
            </a:r>
            <a:r>
              <a:rPr lang="en-US" sz="2400">
                <a:solidFill>
                  <a:srgbClr val="FFFFFF"/>
                </a:solidFill>
                <a:effectLst>
                  <a:outerShdw blurRad="38100" dist="38100" dir="2700000" algn="tl">
                    <a:srgbClr val="000000"/>
                  </a:outerShdw>
                </a:effectLst>
              </a:rPr>
              <a:t>= 1</a:t>
            </a:r>
          </a:p>
          <a:p>
            <a:pPr marL="342900" indent="-342900" eaLnBrk="0" hangingPunct="0">
              <a:lnSpc>
                <a:spcPct val="90000"/>
              </a:lnSpc>
              <a:spcBef>
                <a:spcPct val="20000"/>
              </a:spcBef>
              <a:buClr>
                <a:srgbClr val="66FFFF"/>
              </a:buClr>
              <a:buSzPct val="75000"/>
              <a:buFont typeface="Monotype Sorts"/>
              <a:buNone/>
              <a:defRPr/>
            </a:pPr>
            <a:r>
              <a:rPr lang="en-US" sz="2400">
                <a:solidFill>
                  <a:srgbClr val="FFFFFF"/>
                </a:solidFill>
                <a:effectLst>
                  <a:outerShdw blurRad="38100" dist="38100" dir="2700000" algn="tl">
                    <a:srgbClr val="000000"/>
                  </a:outerShdw>
                </a:effectLst>
              </a:rPr>
              <a:t>			 </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13</a:t>
            </a:r>
            <a:r>
              <a:rPr lang="en-US" sz="2400">
                <a:solidFill>
                  <a:srgbClr val="FFFFFF"/>
                </a:solidFill>
                <a:effectLst>
                  <a:outerShdw blurRad="38100" dist="38100" dir="2700000" algn="tl">
                    <a:srgbClr val="000000"/>
                  </a:outerShdw>
                </a:effectLst>
              </a:rPr>
              <a:t>+</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23</a:t>
            </a:r>
            <a:r>
              <a:rPr lang="en-US" sz="2400">
                <a:solidFill>
                  <a:srgbClr val="FFFFFF"/>
                </a:solidFill>
                <a:effectLst>
                  <a:outerShdw blurRad="38100" dist="38100" dir="2700000" algn="tl">
                    <a:srgbClr val="000000"/>
                  </a:outerShdw>
                </a:effectLst>
              </a:rPr>
              <a:t>+</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33</a:t>
            </a:r>
            <a:r>
              <a:rPr lang="en-US" sz="2400">
                <a:solidFill>
                  <a:srgbClr val="FFFFFF"/>
                </a:solidFill>
                <a:effectLst>
                  <a:outerShdw blurRad="38100" dist="38100" dir="2700000" algn="tl">
                    <a:srgbClr val="000000"/>
                  </a:outerShdw>
                </a:effectLst>
              </a:rPr>
              <a:t>+</a:t>
            </a: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43 </a:t>
            </a:r>
            <a:r>
              <a:rPr lang="en-US" sz="2400">
                <a:solidFill>
                  <a:srgbClr val="FFFFFF"/>
                </a:solidFill>
                <a:effectLst>
                  <a:outerShdw blurRad="38100" dist="38100" dir="2700000" algn="tl">
                    <a:srgbClr val="000000"/>
                  </a:outerShdw>
                </a:effectLst>
              </a:rPr>
              <a:t>= 1</a:t>
            </a:r>
          </a:p>
          <a:p>
            <a:pPr marL="342900" indent="-342900" eaLnBrk="0" hangingPunct="0">
              <a:lnSpc>
                <a:spcPct val="90000"/>
              </a:lnSpc>
              <a:spcBef>
                <a:spcPct val="20000"/>
              </a:spcBef>
              <a:buClr>
                <a:srgbClr val="66FFFF"/>
              </a:buClr>
              <a:buSzPct val="75000"/>
              <a:buFont typeface="Monotype Sorts"/>
              <a:buNone/>
              <a:defRPr/>
            </a:pPr>
            <a:r>
              <a:rPr lang="en-US" sz="2400" i="1">
                <a:solidFill>
                  <a:srgbClr val="FFFFFF"/>
                </a:solidFill>
                <a:effectLst>
                  <a:outerShdw blurRad="38100" dist="38100" dir="2700000" algn="tl">
                    <a:srgbClr val="000000"/>
                  </a:outerShdw>
                </a:effectLst>
              </a:rPr>
              <a:t>			     x</a:t>
            </a:r>
            <a:r>
              <a:rPr lang="en-US" sz="2400" i="1" baseline="-25000">
                <a:solidFill>
                  <a:srgbClr val="FFFFFF"/>
                </a:solidFill>
                <a:effectLst>
                  <a:outerShdw blurRad="38100" dist="38100" dir="2700000" algn="tl">
                    <a:srgbClr val="000000"/>
                  </a:outerShdw>
                </a:effectLst>
              </a:rPr>
              <a:t>ij</a:t>
            </a:r>
            <a:r>
              <a:rPr lang="en-US" sz="2400">
                <a:solidFill>
                  <a:srgbClr val="FFFFFF"/>
                </a:solidFill>
                <a:effectLst>
                  <a:outerShdw blurRad="38100" dist="38100" dir="2700000" algn="tl">
                    <a:srgbClr val="000000"/>
                  </a:outerShdw>
                </a:effectLst>
              </a:rPr>
              <a:t> = 0 or 1    for all </a:t>
            </a:r>
            <a:r>
              <a:rPr lang="en-US" sz="2400" i="1">
                <a:solidFill>
                  <a:srgbClr val="FFFFFF"/>
                </a:solidFill>
                <a:effectLst>
                  <a:outerShdw blurRad="38100" dist="38100" dir="2700000" algn="tl">
                    <a:srgbClr val="000000"/>
                  </a:outerShdw>
                </a:effectLst>
              </a:rPr>
              <a:t>i</a:t>
            </a:r>
            <a:r>
              <a:rPr lang="en-US" sz="2400">
                <a:solidFill>
                  <a:srgbClr val="FFFFFF"/>
                </a:solidFill>
                <a:effectLst>
                  <a:outerShdw blurRad="38100" dist="38100" dir="2700000" algn="tl">
                    <a:srgbClr val="000000"/>
                  </a:outerShdw>
                </a:effectLst>
              </a:rPr>
              <a:t> and </a:t>
            </a:r>
            <a:r>
              <a:rPr lang="en-US" sz="2400" i="1">
                <a:solidFill>
                  <a:srgbClr val="FFFFFF"/>
                </a:solidFill>
                <a:effectLst>
                  <a:outerShdw blurRad="38100" dist="38100" dir="2700000" algn="tl">
                    <a:srgbClr val="000000"/>
                  </a:outerShdw>
                </a:effectLst>
              </a:rPr>
              <a:t>j</a:t>
            </a:r>
          </a:p>
        </p:txBody>
      </p:sp>
      <p:sp>
        <p:nvSpPr>
          <p:cNvPr id="151557" name="AutoShape 5"/>
          <p:cNvSpPr>
            <a:spLocks/>
          </p:cNvSpPr>
          <p:nvPr/>
        </p:nvSpPr>
        <p:spPr bwMode="auto">
          <a:xfrm>
            <a:off x="4552950" y="2630488"/>
            <a:ext cx="481013" cy="1430337"/>
          </a:xfrm>
          <a:prstGeom prst="rightBrace">
            <a:avLst>
              <a:gd name="adj1" fmla="val 24780"/>
              <a:gd name="adj2" fmla="val 50000"/>
            </a:avLst>
          </a:prstGeom>
          <a:noFill/>
          <a:ln w="12700">
            <a:solidFill>
              <a:srgbClr val="FFFFFF"/>
            </a:solidFill>
            <a:round/>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52580" name="Text Box 6"/>
          <p:cNvSpPr txBox="1">
            <a:spLocks noChangeArrowheads="1"/>
          </p:cNvSpPr>
          <p:nvPr/>
        </p:nvSpPr>
        <p:spPr bwMode="auto">
          <a:xfrm>
            <a:off x="5122863" y="3114675"/>
            <a:ext cx="1143000" cy="457200"/>
          </a:xfrm>
          <a:prstGeom prst="rect">
            <a:avLst/>
          </a:prstGeom>
          <a:noFill/>
          <a:ln w="12700">
            <a:noFill/>
            <a:miter lim="800000"/>
            <a:headEnd type="none" w="sm" len="sm"/>
            <a:tailEnd type="none" w="sm" len="sm"/>
          </a:ln>
        </p:spPr>
        <p:txBody>
          <a:bodyPr wrap="none">
            <a:spAutoFit/>
          </a:bodyPr>
          <a:lstStyle/>
          <a:p>
            <a:pPr eaLnBrk="0" hangingPunct="0"/>
            <a:r>
              <a:rPr lang="en-US" sz="2400">
                <a:solidFill>
                  <a:srgbClr val="FFFFFF"/>
                </a:solidFill>
              </a:rPr>
              <a:t>Agents</a:t>
            </a:r>
            <a:endParaRPr lang="en-US" sz="2000" i="1">
              <a:latin typeface="Arial Narrow" pitchFamily="34" charset="0"/>
            </a:endParaRPr>
          </a:p>
        </p:txBody>
      </p:sp>
      <p:sp>
        <p:nvSpPr>
          <p:cNvPr id="151559" name="AutoShape 7"/>
          <p:cNvSpPr>
            <a:spLocks/>
          </p:cNvSpPr>
          <p:nvPr/>
        </p:nvSpPr>
        <p:spPr bwMode="auto">
          <a:xfrm>
            <a:off x="5137150" y="4219575"/>
            <a:ext cx="406400" cy="1063625"/>
          </a:xfrm>
          <a:prstGeom prst="rightBrace">
            <a:avLst>
              <a:gd name="adj1" fmla="val 21810"/>
              <a:gd name="adj2" fmla="val 51324"/>
            </a:avLst>
          </a:prstGeom>
          <a:noFill/>
          <a:ln w="12700">
            <a:solidFill>
              <a:srgbClr val="FFFFFF"/>
            </a:solidFill>
            <a:round/>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52582" name="Text Box 8"/>
          <p:cNvSpPr txBox="1">
            <a:spLocks noChangeArrowheads="1"/>
          </p:cNvSpPr>
          <p:nvPr/>
        </p:nvSpPr>
        <p:spPr bwMode="auto">
          <a:xfrm>
            <a:off x="5614988" y="4535488"/>
            <a:ext cx="950912" cy="457200"/>
          </a:xfrm>
          <a:prstGeom prst="rect">
            <a:avLst/>
          </a:prstGeom>
          <a:noFill/>
          <a:ln w="12700">
            <a:noFill/>
            <a:miter lim="800000"/>
            <a:headEnd type="none" w="sm" len="sm"/>
            <a:tailEnd type="none" w="sm" len="sm"/>
          </a:ln>
        </p:spPr>
        <p:txBody>
          <a:bodyPr wrap="none">
            <a:spAutoFit/>
          </a:bodyPr>
          <a:lstStyle/>
          <a:p>
            <a:pPr eaLnBrk="0" hangingPunct="0"/>
            <a:r>
              <a:rPr lang="en-US" sz="2400">
                <a:solidFill>
                  <a:srgbClr val="FFFFFF"/>
                </a:solidFill>
              </a:rPr>
              <a:t>Tasks</a:t>
            </a:r>
            <a:endParaRPr lang="en-US" sz="2000" i="1">
              <a:latin typeface="Arial Narrow" pitchFamily="34" charset="0"/>
            </a:endParaRPr>
          </a:p>
        </p:txBody>
      </p:sp>
      <p:sp>
        <p:nvSpPr>
          <p:cNvPr id="151601" name="Rectangle 49"/>
          <p:cNvSpPr>
            <a:spLocks noChangeArrowheads="1"/>
          </p:cNvSpPr>
          <p:nvPr/>
        </p:nvSpPr>
        <p:spPr bwMode="auto">
          <a:xfrm>
            <a:off x="533400" y="49213"/>
            <a:ext cx="8081963" cy="8143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Assignment Problem:  Example</a:t>
            </a:r>
          </a:p>
        </p:txBody>
      </p:sp>
    </p:spTree>
  </p:cSld>
  <p:clrMapOvr>
    <a:masterClrMapping/>
  </p:clrMapOvr>
  <p:transition>
    <p:zoom/>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Rectangle 4"/>
          <p:cNvSpPr>
            <a:spLocks noChangeArrowheads="1"/>
          </p:cNvSpPr>
          <p:nvPr/>
        </p:nvSpPr>
        <p:spPr bwMode="auto">
          <a:xfrm>
            <a:off x="1835150" y="1644650"/>
            <a:ext cx="5467350" cy="28575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49155" name="Rectangle 3"/>
          <p:cNvSpPr>
            <a:spLocks noGrp="1" noChangeArrowheads="1"/>
          </p:cNvSpPr>
          <p:nvPr>
            <p:ph type="body" idx="1"/>
          </p:nvPr>
        </p:nvSpPr>
        <p:spPr>
          <a:xfrm>
            <a:off x="522288" y="1016000"/>
            <a:ext cx="7886700" cy="3436938"/>
          </a:xfrm>
        </p:spPr>
        <p:txBody>
          <a:bodyPr/>
          <a:lstStyle/>
          <a:p>
            <a:pPr>
              <a:buFont typeface="Monotype Sorts"/>
              <a:buNone/>
              <a:defRPr/>
            </a:pPr>
            <a:r>
              <a:rPr lang="en-US" smtClean="0"/>
              <a:t>	The optimal assignment is:</a:t>
            </a:r>
          </a:p>
          <a:p>
            <a:pPr>
              <a:buFont typeface="Monotype Sorts"/>
              <a:buNone/>
              <a:defRPr/>
            </a:pPr>
            <a:endParaRPr lang="en-US" sz="1600" smtClean="0"/>
          </a:p>
          <a:p>
            <a:pPr>
              <a:buFont typeface="Monotype Sorts"/>
              <a:buNone/>
              <a:defRPr/>
            </a:pPr>
            <a:r>
              <a:rPr lang="en-US" smtClean="0"/>
              <a:t>                    </a:t>
            </a:r>
            <a:r>
              <a:rPr lang="en-US" u="sng" smtClean="0"/>
              <a:t>Subcontractor</a:t>
            </a:r>
            <a:r>
              <a:rPr lang="en-US" smtClean="0"/>
              <a:t>    </a:t>
            </a:r>
            <a:r>
              <a:rPr lang="en-US" u="sng" smtClean="0"/>
              <a:t>Project</a:t>
            </a:r>
            <a:r>
              <a:rPr lang="en-US" smtClean="0"/>
              <a:t>    </a:t>
            </a:r>
            <a:r>
              <a:rPr lang="en-US" u="sng" smtClean="0"/>
              <a:t>Distance</a:t>
            </a:r>
            <a:endParaRPr lang="en-US" smtClean="0"/>
          </a:p>
          <a:p>
            <a:pPr>
              <a:buFont typeface="Monotype Sorts"/>
              <a:buNone/>
              <a:defRPr/>
            </a:pPr>
            <a:r>
              <a:rPr lang="en-US" smtClean="0"/>
              <a:t>		      	Westside              C              16</a:t>
            </a:r>
          </a:p>
          <a:p>
            <a:pPr>
              <a:buFont typeface="Monotype Sorts"/>
              <a:buNone/>
              <a:defRPr/>
            </a:pPr>
            <a:r>
              <a:rPr lang="en-US" smtClean="0"/>
              <a:t>                  	Federated            A              28</a:t>
            </a:r>
          </a:p>
          <a:p>
            <a:pPr>
              <a:buFont typeface="Monotype Sorts"/>
              <a:buNone/>
              <a:defRPr/>
            </a:pPr>
            <a:r>
              <a:rPr lang="en-US" smtClean="0"/>
              <a:t>			Goliath                (unassigned) </a:t>
            </a:r>
          </a:p>
          <a:p>
            <a:pPr>
              <a:buFont typeface="Monotype Sorts"/>
              <a:buNone/>
              <a:defRPr/>
            </a:pPr>
            <a:r>
              <a:rPr lang="en-US" smtClean="0"/>
              <a:t>			Universal             B              </a:t>
            </a:r>
            <a:r>
              <a:rPr lang="en-US" u="sng" smtClean="0"/>
              <a:t>25</a:t>
            </a:r>
            <a:endParaRPr lang="en-US" smtClean="0"/>
          </a:p>
          <a:p>
            <a:pPr>
              <a:buFont typeface="Monotype Sorts"/>
              <a:buNone/>
              <a:defRPr/>
            </a:pPr>
            <a:r>
              <a:rPr lang="en-US" smtClean="0"/>
              <a:t>				   Total Distance  =  69 miles </a:t>
            </a:r>
          </a:p>
        </p:txBody>
      </p:sp>
      <p:sp>
        <p:nvSpPr>
          <p:cNvPr id="49198" name="Rectangle 46"/>
          <p:cNvSpPr>
            <a:spLocks noChangeArrowheads="1"/>
          </p:cNvSpPr>
          <p:nvPr/>
        </p:nvSpPr>
        <p:spPr bwMode="auto">
          <a:xfrm>
            <a:off x="533400" y="49213"/>
            <a:ext cx="8081963" cy="8143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Assignment Problem:  Example</a:t>
            </a:r>
          </a:p>
        </p:txBody>
      </p:sp>
    </p:spTree>
  </p:cSld>
  <p:clrMapOvr>
    <a:masterClrMapping/>
  </p:clrMapOvr>
  <p:transition>
    <p:zoom/>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ChangeArrowheads="1"/>
          </p:cNvSpPr>
          <p:nvPr/>
        </p:nvSpPr>
        <p:spPr bwMode="auto">
          <a:xfrm>
            <a:off x="1504950" y="3130550"/>
            <a:ext cx="6324600" cy="1562100"/>
          </a:xfrm>
          <a:prstGeom prst="rect">
            <a:avLst/>
          </a:prstGeom>
          <a:gradFill rotWithShape="0">
            <a:gsLst>
              <a:gs pos="0">
                <a:srgbClr val="777777">
                  <a:gamma/>
                  <a:shade val="46275"/>
                  <a:invGamma/>
                </a:srgbClr>
              </a:gs>
              <a:gs pos="50000">
                <a:srgbClr val="777777"/>
              </a:gs>
              <a:gs pos="100000">
                <a:srgbClr val="777777">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47459" name="Rectangle 3"/>
          <p:cNvSpPr>
            <a:spLocks noChangeArrowheads="1"/>
          </p:cNvSpPr>
          <p:nvPr/>
        </p:nvSpPr>
        <p:spPr bwMode="auto">
          <a:xfrm>
            <a:off x="1746250" y="2032000"/>
            <a:ext cx="5778500" cy="552450"/>
          </a:xfrm>
          <a:prstGeom prst="rect">
            <a:avLst/>
          </a:prstGeom>
          <a:gradFill rotWithShape="0">
            <a:gsLst>
              <a:gs pos="0">
                <a:srgbClr val="777777">
                  <a:gamma/>
                  <a:shade val="46275"/>
                  <a:invGamma/>
                </a:srgbClr>
              </a:gs>
              <a:gs pos="50000">
                <a:srgbClr val="777777"/>
              </a:gs>
              <a:gs pos="100000">
                <a:srgbClr val="777777">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47460" name="Rectangle 4"/>
          <p:cNvSpPr>
            <a:spLocks noChangeArrowheads="1"/>
          </p:cNvSpPr>
          <p:nvPr/>
        </p:nvSpPr>
        <p:spPr bwMode="auto">
          <a:xfrm>
            <a:off x="520700" y="1065213"/>
            <a:ext cx="8101013" cy="4129087"/>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LP Formulation Special Cases</a:t>
            </a:r>
          </a:p>
          <a:p>
            <a:pPr marL="742950" lvl="1" indent="-285750" eaLnBrk="0" hangingPunct="0">
              <a:spcBef>
                <a:spcPct val="20000"/>
              </a:spcBef>
              <a:buClr>
                <a:srgbClr val="66FFFF"/>
              </a:buClr>
              <a:buSzPct val="150000"/>
              <a:buFontTx/>
              <a:buChar char="•"/>
              <a:defRPr/>
            </a:pPr>
            <a:r>
              <a:rPr lang="en-US" sz="2400">
                <a:solidFill>
                  <a:srgbClr val="FFFFFF"/>
                </a:solidFill>
                <a:effectLst>
                  <a:outerShdw blurRad="38100" dist="38100" dir="2700000" algn="tl">
                    <a:srgbClr val="000000"/>
                  </a:outerShdw>
                </a:effectLst>
              </a:rPr>
              <a:t>Number of agents exceeds the number of tasks:</a:t>
            </a:r>
          </a:p>
          <a:p>
            <a:pPr marL="742950" lvl="1" indent="-285750" eaLnBrk="0" hangingPunct="0">
              <a:spcBef>
                <a:spcPct val="20000"/>
              </a:spcBef>
              <a:buClr>
                <a:srgbClr val="66FFFF"/>
              </a:buClr>
              <a:buSzPct val="150000"/>
              <a:defRPr/>
            </a:pPr>
            <a:endParaRPr lang="en-US" sz="1000">
              <a:solidFill>
                <a:srgbClr val="FFFFFF"/>
              </a:solidFill>
              <a:effectLst>
                <a:outerShdw blurRad="38100" dist="38100" dir="2700000" algn="tl">
                  <a:srgbClr val="000000"/>
                </a:outerShdw>
              </a:effectLst>
            </a:endParaRPr>
          </a:p>
          <a:p>
            <a:pPr marL="742950" lvl="1" indent="-285750" eaLnBrk="0" hangingPunct="0">
              <a:spcBef>
                <a:spcPct val="20000"/>
              </a:spcBef>
              <a:buClr>
                <a:srgbClr val="66FFFF"/>
              </a:buClr>
              <a:buSzPct val="150000"/>
              <a:defRPr/>
            </a:pPr>
            <a:endParaRPr lang="en-US" sz="1000">
              <a:solidFill>
                <a:srgbClr val="FFFFFF"/>
              </a:solidFill>
              <a:effectLst>
                <a:outerShdw blurRad="38100" dist="38100" dir="2700000" algn="tl">
                  <a:srgbClr val="000000"/>
                </a:outerShdw>
              </a:effectLst>
            </a:endParaRPr>
          </a:p>
          <a:p>
            <a:pPr marL="342900" indent="-342900" eaLnBrk="0" hangingPunct="0">
              <a:lnSpc>
                <a:spcPct val="55000"/>
              </a:lnSpc>
              <a:spcBef>
                <a:spcPct val="20000"/>
              </a:spcBef>
              <a:buClr>
                <a:srgbClr val="66FFFF"/>
              </a:buClr>
              <a:buSzPct val="75000"/>
              <a:buFont typeface="Monotype Sorts"/>
              <a:buNone/>
              <a:defRPr/>
            </a:pPr>
            <a:r>
              <a:rPr lang="en-US" sz="2400">
                <a:solidFill>
                  <a:srgbClr val="FFFFFF"/>
                </a:solidFill>
                <a:effectLst>
                  <a:outerShdw blurRad="38100" dist="38100" dir="2700000" algn="tl">
                    <a:srgbClr val="000000"/>
                  </a:outerShdw>
                </a:effectLst>
                <a:latin typeface="Symbol" pitchFamily="18" charset="2"/>
              </a:rPr>
              <a:t>			</a:t>
            </a:r>
            <a:endParaRPr lang="en-US" sz="1800">
              <a:solidFill>
                <a:srgbClr val="FFFFFF"/>
              </a:solidFill>
              <a:effectLst>
                <a:outerShdw blurRad="38100" dist="38100" dir="2700000" algn="tl">
                  <a:srgbClr val="000000"/>
                </a:outerShdw>
              </a:effectLst>
            </a:endParaRPr>
          </a:p>
          <a:p>
            <a:pPr marL="742950" lvl="1" indent="-285750" eaLnBrk="0" hangingPunct="0">
              <a:lnSpc>
                <a:spcPct val="65000"/>
              </a:lnSpc>
              <a:spcBef>
                <a:spcPct val="20000"/>
              </a:spcBef>
              <a:buClr>
                <a:srgbClr val="66FFFF"/>
              </a:buClr>
              <a:buSzPct val="150000"/>
              <a:buFontTx/>
              <a:buChar char="•"/>
              <a:defRPr/>
            </a:pPr>
            <a:endParaRPr lang="en-US" sz="800">
              <a:solidFill>
                <a:srgbClr val="FFFFFF"/>
              </a:solidFill>
              <a:effectLst>
                <a:outerShdw blurRad="38100" dist="38100" dir="2700000" algn="tl">
                  <a:srgbClr val="000000"/>
                </a:outerShdw>
              </a:effectLst>
            </a:endParaRPr>
          </a:p>
          <a:p>
            <a:pPr marL="742950" lvl="1" indent="-285750" eaLnBrk="0" hangingPunct="0">
              <a:lnSpc>
                <a:spcPct val="65000"/>
              </a:lnSpc>
              <a:spcBef>
                <a:spcPct val="20000"/>
              </a:spcBef>
              <a:buClr>
                <a:srgbClr val="66FFFF"/>
              </a:buClr>
              <a:buSzPct val="150000"/>
              <a:buFontTx/>
              <a:buChar char="•"/>
              <a:defRPr/>
            </a:pPr>
            <a:r>
              <a:rPr lang="en-US" sz="2400">
                <a:solidFill>
                  <a:srgbClr val="FFFFFF"/>
                </a:solidFill>
                <a:effectLst>
                  <a:outerShdw blurRad="38100" dist="38100" dir="2700000" algn="tl">
                    <a:srgbClr val="000000"/>
                  </a:outerShdw>
                </a:effectLst>
              </a:rPr>
              <a:t>Number of tasks exceeds the number of agents:</a:t>
            </a:r>
          </a:p>
          <a:p>
            <a:pPr marL="742950" lvl="1" indent="-285750" eaLnBrk="0" hangingPunct="0">
              <a:lnSpc>
                <a:spcPct val="65000"/>
              </a:lnSpc>
              <a:spcBef>
                <a:spcPct val="20000"/>
              </a:spcBef>
              <a:buClr>
                <a:srgbClr val="66FFFF"/>
              </a:buClr>
              <a:buSzPct val="150000"/>
              <a:defRPr/>
            </a:pPr>
            <a:endParaRPr lang="en-US" sz="2400">
              <a:solidFill>
                <a:srgbClr val="FFFFFF"/>
              </a:solidFill>
              <a:effectLst>
                <a:outerShdw blurRad="38100" dist="38100" dir="2700000" algn="tl">
                  <a:srgbClr val="000000"/>
                </a:outerShdw>
              </a:effectLst>
            </a:endParaRPr>
          </a:p>
          <a:p>
            <a:pPr marL="742950" lvl="1" indent="-285750" eaLnBrk="0" hangingPunct="0">
              <a:lnSpc>
                <a:spcPct val="65000"/>
              </a:lnSpc>
              <a:spcBef>
                <a:spcPct val="20000"/>
              </a:spcBef>
              <a:buClr>
                <a:srgbClr val="66FFFF"/>
              </a:buClr>
              <a:buSzPct val="150000"/>
              <a:defRPr/>
            </a:pPr>
            <a:r>
              <a:rPr lang="en-US" sz="2400">
                <a:solidFill>
                  <a:srgbClr val="FFFFFF"/>
                </a:solidFill>
                <a:effectLst>
                  <a:outerShdw blurRad="38100" dist="38100" dir="2700000" algn="tl">
                    <a:srgbClr val="000000"/>
                  </a:outerShdw>
                </a:effectLst>
              </a:rPr>
              <a:t>		   Add enough dummy agents to equalize the</a:t>
            </a:r>
          </a:p>
          <a:p>
            <a:pPr marL="742950" lvl="1" indent="-285750" eaLnBrk="0" hangingPunct="0">
              <a:lnSpc>
                <a:spcPct val="65000"/>
              </a:lnSpc>
              <a:spcBef>
                <a:spcPct val="20000"/>
              </a:spcBef>
              <a:buClr>
                <a:srgbClr val="66FFFF"/>
              </a:buClr>
              <a:buSzPct val="150000"/>
              <a:defRPr/>
            </a:pPr>
            <a:r>
              <a:rPr lang="en-US" sz="2400">
                <a:solidFill>
                  <a:srgbClr val="FFFFFF"/>
                </a:solidFill>
                <a:effectLst>
                  <a:outerShdw blurRad="38100" dist="38100" dir="2700000" algn="tl">
                    <a:srgbClr val="000000"/>
                  </a:outerShdw>
                </a:effectLst>
              </a:rPr>
              <a:t>		   number of agents and the number of tasks.</a:t>
            </a:r>
          </a:p>
          <a:p>
            <a:pPr marL="742950" lvl="1" indent="-285750" eaLnBrk="0" hangingPunct="0">
              <a:lnSpc>
                <a:spcPct val="65000"/>
              </a:lnSpc>
              <a:spcBef>
                <a:spcPct val="20000"/>
              </a:spcBef>
              <a:buClr>
                <a:srgbClr val="66FFFF"/>
              </a:buClr>
              <a:buSzPct val="150000"/>
              <a:defRPr/>
            </a:pPr>
            <a:r>
              <a:rPr lang="en-US" sz="2400">
                <a:solidFill>
                  <a:srgbClr val="FFFFFF"/>
                </a:solidFill>
                <a:effectLst>
                  <a:outerShdw blurRad="38100" dist="38100" dir="2700000" algn="tl">
                    <a:srgbClr val="000000"/>
                  </a:outerShdw>
                </a:effectLst>
              </a:rPr>
              <a:t>		   The objective function coefficients for these</a:t>
            </a:r>
          </a:p>
          <a:p>
            <a:pPr marL="742950" lvl="1" indent="-285750" eaLnBrk="0" hangingPunct="0">
              <a:lnSpc>
                <a:spcPct val="65000"/>
              </a:lnSpc>
              <a:spcBef>
                <a:spcPct val="20000"/>
              </a:spcBef>
              <a:buClr>
                <a:srgbClr val="66FFFF"/>
              </a:buClr>
              <a:buSzPct val="150000"/>
              <a:defRPr/>
            </a:pPr>
            <a:r>
              <a:rPr lang="en-US" sz="2400">
                <a:solidFill>
                  <a:srgbClr val="FFFFFF"/>
                </a:solidFill>
                <a:effectLst>
                  <a:outerShdw blurRad="38100" dist="38100" dir="2700000" algn="tl">
                    <a:srgbClr val="000000"/>
                  </a:outerShdw>
                </a:effectLst>
              </a:rPr>
              <a:t>		   new variable would be zero.</a:t>
            </a:r>
          </a:p>
        </p:txBody>
      </p:sp>
      <p:sp>
        <p:nvSpPr>
          <p:cNvPr id="147461" name="Rectangle 5"/>
          <p:cNvSpPr>
            <a:spLocks noChangeArrowheads="1"/>
          </p:cNvSpPr>
          <p:nvPr/>
        </p:nvSpPr>
        <p:spPr bwMode="auto">
          <a:xfrm>
            <a:off x="533400" y="49213"/>
            <a:ext cx="8081963" cy="8143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Assignment Problem</a:t>
            </a:r>
          </a:p>
        </p:txBody>
      </p:sp>
      <p:sp>
        <p:nvSpPr>
          <p:cNvPr id="147462" name="Text Box 6"/>
          <p:cNvSpPr txBox="1">
            <a:spLocks noChangeArrowheads="1"/>
          </p:cNvSpPr>
          <p:nvPr/>
        </p:nvSpPr>
        <p:spPr bwMode="auto">
          <a:xfrm>
            <a:off x="1860550" y="2058988"/>
            <a:ext cx="5580063" cy="457200"/>
          </a:xfrm>
          <a:prstGeom prst="rect">
            <a:avLst/>
          </a:prstGeom>
          <a:noFill/>
          <a:ln w="12700">
            <a:noFill/>
            <a:miter lim="800000"/>
            <a:headEnd type="none" w="sm" len="sm"/>
            <a:tailEnd type="none" w="sm" len="sm"/>
          </a:ln>
          <a:effectLst/>
        </p:spPr>
        <p:txBody>
          <a:bodyPr wrap="none">
            <a:spAutoFit/>
          </a:bodyPr>
          <a:lstStyle/>
          <a:p>
            <a:pPr eaLnBrk="0" hangingPunct="0">
              <a:defRPr/>
            </a:pPr>
            <a:r>
              <a:rPr lang="en-US" sz="2400">
                <a:effectLst>
                  <a:outerShdw blurRad="38100" dist="38100" dir="2700000" algn="tl">
                    <a:srgbClr val="000000"/>
                  </a:outerShdw>
                </a:effectLst>
              </a:rPr>
              <a:t>Extra agents simply remain unassigned.</a:t>
            </a:r>
          </a:p>
        </p:txBody>
      </p:sp>
    </p:spTree>
  </p:cSld>
  <p:clrMapOvr>
    <a:masterClrMapping/>
  </p:clrMapOvr>
  <p:transition>
    <p:zoom/>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ChangeArrowheads="1"/>
          </p:cNvSpPr>
          <p:nvPr/>
        </p:nvSpPr>
        <p:spPr bwMode="auto">
          <a:xfrm>
            <a:off x="2159000" y="4629150"/>
            <a:ext cx="4800600" cy="1041400"/>
          </a:xfrm>
          <a:prstGeom prst="rect">
            <a:avLst/>
          </a:prstGeom>
          <a:gradFill rotWithShape="0">
            <a:gsLst>
              <a:gs pos="0">
                <a:srgbClr val="777777">
                  <a:gamma/>
                  <a:shade val="46275"/>
                  <a:invGamma/>
                </a:srgbClr>
              </a:gs>
              <a:gs pos="50000">
                <a:srgbClr val="777777"/>
              </a:gs>
              <a:gs pos="100000">
                <a:srgbClr val="777777">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48483" name="Rectangle 3"/>
          <p:cNvSpPr>
            <a:spLocks noChangeArrowheads="1"/>
          </p:cNvSpPr>
          <p:nvPr/>
        </p:nvSpPr>
        <p:spPr bwMode="auto">
          <a:xfrm>
            <a:off x="1581150" y="3505200"/>
            <a:ext cx="6419850" cy="571500"/>
          </a:xfrm>
          <a:prstGeom prst="rect">
            <a:avLst/>
          </a:prstGeom>
          <a:gradFill rotWithShape="0">
            <a:gsLst>
              <a:gs pos="0">
                <a:srgbClr val="777777">
                  <a:gamma/>
                  <a:shade val="46275"/>
                  <a:invGamma/>
                </a:srgbClr>
              </a:gs>
              <a:gs pos="50000">
                <a:srgbClr val="777777"/>
              </a:gs>
              <a:gs pos="100000">
                <a:srgbClr val="777777">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48484" name="Rectangle 4"/>
          <p:cNvSpPr>
            <a:spLocks noChangeArrowheads="1"/>
          </p:cNvSpPr>
          <p:nvPr/>
        </p:nvSpPr>
        <p:spPr bwMode="auto">
          <a:xfrm>
            <a:off x="2076450" y="2362200"/>
            <a:ext cx="4933950" cy="571500"/>
          </a:xfrm>
          <a:prstGeom prst="rect">
            <a:avLst/>
          </a:prstGeom>
          <a:gradFill rotWithShape="0">
            <a:gsLst>
              <a:gs pos="0">
                <a:srgbClr val="777777">
                  <a:gamma/>
                  <a:shade val="46275"/>
                  <a:invGamma/>
                </a:srgbClr>
              </a:gs>
              <a:gs pos="50000">
                <a:srgbClr val="777777"/>
              </a:gs>
              <a:gs pos="100000">
                <a:srgbClr val="777777">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48485" name="Rectangle 5"/>
          <p:cNvSpPr>
            <a:spLocks noChangeArrowheads="1"/>
          </p:cNvSpPr>
          <p:nvPr/>
        </p:nvSpPr>
        <p:spPr bwMode="auto">
          <a:xfrm>
            <a:off x="533400" y="49213"/>
            <a:ext cx="8081963" cy="8143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Assignment Problem</a:t>
            </a:r>
          </a:p>
        </p:txBody>
      </p:sp>
      <p:sp>
        <p:nvSpPr>
          <p:cNvPr id="148486" name="Rectangle 6"/>
          <p:cNvSpPr>
            <a:spLocks noChangeArrowheads="1"/>
          </p:cNvSpPr>
          <p:nvPr/>
        </p:nvSpPr>
        <p:spPr bwMode="auto">
          <a:xfrm>
            <a:off x="520700" y="1065213"/>
            <a:ext cx="8101013" cy="4421187"/>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pPr>
            <a:r>
              <a:rPr lang="en-US" sz="2400">
                <a:solidFill>
                  <a:srgbClr val="66FFFF"/>
                </a:solidFill>
                <a:effectLst>
                  <a:outerShdw blurRad="38100" dist="38100" dir="2700000" algn="tl">
                    <a:srgbClr val="000000"/>
                  </a:outerShdw>
                </a:effectLst>
              </a:rPr>
              <a:t>	LP Formulation Special Cases (continued)</a:t>
            </a:r>
          </a:p>
          <a:p>
            <a:pPr marL="742950" lvl="1" indent="-285750" eaLnBrk="0" hangingPunct="0">
              <a:spcBef>
                <a:spcPct val="20000"/>
              </a:spcBef>
              <a:buClr>
                <a:srgbClr val="66FFFF"/>
              </a:buClr>
              <a:buSzPct val="150000"/>
              <a:buFontTx/>
              <a:buChar char="•"/>
            </a:pPr>
            <a:r>
              <a:rPr lang="en-US" sz="2400">
                <a:solidFill>
                  <a:srgbClr val="FFFFFF"/>
                </a:solidFill>
                <a:effectLst>
                  <a:outerShdw blurRad="38100" dist="38100" dir="2700000" algn="tl">
                    <a:srgbClr val="000000"/>
                  </a:outerShdw>
                </a:effectLst>
              </a:rPr>
              <a:t>The assignment alternatives are evaluated in terms of revenue or profit:</a:t>
            </a:r>
          </a:p>
          <a:p>
            <a:pPr marL="742950" lvl="1" indent="-285750" eaLnBrk="0" hangingPunct="0">
              <a:spcBef>
                <a:spcPct val="20000"/>
              </a:spcBef>
              <a:buClr>
                <a:srgbClr val="66FFFF"/>
              </a:buClr>
              <a:buSzPct val="150000"/>
            </a:pPr>
            <a:endParaRPr lang="en-US" sz="600">
              <a:solidFill>
                <a:srgbClr val="FFFFFF"/>
              </a:solidFill>
              <a:effectLst>
                <a:outerShdw blurRad="38100" dist="38100" dir="2700000" algn="tl">
                  <a:srgbClr val="000000"/>
                </a:outerShdw>
              </a:effectLst>
            </a:endParaRPr>
          </a:p>
          <a:p>
            <a:pPr marL="742950" lvl="1" indent="-285750" eaLnBrk="0" hangingPunct="0">
              <a:spcBef>
                <a:spcPct val="20000"/>
              </a:spcBef>
              <a:buClr>
                <a:srgbClr val="66FFFF"/>
              </a:buClr>
              <a:buSzPct val="150000"/>
            </a:pPr>
            <a:r>
              <a:rPr lang="en-US" sz="2400">
                <a:solidFill>
                  <a:srgbClr val="FFFFFF"/>
                </a:solidFill>
                <a:effectLst>
                  <a:outerShdw blurRad="38100" dist="38100" dir="2700000" algn="tl">
                    <a:srgbClr val="000000"/>
                  </a:outerShdw>
                </a:effectLst>
              </a:rPr>
              <a:t>		          Solve as a maximization problem.</a:t>
            </a:r>
          </a:p>
          <a:p>
            <a:pPr marL="742950" lvl="1" indent="-285750" eaLnBrk="0" hangingPunct="0">
              <a:spcBef>
                <a:spcPct val="20000"/>
              </a:spcBef>
              <a:buClr>
                <a:srgbClr val="66FFFF"/>
              </a:buClr>
              <a:buSzPct val="150000"/>
            </a:pPr>
            <a:endParaRPr lang="en-US" sz="800">
              <a:solidFill>
                <a:schemeClr val="tx2"/>
              </a:solidFill>
              <a:effectLst>
                <a:outerShdw blurRad="38100" dist="38100" dir="2700000" algn="tl">
                  <a:srgbClr val="000000"/>
                </a:outerShdw>
              </a:effectLst>
            </a:endParaRPr>
          </a:p>
          <a:p>
            <a:pPr marL="742950" lvl="1" indent="-285750" eaLnBrk="0" hangingPunct="0">
              <a:spcBef>
                <a:spcPct val="20000"/>
              </a:spcBef>
              <a:buClr>
                <a:srgbClr val="66FFFF"/>
              </a:buClr>
              <a:buSzPct val="150000"/>
              <a:buFontTx/>
              <a:buChar char="•"/>
            </a:pPr>
            <a:r>
              <a:rPr lang="en-US" sz="2400">
                <a:solidFill>
                  <a:srgbClr val="FFFFFF"/>
                </a:solidFill>
                <a:effectLst>
                  <a:outerShdw blurRad="38100" dist="38100" dir="2700000" algn="tl">
                    <a:srgbClr val="000000"/>
                  </a:outerShdw>
                </a:effectLst>
              </a:rPr>
              <a:t>An assignment is unacceptable:</a:t>
            </a:r>
          </a:p>
          <a:p>
            <a:pPr marL="742950" lvl="1" indent="-285750" eaLnBrk="0" hangingPunct="0">
              <a:spcBef>
                <a:spcPct val="20000"/>
              </a:spcBef>
              <a:buClr>
                <a:srgbClr val="66FFFF"/>
              </a:buClr>
              <a:buSzPct val="150000"/>
            </a:pPr>
            <a:endParaRPr lang="en-US" sz="600">
              <a:solidFill>
                <a:srgbClr val="FFFFFF"/>
              </a:solidFill>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pPr>
            <a:r>
              <a:rPr lang="en-US" sz="2400">
                <a:solidFill>
                  <a:srgbClr val="FFFFFF"/>
                </a:solidFill>
                <a:effectLst>
                  <a:outerShdw blurRad="38100" dist="38100" dir="2700000" algn="tl">
                    <a:srgbClr val="000000"/>
                  </a:outerShdw>
                </a:effectLst>
              </a:rPr>
              <a:t>		   Remove the corresponding decision variable.</a:t>
            </a:r>
          </a:p>
          <a:p>
            <a:pPr marL="342900" indent="-342900" eaLnBrk="0" hangingPunct="0">
              <a:spcBef>
                <a:spcPct val="20000"/>
              </a:spcBef>
              <a:buClr>
                <a:srgbClr val="66FFFF"/>
              </a:buClr>
              <a:buSzPct val="75000"/>
              <a:buFont typeface="Monotype Sorts"/>
              <a:buNone/>
            </a:pPr>
            <a:r>
              <a:rPr lang="en-US" sz="800">
                <a:solidFill>
                  <a:srgbClr val="FFFFFF"/>
                </a:solidFill>
                <a:effectLst>
                  <a:outerShdw blurRad="38100" dist="38100" dir="2700000" algn="tl">
                    <a:srgbClr val="000000"/>
                  </a:outerShdw>
                </a:effectLst>
              </a:rPr>
              <a:t> </a:t>
            </a:r>
          </a:p>
          <a:p>
            <a:pPr marL="742950" lvl="1" indent="-285750" eaLnBrk="0" hangingPunct="0">
              <a:spcBef>
                <a:spcPct val="20000"/>
              </a:spcBef>
              <a:buClr>
                <a:srgbClr val="66FFFF"/>
              </a:buClr>
              <a:buSzPct val="150000"/>
              <a:buFontTx/>
              <a:buChar char="•"/>
            </a:pPr>
            <a:r>
              <a:rPr lang="en-US" sz="2400">
                <a:solidFill>
                  <a:srgbClr val="FFFFFF"/>
                </a:solidFill>
                <a:effectLst>
                  <a:outerShdw blurRad="38100" dist="38100" dir="2700000" algn="tl">
                    <a:srgbClr val="000000"/>
                  </a:outerShdw>
                </a:effectLst>
              </a:rPr>
              <a:t>An agent is permitted to work </a:t>
            </a:r>
            <a:r>
              <a:rPr lang="en-US" sz="2400" i="1">
                <a:solidFill>
                  <a:srgbClr val="FFFFFF"/>
                </a:solidFill>
                <a:effectLst>
                  <a:outerShdw blurRad="38100" dist="38100" dir="2700000" algn="tl">
                    <a:srgbClr val="000000"/>
                  </a:outerShdw>
                </a:effectLst>
              </a:rPr>
              <a:t>t</a:t>
            </a:r>
            <a:r>
              <a:rPr lang="en-US" sz="2400">
                <a:solidFill>
                  <a:srgbClr val="FFFFFF"/>
                </a:solidFill>
                <a:effectLst>
                  <a:outerShdw blurRad="38100" dist="38100" dir="2700000" algn="tl">
                    <a:srgbClr val="000000"/>
                  </a:outerShdw>
                </a:effectLst>
              </a:rPr>
              <a:t>  tasks:</a:t>
            </a:r>
            <a:endParaRPr lang="en-US" sz="1800">
              <a:solidFill>
                <a:srgbClr val="FFFFFF"/>
              </a:solidFill>
              <a:effectLst>
                <a:outerShdw blurRad="38100" dist="38100" dir="2700000" algn="tl">
                  <a:srgbClr val="000000"/>
                </a:outerShdw>
              </a:effectLst>
            </a:endParaRPr>
          </a:p>
        </p:txBody>
      </p:sp>
      <p:graphicFrame>
        <p:nvGraphicFramePr>
          <p:cNvPr id="256007" name="Object 7"/>
          <p:cNvGraphicFramePr>
            <a:graphicFrameLocks noChangeAspect="1"/>
          </p:cNvGraphicFramePr>
          <p:nvPr/>
        </p:nvGraphicFramePr>
        <p:xfrm>
          <a:off x="2314575" y="4686300"/>
          <a:ext cx="4498975" cy="933450"/>
        </p:xfrm>
        <a:graphic>
          <a:graphicData uri="http://schemas.openxmlformats.org/presentationml/2006/ole">
            <p:oleObj spid="_x0000_s256007" name="Equation" r:id="rId4" imgW="1955520" imgH="419040" progId="">
              <p:embed/>
            </p:oleObj>
          </a:graphicData>
        </a:graphic>
      </p:graphicFrame>
    </p:spTree>
  </p:cSld>
  <p:clrMapOvr>
    <a:masterClrMapping/>
  </p:clrMapOvr>
  <p:transition>
    <p:zoom/>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defRPr/>
            </a:pPr>
            <a:r>
              <a:rPr lang="en-US"/>
              <a:t>Transshipment Problem</a:t>
            </a:r>
          </a:p>
        </p:txBody>
      </p:sp>
      <p:sp>
        <p:nvSpPr>
          <p:cNvPr id="50179" name="Rectangle 3"/>
          <p:cNvSpPr>
            <a:spLocks noGrp="1" noChangeArrowheads="1"/>
          </p:cNvSpPr>
          <p:nvPr>
            <p:ph type="body" idx="1"/>
          </p:nvPr>
        </p:nvSpPr>
        <p:spPr>
          <a:xfrm>
            <a:off x="687388" y="1143000"/>
            <a:ext cx="7886700" cy="4643438"/>
          </a:xfrm>
        </p:spPr>
        <p:txBody>
          <a:bodyPr/>
          <a:lstStyle/>
          <a:p>
            <a:pPr>
              <a:lnSpc>
                <a:spcPct val="90000"/>
              </a:lnSpc>
              <a:buFont typeface="Monotype Sorts"/>
              <a:buNone/>
              <a:defRPr/>
            </a:pPr>
            <a:r>
              <a:rPr lang="en-US" smtClean="0"/>
              <a:t>	</a:t>
            </a:r>
            <a:r>
              <a:rPr lang="en-US" b="1" u="sng" smtClean="0"/>
              <a:t>Transshipment problems</a:t>
            </a:r>
            <a:r>
              <a:rPr lang="en-US" smtClean="0"/>
              <a:t> are transportation problems in which a shipment may move through intermediate nodes (transshipment nodes)before reaching a particular destination node.</a:t>
            </a:r>
          </a:p>
          <a:p>
            <a:pPr>
              <a:lnSpc>
                <a:spcPct val="90000"/>
              </a:lnSpc>
              <a:buFont typeface="Monotype Sorts"/>
              <a:buNone/>
              <a:defRPr/>
            </a:pPr>
            <a:r>
              <a:rPr lang="en-US" smtClean="0"/>
              <a:t>	Transshipment problems can be converted to larger transportation problems and solved by a special transportation program.</a:t>
            </a:r>
          </a:p>
          <a:p>
            <a:pPr>
              <a:lnSpc>
                <a:spcPct val="90000"/>
              </a:lnSpc>
              <a:buFont typeface="Monotype Sorts"/>
              <a:buNone/>
              <a:defRPr/>
            </a:pPr>
            <a:r>
              <a:rPr lang="en-US" smtClean="0"/>
              <a:t>	Transshipment problems can also be solved by general purpose linear programming codes.</a:t>
            </a:r>
          </a:p>
          <a:p>
            <a:pPr>
              <a:lnSpc>
                <a:spcPct val="90000"/>
              </a:lnSpc>
              <a:buFont typeface="Monotype Sorts"/>
              <a:buNone/>
              <a:defRPr/>
            </a:pPr>
            <a:r>
              <a:rPr lang="en-US" smtClean="0"/>
              <a:t>	The network representation for a transshipment problem with two sources, three intermediate nodes, and two destinations is shown on the next slide.</a:t>
            </a:r>
          </a:p>
        </p:txBody>
      </p:sp>
    </p:spTree>
  </p:cSld>
  <p:clrMapOvr>
    <a:masterClrMapping/>
  </p:clrMapOvr>
  <p:transition>
    <p:zoom/>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86" name="Rectangle 86"/>
          <p:cNvSpPr>
            <a:spLocks noChangeArrowheads="1"/>
          </p:cNvSpPr>
          <p:nvPr/>
        </p:nvSpPr>
        <p:spPr bwMode="auto">
          <a:xfrm>
            <a:off x="1123950" y="1657350"/>
            <a:ext cx="7391400" cy="44767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chemeClr val="tx1"/>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51244" name="Rectangle 44"/>
          <p:cNvSpPr>
            <a:spLocks noGrp="1" noChangeArrowheads="1"/>
          </p:cNvSpPr>
          <p:nvPr>
            <p:ph type="title"/>
          </p:nvPr>
        </p:nvSpPr>
        <p:spPr/>
        <p:txBody>
          <a:bodyPr/>
          <a:lstStyle/>
          <a:p>
            <a:pPr>
              <a:defRPr/>
            </a:pPr>
            <a:r>
              <a:rPr lang="en-US"/>
              <a:t>Transshipment Problem</a:t>
            </a:r>
          </a:p>
        </p:txBody>
      </p:sp>
      <p:sp>
        <p:nvSpPr>
          <p:cNvPr id="51245" name="Rectangle 45"/>
          <p:cNvSpPr>
            <a:spLocks noGrp="1" noChangeArrowheads="1"/>
          </p:cNvSpPr>
          <p:nvPr>
            <p:ph type="body" idx="1"/>
          </p:nvPr>
        </p:nvSpPr>
        <p:spPr>
          <a:xfrm>
            <a:off x="687388" y="1104900"/>
            <a:ext cx="4960937" cy="554038"/>
          </a:xfrm>
        </p:spPr>
        <p:txBody>
          <a:bodyPr/>
          <a:lstStyle/>
          <a:p>
            <a:pPr>
              <a:buFont typeface="Monotype Sorts"/>
              <a:buNone/>
              <a:defRPr/>
            </a:pPr>
            <a:r>
              <a:rPr lang="en-US" smtClean="0">
                <a:solidFill>
                  <a:srgbClr val="66FFFF"/>
                </a:solidFill>
              </a:rPr>
              <a:t>	Network Representation</a:t>
            </a:r>
          </a:p>
        </p:txBody>
      </p:sp>
      <p:sp>
        <p:nvSpPr>
          <p:cNvPr id="51246" name="Oval 46"/>
          <p:cNvSpPr>
            <a:spLocks noChangeArrowheads="1"/>
          </p:cNvSpPr>
          <p:nvPr/>
        </p:nvSpPr>
        <p:spPr bwMode="auto">
          <a:xfrm>
            <a:off x="1768475" y="4343400"/>
            <a:ext cx="681038" cy="681038"/>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119062" tIns="60325" rIns="119062" bIns="60325" anchor="ctr"/>
          <a:lstStyle/>
          <a:p>
            <a:pPr algn="ctr" defTabSz="1546225" eaLnBrk="0" hangingPunct="0">
              <a:defRPr/>
            </a:pPr>
            <a:r>
              <a:rPr lang="en-US" sz="2000">
                <a:solidFill>
                  <a:srgbClr val="FFFFFF"/>
                </a:solidFill>
                <a:effectLst>
                  <a:outerShdw blurRad="38100" dist="38100" dir="2700000" algn="tl">
                    <a:srgbClr val="000000"/>
                  </a:outerShdw>
                </a:effectLst>
                <a:latin typeface="Arial" charset="0"/>
              </a:rPr>
              <a:t> 2</a:t>
            </a:r>
          </a:p>
        </p:txBody>
      </p:sp>
      <p:sp>
        <p:nvSpPr>
          <p:cNvPr id="51247" name="Oval 47"/>
          <p:cNvSpPr>
            <a:spLocks noChangeArrowheads="1"/>
          </p:cNvSpPr>
          <p:nvPr/>
        </p:nvSpPr>
        <p:spPr bwMode="auto">
          <a:xfrm>
            <a:off x="4443413" y="1863725"/>
            <a:ext cx="681037" cy="681038"/>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119062" tIns="60325" rIns="119062" bIns="60325" anchor="ctr"/>
          <a:lstStyle/>
          <a:p>
            <a:pPr algn="ctr" defTabSz="1546225" eaLnBrk="0" hangingPunct="0">
              <a:defRPr/>
            </a:pPr>
            <a:r>
              <a:rPr lang="en-US" sz="2000">
                <a:solidFill>
                  <a:srgbClr val="FFFFFF"/>
                </a:solidFill>
                <a:effectLst>
                  <a:outerShdw blurRad="38100" dist="38100" dir="2700000" algn="tl">
                    <a:srgbClr val="000000"/>
                  </a:outerShdw>
                </a:effectLst>
                <a:latin typeface="Arial" charset="0"/>
              </a:rPr>
              <a:t>3</a:t>
            </a:r>
          </a:p>
        </p:txBody>
      </p:sp>
      <p:sp>
        <p:nvSpPr>
          <p:cNvPr id="51248" name="Oval 48"/>
          <p:cNvSpPr>
            <a:spLocks noChangeArrowheads="1"/>
          </p:cNvSpPr>
          <p:nvPr/>
        </p:nvSpPr>
        <p:spPr bwMode="auto">
          <a:xfrm>
            <a:off x="4443413" y="3387725"/>
            <a:ext cx="681037" cy="681038"/>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119062" tIns="60325" rIns="119062" bIns="60325" anchor="ctr"/>
          <a:lstStyle/>
          <a:p>
            <a:pPr algn="ctr" defTabSz="1546225" eaLnBrk="0" hangingPunct="0">
              <a:defRPr/>
            </a:pPr>
            <a:r>
              <a:rPr lang="en-US" sz="2000">
                <a:solidFill>
                  <a:srgbClr val="FFFFFF"/>
                </a:solidFill>
                <a:effectLst>
                  <a:outerShdw blurRad="38100" dist="38100" dir="2700000" algn="tl">
                    <a:srgbClr val="000000"/>
                  </a:outerShdw>
                </a:effectLst>
                <a:latin typeface="Arial" charset="0"/>
              </a:rPr>
              <a:t>4</a:t>
            </a:r>
          </a:p>
        </p:txBody>
      </p:sp>
      <p:sp>
        <p:nvSpPr>
          <p:cNvPr id="51249" name="Oval 49"/>
          <p:cNvSpPr>
            <a:spLocks noChangeArrowheads="1"/>
          </p:cNvSpPr>
          <p:nvPr/>
        </p:nvSpPr>
        <p:spPr bwMode="auto">
          <a:xfrm>
            <a:off x="4424363" y="4835525"/>
            <a:ext cx="681037" cy="681038"/>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119062" tIns="60325" rIns="119062" bIns="60325" anchor="ctr"/>
          <a:lstStyle/>
          <a:p>
            <a:pPr algn="ctr" defTabSz="1546225" eaLnBrk="0" hangingPunct="0">
              <a:defRPr/>
            </a:pPr>
            <a:r>
              <a:rPr lang="en-US" sz="2000">
                <a:solidFill>
                  <a:srgbClr val="FFFFFF"/>
                </a:solidFill>
                <a:effectLst>
                  <a:outerShdw blurRad="38100" dist="38100" dir="2700000" algn="tl">
                    <a:srgbClr val="000000"/>
                  </a:outerShdw>
                </a:effectLst>
                <a:latin typeface="Arial" charset="0"/>
              </a:rPr>
              <a:t>5</a:t>
            </a:r>
          </a:p>
        </p:txBody>
      </p:sp>
      <p:sp>
        <p:nvSpPr>
          <p:cNvPr id="51250" name="Oval 50"/>
          <p:cNvSpPr>
            <a:spLocks noChangeArrowheads="1"/>
          </p:cNvSpPr>
          <p:nvPr/>
        </p:nvSpPr>
        <p:spPr bwMode="auto">
          <a:xfrm>
            <a:off x="6821488" y="2457450"/>
            <a:ext cx="681037" cy="681038"/>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119062" tIns="60325" rIns="119062" bIns="60325" anchor="ctr"/>
          <a:lstStyle/>
          <a:p>
            <a:pPr algn="ctr" defTabSz="1546225" eaLnBrk="0" hangingPunct="0">
              <a:defRPr/>
            </a:pPr>
            <a:r>
              <a:rPr lang="en-US" sz="2000">
                <a:solidFill>
                  <a:srgbClr val="FFFFFF"/>
                </a:solidFill>
                <a:effectLst>
                  <a:outerShdw blurRad="38100" dist="38100" dir="2700000" algn="tl">
                    <a:srgbClr val="000000"/>
                  </a:outerShdw>
                </a:effectLst>
                <a:latin typeface="Arial" charset="0"/>
              </a:rPr>
              <a:t>6</a:t>
            </a:r>
          </a:p>
        </p:txBody>
      </p:sp>
      <p:sp>
        <p:nvSpPr>
          <p:cNvPr id="51251" name="Oval 51"/>
          <p:cNvSpPr>
            <a:spLocks noChangeArrowheads="1"/>
          </p:cNvSpPr>
          <p:nvPr/>
        </p:nvSpPr>
        <p:spPr bwMode="auto">
          <a:xfrm>
            <a:off x="6821488" y="4340225"/>
            <a:ext cx="681037" cy="681038"/>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119062" tIns="60325" rIns="119062" bIns="60325" anchor="ctr"/>
          <a:lstStyle/>
          <a:p>
            <a:pPr algn="ctr" defTabSz="1546225" eaLnBrk="0" hangingPunct="0">
              <a:defRPr/>
            </a:pPr>
            <a:r>
              <a:rPr lang="en-US" sz="2000">
                <a:solidFill>
                  <a:srgbClr val="FFFFFF"/>
                </a:solidFill>
                <a:effectLst>
                  <a:outerShdw blurRad="38100" dist="38100" dir="2700000" algn="tl">
                    <a:srgbClr val="000000"/>
                  </a:outerShdw>
                </a:effectLst>
                <a:latin typeface="Arial" charset="0"/>
              </a:rPr>
              <a:t> 7</a:t>
            </a:r>
          </a:p>
        </p:txBody>
      </p:sp>
      <p:sp>
        <p:nvSpPr>
          <p:cNvPr id="51252" name="Oval 52"/>
          <p:cNvSpPr>
            <a:spLocks noChangeArrowheads="1"/>
          </p:cNvSpPr>
          <p:nvPr/>
        </p:nvSpPr>
        <p:spPr bwMode="auto">
          <a:xfrm>
            <a:off x="1868488" y="2457450"/>
            <a:ext cx="679450" cy="681038"/>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119062" tIns="60325" rIns="119062" bIns="60325" anchor="ctr"/>
          <a:lstStyle/>
          <a:p>
            <a:pPr algn="ctr" defTabSz="1546225" eaLnBrk="0" hangingPunct="0">
              <a:defRPr/>
            </a:pPr>
            <a:r>
              <a:rPr lang="en-US" sz="2000">
                <a:solidFill>
                  <a:srgbClr val="FFFFFF"/>
                </a:solidFill>
                <a:effectLst>
                  <a:outerShdw blurRad="38100" dist="38100" dir="2700000" algn="tl">
                    <a:srgbClr val="000000"/>
                  </a:outerShdw>
                </a:effectLst>
                <a:latin typeface="Arial" charset="0"/>
              </a:rPr>
              <a:t> 1</a:t>
            </a:r>
          </a:p>
        </p:txBody>
      </p:sp>
      <p:sp>
        <p:nvSpPr>
          <p:cNvPr id="51253" name="Line 53"/>
          <p:cNvSpPr>
            <a:spLocks noChangeShapeType="1"/>
          </p:cNvSpPr>
          <p:nvPr/>
        </p:nvSpPr>
        <p:spPr bwMode="auto">
          <a:xfrm flipV="1">
            <a:off x="2560638" y="2147888"/>
            <a:ext cx="1870075" cy="706437"/>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51254" name="Line 54"/>
          <p:cNvSpPr>
            <a:spLocks noChangeShapeType="1"/>
          </p:cNvSpPr>
          <p:nvPr/>
        </p:nvSpPr>
        <p:spPr bwMode="auto">
          <a:xfrm>
            <a:off x="2560638" y="2854325"/>
            <a:ext cx="1882775" cy="925513"/>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51255" name="Line 55"/>
          <p:cNvSpPr>
            <a:spLocks noChangeShapeType="1"/>
          </p:cNvSpPr>
          <p:nvPr/>
        </p:nvSpPr>
        <p:spPr bwMode="auto">
          <a:xfrm>
            <a:off x="2560638" y="2854325"/>
            <a:ext cx="1889125" cy="2255838"/>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51256" name="Line 56"/>
          <p:cNvSpPr>
            <a:spLocks noChangeShapeType="1"/>
          </p:cNvSpPr>
          <p:nvPr/>
        </p:nvSpPr>
        <p:spPr bwMode="auto">
          <a:xfrm flipV="1">
            <a:off x="2443163" y="2147888"/>
            <a:ext cx="1987550" cy="2455862"/>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51257" name="Line 57"/>
          <p:cNvSpPr>
            <a:spLocks noChangeShapeType="1"/>
          </p:cNvSpPr>
          <p:nvPr/>
        </p:nvSpPr>
        <p:spPr bwMode="auto">
          <a:xfrm flipV="1">
            <a:off x="2443163" y="3781425"/>
            <a:ext cx="2019300" cy="822325"/>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51258" name="Line 58"/>
          <p:cNvSpPr>
            <a:spLocks noChangeShapeType="1"/>
          </p:cNvSpPr>
          <p:nvPr/>
        </p:nvSpPr>
        <p:spPr bwMode="auto">
          <a:xfrm>
            <a:off x="2462213" y="4641850"/>
            <a:ext cx="1987550" cy="474663"/>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51259" name="Line 59"/>
          <p:cNvSpPr>
            <a:spLocks noChangeShapeType="1"/>
          </p:cNvSpPr>
          <p:nvPr/>
        </p:nvSpPr>
        <p:spPr bwMode="auto">
          <a:xfrm>
            <a:off x="5137150" y="2160588"/>
            <a:ext cx="1671638" cy="582612"/>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51260" name="Line 60"/>
          <p:cNvSpPr>
            <a:spLocks noChangeShapeType="1"/>
          </p:cNvSpPr>
          <p:nvPr/>
        </p:nvSpPr>
        <p:spPr bwMode="auto">
          <a:xfrm>
            <a:off x="5137150" y="2160588"/>
            <a:ext cx="1712913" cy="2417762"/>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51261" name="Line 61"/>
          <p:cNvSpPr>
            <a:spLocks noChangeShapeType="1"/>
          </p:cNvSpPr>
          <p:nvPr/>
        </p:nvSpPr>
        <p:spPr bwMode="auto">
          <a:xfrm>
            <a:off x="5118100" y="3695700"/>
            <a:ext cx="1712913" cy="920750"/>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51262" name="Line 62"/>
          <p:cNvSpPr>
            <a:spLocks noChangeShapeType="1"/>
          </p:cNvSpPr>
          <p:nvPr/>
        </p:nvSpPr>
        <p:spPr bwMode="auto">
          <a:xfrm flipV="1">
            <a:off x="5124450" y="2743200"/>
            <a:ext cx="1684338" cy="947738"/>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51263" name="Line 63"/>
          <p:cNvSpPr>
            <a:spLocks noChangeShapeType="1"/>
          </p:cNvSpPr>
          <p:nvPr/>
        </p:nvSpPr>
        <p:spPr bwMode="auto">
          <a:xfrm flipV="1">
            <a:off x="5137150" y="2740025"/>
            <a:ext cx="1690688" cy="2392363"/>
          </a:xfrm>
          <a:prstGeom prst="line">
            <a:avLst/>
          </a:prstGeom>
          <a:noFill/>
          <a:ln w="12700">
            <a:solidFill>
              <a:srgbClr val="FFFFFF"/>
            </a:solidFill>
            <a:round/>
            <a:headEnd/>
            <a:tailEnd/>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51264" name="Line 64"/>
          <p:cNvSpPr>
            <a:spLocks noChangeShapeType="1"/>
          </p:cNvSpPr>
          <p:nvPr/>
        </p:nvSpPr>
        <p:spPr bwMode="auto">
          <a:xfrm flipV="1">
            <a:off x="5137150" y="4578350"/>
            <a:ext cx="1693863" cy="554038"/>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51265" name="Rectangle 65"/>
          <p:cNvSpPr>
            <a:spLocks noChangeArrowheads="1"/>
          </p:cNvSpPr>
          <p:nvPr/>
        </p:nvSpPr>
        <p:spPr bwMode="auto">
          <a:xfrm>
            <a:off x="2535238" y="2185988"/>
            <a:ext cx="565150"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13</a:t>
            </a:r>
          </a:p>
        </p:txBody>
      </p:sp>
      <p:sp>
        <p:nvSpPr>
          <p:cNvPr id="51266" name="Rectangle 66"/>
          <p:cNvSpPr>
            <a:spLocks noChangeArrowheads="1"/>
          </p:cNvSpPr>
          <p:nvPr/>
        </p:nvSpPr>
        <p:spPr bwMode="auto">
          <a:xfrm>
            <a:off x="2832100" y="2657475"/>
            <a:ext cx="565150"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14</a:t>
            </a:r>
          </a:p>
        </p:txBody>
      </p:sp>
      <p:sp>
        <p:nvSpPr>
          <p:cNvPr id="51267" name="Rectangle 67"/>
          <p:cNvSpPr>
            <a:spLocks noChangeArrowheads="1"/>
          </p:cNvSpPr>
          <p:nvPr/>
        </p:nvSpPr>
        <p:spPr bwMode="auto">
          <a:xfrm>
            <a:off x="2238375" y="3797300"/>
            <a:ext cx="565150"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23</a:t>
            </a:r>
          </a:p>
        </p:txBody>
      </p:sp>
      <p:sp>
        <p:nvSpPr>
          <p:cNvPr id="51268" name="Rectangle 68"/>
          <p:cNvSpPr>
            <a:spLocks noChangeArrowheads="1"/>
          </p:cNvSpPr>
          <p:nvPr/>
        </p:nvSpPr>
        <p:spPr bwMode="auto">
          <a:xfrm>
            <a:off x="3041650" y="4318000"/>
            <a:ext cx="565150"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24</a:t>
            </a:r>
          </a:p>
        </p:txBody>
      </p:sp>
      <p:sp>
        <p:nvSpPr>
          <p:cNvPr id="51269" name="Rectangle 69"/>
          <p:cNvSpPr>
            <a:spLocks noChangeArrowheads="1"/>
          </p:cNvSpPr>
          <p:nvPr/>
        </p:nvSpPr>
        <p:spPr bwMode="auto">
          <a:xfrm>
            <a:off x="2454275" y="4681538"/>
            <a:ext cx="565150"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25</a:t>
            </a:r>
          </a:p>
        </p:txBody>
      </p:sp>
      <p:sp>
        <p:nvSpPr>
          <p:cNvPr id="51270" name="Rectangle 70"/>
          <p:cNvSpPr>
            <a:spLocks noChangeArrowheads="1"/>
          </p:cNvSpPr>
          <p:nvPr/>
        </p:nvSpPr>
        <p:spPr bwMode="auto">
          <a:xfrm>
            <a:off x="2336800" y="3054350"/>
            <a:ext cx="565150"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15</a:t>
            </a:r>
          </a:p>
        </p:txBody>
      </p:sp>
      <p:sp>
        <p:nvSpPr>
          <p:cNvPr id="51271" name="Rectangle 71"/>
          <p:cNvSpPr>
            <a:spLocks noChangeArrowheads="1"/>
          </p:cNvSpPr>
          <p:nvPr/>
        </p:nvSpPr>
        <p:spPr bwMode="auto">
          <a:xfrm>
            <a:off x="1346200" y="2559050"/>
            <a:ext cx="458788"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s</a:t>
            </a:r>
            <a:r>
              <a:rPr lang="en-US" sz="2400" baseline="-25000">
                <a:solidFill>
                  <a:srgbClr val="FFFFFF"/>
                </a:solidFill>
                <a:effectLst>
                  <a:outerShdw blurRad="38100" dist="38100" dir="2700000" algn="tl">
                    <a:srgbClr val="000000"/>
                  </a:outerShdw>
                </a:effectLst>
              </a:rPr>
              <a:t>1</a:t>
            </a:r>
          </a:p>
        </p:txBody>
      </p:sp>
      <p:sp>
        <p:nvSpPr>
          <p:cNvPr id="51272" name="Rectangle 72"/>
          <p:cNvSpPr>
            <a:spLocks noChangeArrowheads="1"/>
          </p:cNvSpPr>
          <p:nvPr/>
        </p:nvSpPr>
        <p:spPr bwMode="auto">
          <a:xfrm>
            <a:off x="5210175" y="1770063"/>
            <a:ext cx="565150"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36</a:t>
            </a:r>
          </a:p>
        </p:txBody>
      </p:sp>
      <p:sp>
        <p:nvSpPr>
          <p:cNvPr id="51273" name="Rectangle 73"/>
          <p:cNvSpPr>
            <a:spLocks noChangeArrowheads="1"/>
          </p:cNvSpPr>
          <p:nvPr/>
        </p:nvSpPr>
        <p:spPr bwMode="auto">
          <a:xfrm>
            <a:off x="4951413" y="2417763"/>
            <a:ext cx="565150"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37</a:t>
            </a:r>
          </a:p>
        </p:txBody>
      </p:sp>
      <p:sp>
        <p:nvSpPr>
          <p:cNvPr id="51274" name="Rectangle 74"/>
          <p:cNvSpPr>
            <a:spLocks noChangeArrowheads="1"/>
          </p:cNvSpPr>
          <p:nvPr/>
        </p:nvSpPr>
        <p:spPr bwMode="auto">
          <a:xfrm>
            <a:off x="5011738" y="3000375"/>
            <a:ext cx="565150"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46</a:t>
            </a:r>
          </a:p>
        </p:txBody>
      </p:sp>
      <p:sp>
        <p:nvSpPr>
          <p:cNvPr id="51275" name="Rectangle 75"/>
          <p:cNvSpPr>
            <a:spLocks noChangeArrowheads="1"/>
          </p:cNvSpPr>
          <p:nvPr/>
        </p:nvSpPr>
        <p:spPr bwMode="auto">
          <a:xfrm>
            <a:off x="5308600" y="3448050"/>
            <a:ext cx="565150"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47</a:t>
            </a:r>
          </a:p>
        </p:txBody>
      </p:sp>
      <p:sp>
        <p:nvSpPr>
          <p:cNvPr id="51276" name="Rectangle 76"/>
          <p:cNvSpPr>
            <a:spLocks noChangeArrowheads="1"/>
          </p:cNvSpPr>
          <p:nvPr/>
        </p:nvSpPr>
        <p:spPr bwMode="auto">
          <a:xfrm>
            <a:off x="4881563" y="4262438"/>
            <a:ext cx="565150"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56</a:t>
            </a:r>
          </a:p>
        </p:txBody>
      </p:sp>
      <p:sp>
        <p:nvSpPr>
          <p:cNvPr id="51277" name="Rectangle 77"/>
          <p:cNvSpPr>
            <a:spLocks noChangeArrowheads="1"/>
          </p:cNvSpPr>
          <p:nvPr/>
        </p:nvSpPr>
        <p:spPr bwMode="auto">
          <a:xfrm>
            <a:off x="5210175" y="4956175"/>
            <a:ext cx="565150"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57</a:t>
            </a:r>
          </a:p>
        </p:txBody>
      </p:sp>
      <p:sp>
        <p:nvSpPr>
          <p:cNvPr id="51278" name="Rectangle 78"/>
          <p:cNvSpPr>
            <a:spLocks noChangeArrowheads="1"/>
          </p:cNvSpPr>
          <p:nvPr/>
        </p:nvSpPr>
        <p:spPr bwMode="auto">
          <a:xfrm>
            <a:off x="7586663" y="2559050"/>
            <a:ext cx="492125"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d</a:t>
            </a:r>
            <a:r>
              <a:rPr lang="en-US" sz="2400" baseline="-25000">
                <a:solidFill>
                  <a:srgbClr val="FFFFFF"/>
                </a:solidFill>
                <a:effectLst>
                  <a:outerShdw blurRad="38100" dist="38100" dir="2700000" algn="tl">
                    <a:srgbClr val="000000"/>
                  </a:outerShdw>
                </a:effectLst>
              </a:rPr>
              <a:t>1</a:t>
            </a:r>
          </a:p>
        </p:txBody>
      </p:sp>
      <p:sp>
        <p:nvSpPr>
          <p:cNvPr id="51279" name="Rectangle 79"/>
          <p:cNvSpPr>
            <a:spLocks noChangeArrowheads="1"/>
          </p:cNvSpPr>
          <p:nvPr/>
        </p:nvSpPr>
        <p:spPr bwMode="auto">
          <a:xfrm>
            <a:off x="7586663" y="4441825"/>
            <a:ext cx="492125"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d</a:t>
            </a:r>
            <a:r>
              <a:rPr lang="en-US" sz="2400" baseline="-25000">
                <a:solidFill>
                  <a:srgbClr val="FFFFFF"/>
                </a:solidFill>
                <a:effectLst>
                  <a:outerShdw blurRad="38100" dist="38100" dir="2700000" algn="tl">
                    <a:srgbClr val="000000"/>
                  </a:outerShdw>
                </a:effectLst>
              </a:rPr>
              <a:t>2</a:t>
            </a:r>
          </a:p>
        </p:txBody>
      </p:sp>
      <p:sp>
        <p:nvSpPr>
          <p:cNvPr id="51280" name="Rectangle 80"/>
          <p:cNvSpPr>
            <a:spLocks noChangeArrowheads="1"/>
          </p:cNvSpPr>
          <p:nvPr/>
        </p:nvSpPr>
        <p:spPr bwMode="auto">
          <a:xfrm>
            <a:off x="3262313" y="5568950"/>
            <a:ext cx="2932112"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a:solidFill>
                  <a:srgbClr val="FFFFFF"/>
                </a:solidFill>
                <a:effectLst>
                  <a:outerShdw blurRad="38100" dist="38100" dir="2700000" algn="tl">
                    <a:srgbClr val="000000"/>
                  </a:outerShdw>
                </a:effectLst>
              </a:rPr>
              <a:t>Intermediate Nodes</a:t>
            </a:r>
          </a:p>
        </p:txBody>
      </p:sp>
      <p:sp>
        <p:nvSpPr>
          <p:cNvPr id="51281" name="Rectangle 81"/>
          <p:cNvSpPr>
            <a:spLocks noChangeArrowheads="1"/>
          </p:cNvSpPr>
          <p:nvPr/>
        </p:nvSpPr>
        <p:spPr bwMode="auto">
          <a:xfrm>
            <a:off x="1277938" y="5168900"/>
            <a:ext cx="1279525"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a:solidFill>
                  <a:srgbClr val="FFFFFF"/>
                </a:solidFill>
                <a:effectLst>
                  <a:outerShdw blurRad="38100" dist="38100" dir="2700000" algn="tl">
                    <a:srgbClr val="000000"/>
                  </a:outerShdw>
                </a:effectLst>
              </a:rPr>
              <a:t>Sources</a:t>
            </a:r>
          </a:p>
        </p:txBody>
      </p:sp>
      <p:sp>
        <p:nvSpPr>
          <p:cNvPr id="51282" name="Rectangle 82"/>
          <p:cNvSpPr>
            <a:spLocks noChangeArrowheads="1"/>
          </p:cNvSpPr>
          <p:nvPr/>
        </p:nvSpPr>
        <p:spPr bwMode="auto">
          <a:xfrm>
            <a:off x="6510338" y="5149850"/>
            <a:ext cx="1930400"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a:solidFill>
                  <a:srgbClr val="FFFFFF"/>
                </a:solidFill>
                <a:effectLst>
                  <a:outerShdw blurRad="38100" dist="38100" dir="2700000" algn="tl">
                    <a:srgbClr val="000000"/>
                  </a:outerShdw>
                </a:effectLst>
              </a:rPr>
              <a:t>Destinations</a:t>
            </a:r>
          </a:p>
        </p:txBody>
      </p:sp>
      <p:sp>
        <p:nvSpPr>
          <p:cNvPr id="51283" name="Rectangle 83"/>
          <p:cNvSpPr>
            <a:spLocks noChangeArrowheads="1"/>
          </p:cNvSpPr>
          <p:nvPr/>
        </p:nvSpPr>
        <p:spPr bwMode="auto">
          <a:xfrm>
            <a:off x="1270000" y="4540250"/>
            <a:ext cx="458788"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s</a:t>
            </a:r>
            <a:r>
              <a:rPr lang="en-US" sz="2400" baseline="-25000">
                <a:solidFill>
                  <a:srgbClr val="FFFFFF"/>
                </a:solidFill>
                <a:effectLst>
                  <a:outerShdw blurRad="38100" dist="38100" dir="2700000" algn="tl">
                    <a:srgbClr val="000000"/>
                  </a:outerShdw>
                </a:effectLst>
              </a:rPr>
              <a:t>2</a:t>
            </a:r>
          </a:p>
        </p:txBody>
      </p:sp>
      <p:sp>
        <p:nvSpPr>
          <p:cNvPr id="51284" name="AutoShape 84"/>
          <p:cNvSpPr>
            <a:spLocks noChangeArrowheads="1"/>
          </p:cNvSpPr>
          <p:nvPr/>
        </p:nvSpPr>
        <p:spPr bwMode="auto">
          <a:xfrm>
            <a:off x="7258050" y="3409950"/>
            <a:ext cx="1466850" cy="495300"/>
          </a:xfrm>
          <a:prstGeom prst="wedgeRoundRectCallout">
            <a:avLst>
              <a:gd name="adj1" fmla="val -12556"/>
              <a:gd name="adj2" fmla="val 152245"/>
              <a:gd name="adj3" fmla="val 16667"/>
            </a:avLst>
          </a:prstGeom>
          <a:gradFill rotWithShape="0">
            <a:gsLst>
              <a:gs pos="0">
                <a:srgbClr val="777777">
                  <a:gamma/>
                  <a:shade val="46275"/>
                  <a:invGamma/>
                </a:srgbClr>
              </a:gs>
              <a:gs pos="50000">
                <a:srgbClr val="777777"/>
              </a:gs>
              <a:gs pos="100000">
                <a:srgbClr val="777777">
                  <a:gamma/>
                  <a:shade val="46275"/>
                  <a:invGamma/>
                </a:srgbClr>
              </a:gs>
            </a:gsLst>
            <a:lin ang="5400000" scaled="1"/>
          </a:gradFill>
          <a:ln w="12700">
            <a:solidFill>
              <a:srgbClr val="FFFFFF"/>
            </a:solidFill>
            <a:miter lim="800000"/>
            <a:headEnd type="none" w="sm" len="sm"/>
            <a:tailEnd type="none" w="sm" len="sm"/>
          </a:ln>
          <a:effectLst/>
        </p:spPr>
        <p:txBody>
          <a:bodyPr/>
          <a:lstStyle/>
          <a:p>
            <a:pPr algn="ctr" eaLnBrk="0" hangingPunct="0">
              <a:defRPr/>
            </a:pPr>
            <a:r>
              <a:rPr lang="en-US" sz="2400">
                <a:solidFill>
                  <a:srgbClr val="FFFFFF"/>
                </a:solidFill>
                <a:effectLst>
                  <a:outerShdw blurRad="38100" dist="38100" dir="2700000" algn="tl">
                    <a:srgbClr val="000000"/>
                  </a:outerShdw>
                </a:effectLst>
              </a:rPr>
              <a:t>Demand</a:t>
            </a:r>
          </a:p>
        </p:txBody>
      </p:sp>
      <p:sp>
        <p:nvSpPr>
          <p:cNvPr id="51285" name="AutoShape 85"/>
          <p:cNvSpPr>
            <a:spLocks noChangeArrowheads="1"/>
          </p:cNvSpPr>
          <p:nvPr/>
        </p:nvSpPr>
        <p:spPr bwMode="auto">
          <a:xfrm>
            <a:off x="533400" y="3543300"/>
            <a:ext cx="1314450" cy="514350"/>
          </a:xfrm>
          <a:prstGeom prst="wedgeRoundRectCallout">
            <a:avLst>
              <a:gd name="adj1" fmla="val 22222"/>
              <a:gd name="adj2" fmla="val 137347"/>
              <a:gd name="adj3" fmla="val 16667"/>
            </a:avLst>
          </a:prstGeom>
          <a:gradFill rotWithShape="0">
            <a:gsLst>
              <a:gs pos="0">
                <a:srgbClr val="777777">
                  <a:gamma/>
                  <a:shade val="46275"/>
                  <a:invGamma/>
                </a:srgbClr>
              </a:gs>
              <a:gs pos="50000">
                <a:srgbClr val="777777"/>
              </a:gs>
              <a:gs pos="100000">
                <a:srgbClr val="777777">
                  <a:gamma/>
                  <a:shade val="46275"/>
                  <a:invGamma/>
                </a:srgbClr>
              </a:gs>
            </a:gsLst>
            <a:lin ang="5400000" scaled="1"/>
          </a:gradFill>
          <a:ln w="12700">
            <a:solidFill>
              <a:srgbClr val="FFFFFF"/>
            </a:solidFill>
            <a:miter lim="800000"/>
            <a:headEnd type="none" w="sm" len="sm"/>
            <a:tailEnd type="none" w="sm" len="sm"/>
          </a:ln>
          <a:effectLst/>
        </p:spPr>
        <p:txBody>
          <a:bodyPr/>
          <a:lstStyle/>
          <a:p>
            <a:pPr algn="ctr" eaLnBrk="0" hangingPunct="0">
              <a:defRPr/>
            </a:pPr>
            <a:r>
              <a:rPr lang="en-US" sz="2400">
                <a:solidFill>
                  <a:srgbClr val="FFFFFF"/>
                </a:solidFill>
                <a:effectLst>
                  <a:outerShdw blurRad="38100" dist="38100" dir="2700000" algn="tl">
                    <a:srgbClr val="000000"/>
                  </a:outerShdw>
                </a:effectLst>
              </a:rPr>
              <a:t>Supply</a:t>
            </a:r>
          </a:p>
        </p:txBody>
      </p:sp>
    </p:spTree>
  </p:cSld>
  <p:clrMapOvr>
    <a:masterClrMapping/>
  </p:clrMapOvr>
  <p:transition>
    <p:zoom/>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0" name="Rectangle 10"/>
          <p:cNvSpPr>
            <a:spLocks noChangeArrowheads="1"/>
          </p:cNvSpPr>
          <p:nvPr/>
        </p:nvSpPr>
        <p:spPr bwMode="auto">
          <a:xfrm>
            <a:off x="1111250" y="1670050"/>
            <a:ext cx="7467600" cy="28448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215042" name="Rectangle 2"/>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Transshipment Problem</a:t>
            </a:r>
          </a:p>
        </p:txBody>
      </p:sp>
      <p:sp>
        <p:nvSpPr>
          <p:cNvPr id="215049" name="Rectangle 9"/>
          <p:cNvSpPr>
            <a:spLocks noChangeArrowheads="1"/>
          </p:cNvSpPr>
          <p:nvPr/>
        </p:nvSpPr>
        <p:spPr bwMode="auto">
          <a:xfrm>
            <a:off x="687388" y="1104900"/>
            <a:ext cx="7772400" cy="3360738"/>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Linear Programming Formulation</a:t>
            </a:r>
          </a:p>
          <a:p>
            <a:pPr marL="342900" indent="-342900" eaLnBrk="0" hangingPunct="0">
              <a:spcBef>
                <a:spcPct val="20000"/>
              </a:spcBef>
              <a:buClr>
                <a:srgbClr val="66FFFF"/>
              </a:buClr>
              <a:buSzPct val="75000"/>
              <a:buFont typeface="Monotype Sorts"/>
              <a:buNone/>
              <a:defRPr/>
            </a:pPr>
            <a:r>
              <a:rPr lang="en-US" sz="1000">
                <a:effectLst>
                  <a:outerShdw blurRad="38100" dist="38100" dir="2700000" algn="tl">
                    <a:srgbClr val="000000"/>
                  </a:outerShdw>
                </a:effectLst>
              </a:rPr>
              <a:t> 	</a:t>
            </a:r>
          </a:p>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Using the notation:</a:t>
            </a:r>
          </a:p>
          <a:p>
            <a:pPr marL="342900" indent="-342900" eaLnBrk="0" hangingPunct="0">
              <a:spcBef>
                <a:spcPct val="20000"/>
              </a:spcBef>
              <a:buClr>
                <a:srgbClr val="66FFFF"/>
              </a:buClr>
              <a:buSzPct val="75000"/>
              <a:buFont typeface="Monotype Sorts"/>
              <a:buNone/>
              <a:defRPr/>
            </a:pPr>
            <a:r>
              <a:rPr lang="en-US" sz="2400" i="1">
                <a:effectLst>
                  <a:outerShdw blurRad="38100" dist="38100" dir="2700000" algn="tl">
                    <a:srgbClr val="000000"/>
                  </a:outerShdw>
                </a:effectLst>
              </a:rPr>
              <a:t>	     x</a:t>
            </a:r>
            <a:r>
              <a:rPr lang="en-US" sz="2400" i="1" baseline="-25000">
                <a:effectLst>
                  <a:outerShdw blurRad="38100" dist="38100" dir="2700000" algn="tl">
                    <a:srgbClr val="000000"/>
                  </a:outerShdw>
                </a:effectLst>
              </a:rPr>
              <a:t>ij</a:t>
            </a:r>
            <a:r>
              <a:rPr lang="en-US" sz="2400">
                <a:effectLst>
                  <a:outerShdw blurRad="38100" dist="38100" dir="2700000" algn="tl">
                    <a:srgbClr val="000000"/>
                  </a:outerShdw>
                </a:effectLst>
              </a:rPr>
              <a:t> = number of units shipped from node </a:t>
            </a:r>
            <a:r>
              <a:rPr lang="en-US" sz="2400" i="1">
                <a:effectLst>
                  <a:outerShdw blurRad="38100" dist="38100" dir="2700000" algn="tl">
                    <a:srgbClr val="000000"/>
                  </a:outerShdw>
                </a:effectLst>
              </a:rPr>
              <a:t>i</a:t>
            </a:r>
            <a:r>
              <a:rPr lang="en-US" sz="2400">
                <a:effectLst>
                  <a:outerShdw blurRad="38100" dist="38100" dir="2700000" algn="tl">
                    <a:srgbClr val="000000"/>
                  </a:outerShdw>
                </a:effectLst>
              </a:rPr>
              <a:t> to node </a:t>
            </a:r>
            <a:r>
              <a:rPr lang="en-US" sz="2400" i="1">
                <a:effectLst>
                  <a:outerShdw blurRad="38100" dist="38100" dir="2700000" algn="tl">
                    <a:srgbClr val="000000"/>
                  </a:outerShdw>
                </a:effectLst>
              </a:rPr>
              <a:t>j</a:t>
            </a:r>
          </a:p>
          <a:p>
            <a:pPr marL="342900" indent="-342900" eaLnBrk="0" hangingPunct="0">
              <a:spcBef>
                <a:spcPct val="20000"/>
              </a:spcBef>
              <a:buClr>
                <a:srgbClr val="66FFFF"/>
              </a:buClr>
              <a:buSzPct val="75000"/>
              <a:buFont typeface="Monotype Sorts"/>
              <a:buNone/>
              <a:defRPr/>
            </a:pPr>
            <a:r>
              <a:rPr lang="en-US" sz="2400" i="1">
                <a:effectLst>
                  <a:outerShdw blurRad="38100" dist="38100" dir="2700000" algn="tl">
                    <a:srgbClr val="000000"/>
                  </a:outerShdw>
                </a:effectLst>
              </a:rPr>
              <a:t>          c</a:t>
            </a:r>
            <a:r>
              <a:rPr lang="en-US" sz="2400" i="1" baseline="-25000">
                <a:effectLst>
                  <a:outerShdw blurRad="38100" dist="38100" dir="2700000" algn="tl">
                    <a:srgbClr val="000000"/>
                  </a:outerShdw>
                </a:effectLst>
              </a:rPr>
              <a:t>ij</a:t>
            </a:r>
            <a:r>
              <a:rPr lang="en-US" sz="2400">
                <a:effectLst>
                  <a:outerShdw blurRad="38100" dist="38100" dir="2700000" algn="tl">
                    <a:srgbClr val="000000"/>
                  </a:outerShdw>
                </a:effectLst>
              </a:rPr>
              <a:t> = cost per unit of shipping from node </a:t>
            </a:r>
            <a:r>
              <a:rPr lang="en-US" sz="2400" i="1">
                <a:effectLst>
                  <a:outerShdw blurRad="38100" dist="38100" dir="2700000" algn="tl">
                    <a:srgbClr val="000000"/>
                  </a:outerShdw>
                </a:effectLst>
              </a:rPr>
              <a:t>i</a:t>
            </a:r>
            <a:r>
              <a:rPr lang="en-US" sz="2400">
                <a:effectLst>
                  <a:outerShdw blurRad="38100" dist="38100" dir="2700000" algn="tl">
                    <a:srgbClr val="000000"/>
                  </a:outerShdw>
                </a:effectLst>
              </a:rPr>
              <a:t> to node </a:t>
            </a:r>
            <a:r>
              <a:rPr lang="en-US" sz="2400" i="1">
                <a:effectLst>
                  <a:outerShdw blurRad="38100" dist="38100" dir="2700000" algn="tl">
                    <a:srgbClr val="000000"/>
                  </a:outerShdw>
                </a:effectLst>
              </a:rPr>
              <a:t>j</a:t>
            </a:r>
          </a:p>
          <a:p>
            <a:pPr marL="342900" indent="-342900" eaLnBrk="0" hangingPunct="0">
              <a:spcBef>
                <a:spcPct val="20000"/>
              </a:spcBef>
              <a:buClr>
                <a:srgbClr val="66FFFF"/>
              </a:buClr>
              <a:buSzPct val="75000"/>
              <a:buFont typeface="Monotype Sorts"/>
              <a:buNone/>
              <a:defRPr/>
            </a:pPr>
            <a:r>
              <a:rPr lang="en-US" sz="2400" i="1">
                <a:effectLst>
                  <a:outerShdw blurRad="38100" dist="38100" dir="2700000" algn="tl">
                    <a:srgbClr val="000000"/>
                  </a:outerShdw>
                </a:effectLst>
              </a:rPr>
              <a:t>           s</a:t>
            </a:r>
            <a:r>
              <a:rPr lang="en-US" sz="2400" i="1" baseline="-25000">
                <a:effectLst>
                  <a:outerShdw blurRad="38100" dist="38100" dir="2700000" algn="tl">
                    <a:srgbClr val="000000"/>
                  </a:outerShdw>
                </a:effectLst>
              </a:rPr>
              <a:t>i</a:t>
            </a:r>
            <a:r>
              <a:rPr lang="en-US" sz="2400" i="1">
                <a:effectLst>
                  <a:outerShdw blurRad="38100" dist="38100" dir="2700000" algn="tl">
                    <a:srgbClr val="000000"/>
                  </a:outerShdw>
                </a:effectLst>
              </a:rPr>
              <a:t> </a:t>
            </a:r>
            <a:r>
              <a:rPr lang="en-US" sz="2400">
                <a:effectLst>
                  <a:outerShdw blurRad="38100" dist="38100" dir="2700000" algn="tl">
                    <a:srgbClr val="000000"/>
                  </a:outerShdw>
                </a:effectLst>
              </a:rPr>
              <a:t>= supply at origin node</a:t>
            </a:r>
            <a:r>
              <a:rPr lang="en-US" sz="2400" i="1">
                <a:effectLst>
                  <a:outerShdw blurRad="38100" dist="38100" dir="2700000" algn="tl">
                    <a:srgbClr val="000000"/>
                  </a:outerShdw>
                </a:effectLst>
              </a:rPr>
              <a:t> i</a:t>
            </a:r>
          </a:p>
          <a:p>
            <a:pPr marL="342900" indent="-342900" eaLnBrk="0" hangingPunct="0">
              <a:spcBef>
                <a:spcPct val="20000"/>
              </a:spcBef>
              <a:buClr>
                <a:srgbClr val="66FFFF"/>
              </a:buClr>
              <a:buSzPct val="75000"/>
              <a:buFont typeface="Monotype Sorts"/>
              <a:buNone/>
              <a:defRPr/>
            </a:pPr>
            <a:r>
              <a:rPr lang="en-US" sz="2400" i="1">
                <a:effectLst>
                  <a:outerShdw blurRad="38100" dist="38100" dir="2700000" algn="tl">
                    <a:srgbClr val="000000"/>
                  </a:outerShdw>
                </a:effectLst>
              </a:rPr>
              <a:t>           d</a:t>
            </a:r>
            <a:r>
              <a:rPr lang="en-US" sz="2400" i="1" baseline="-25000">
                <a:effectLst>
                  <a:outerShdw blurRad="38100" dist="38100" dir="2700000" algn="tl">
                    <a:srgbClr val="000000"/>
                  </a:outerShdw>
                </a:effectLst>
              </a:rPr>
              <a:t>j</a:t>
            </a:r>
            <a:r>
              <a:rPr lang="en-US" sz="2400" i="1">
                <a:effectLst>
                  <a:outerShdw blurRad="38100" dist="38100" dir="2700000" algn="tl">
                    <a:srgbClr val="000000"/>
                  </a:outerShdw>
                </a:effectLst>
              </a:rPr>
              <a:t> </a:t>
            </a:r>
            <a:r>
              <a:rPr lang="en-US" sz="2400">
                <a:effectLst>
                  <a:outerShdw blurRad="38100" dist="38100" dir="2700000" algn="tl">
                    <a:srgbClr val="000000"/>
                  </a:outerShdw>
                </a:effectLst>
              </a:rPr>
              <a:t>= demand at destination node</a:t>
            </a:r>
            <a:r>
              <a:rPr lang="en-US" sz="2400" i="1">
                <a:effectLst>
                  <a:outerShdw blurRad="38100" dist="38100" dir="2700000" algn="tl">
                    <a:srgbClr val="000000"/>
                  </a:outerShdw>
                </a:effectLst>
              </a:rPr>
              <a:t> j</a:t>
            </a:r>
          </a:p>
        </p:txBody>
      </p:sp>
      <p:sp>
        <p:nvSpPr>
          <p:cNvPr id="215051" name="Text Box 11"/>
          <p:cNvSpPr txBox="1">
            <a:spLocks noChangeArrowheads="1"/>
          </p:cNvSpPr>
          <p:nvPr/>
        </p:nvSpPr>
        <p:spPr bwMode="auto">
          <a:xfrm>
            <a:off x="6213475" y="3951288"/>
            <a:ext cx="1546225" cy="457200"/>
          </a:xfrm>
          <a:prstGeom prst="rect">
            <a:avLst/>
          </a:prstGeom>
          <a:noFill/>
          <a:ln w="12700">
            <a:noFill/>
            <a:miter lim="800000"/>
            <a:headEnd type="none" w="sm" len="sm"/>
            <a:tailEnd type="none" w="sm" len="sm"/>
          </a:ln>
          <a:effectLst/>
        </p:spPr>
        <p:txBody>
          <a:bodyPr wrap="none">
            <a:spAutoFit/>
          </a:bodyPr>
          <a:lstStyle/>
          <a:p>
            <a:pPr algn="ctr" eaLnBrk="0" hangingPunct="0">
              <a:defRPr/>
            </a:pPr>
            <a:r>
              <a:rPr lang="en-US" sz="2400">
                <a:solidFill>
                  <a:srgbClr val="66FFFF"/>
                </a:solidFill>
                <a:effectLst>
                  <a:outerShdw blurRad="38100" dist="38100" dir="2700000" algn="tl">
                    <a:srgbClr val="000000"/>
                  </a:outerShdw>
                </a:effectLst>
              </a:rPr>
              <a:t>continued</a:t>
            </a:r>
          </a:p>
        </p:txBody>
      </p:sp>
      <p:sp>
        <p:nvSpPr>
          <p:cNvPr id="215052" name="Line 12"/>
          <p:cNvSpPr>
            <a:spLocks noChangeShapeType="1"/>
          </p:cNvSpPr>
          <p:nvPr/>
        </p:nvSpPr>
        <p:spPr bwMode="auto">
          <a:xfrm>
            <a:off x="7823200" y="4191000"/>
            <a:ext cx="457200" cy="0"/>
          </a:xfrm>
          <a:prstGeom prst="line">
            <a:avLst/>
          </a:prstGeom>
          <a:noFill/>
          <a:ln w="12700">
            <a:solidFill>
              <a:srgbClr val="66FFFF"/>
            </a:solidFill>
            <a:round/>
            <a:headEnd type="none" w="sm" len="sm"/>
            <a:tailEnd type="triangle" w="med" len="med"/>
          </a:ln>
          <a:effectLst/>
        </p:spPr>
        <p:txBody>
          <a:bodyPr/>
          <a:lstStyle/>
          <a:p>
            <a:pPr algn="ctr" eaLnBrk="0" hangingPunct="0">
              <a:defRPr/>
            </a:pPr>
            <a:endParaRPr lang="en-US">
              <a:effectLst>
                <a:outerShdw blurRad="38100" dist="38100" dir="2700000" algn="tl">
                  <a:srgbClr val="000000">
                    <a:alpha val="43137"/>
                  </a:srgbClr>
                </a:outerShdw>
              </a:effectLst>
            </a:endParaRPr>
          </a:p>
        </p:txBody>
      </p:sp>
    </p:spTree>
  </p:cSld>
  <p:clrMapOvr>
    <a:masterClrMapping/>
  </p:clrMapOvr>
  <p:transition>
    <p:zoom/>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Transshipment Problem</a:t>
            </a:r>
          </a:p>
        </p:txBody>
      </p:sp>
      <p:sp>
        <p:nvSpPr>
          <p:cNvPr id="220163" name="Rectangle 3"/>
          <p:cNvSpPr>
            <a:spLocks noChangeArrowheads="1"/>
          </p:cNvSpPr>
          <p:nvPr/>
        </p:nvSpPr>
        <p:spPr bwMode="auto">
          <a:xfrm>
            <a:off x="1111250" y="1670050"/>
            <a:ext cx="6908800" cy="44450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graphicFrame>
        <p:nvGraphicFramePr>
          <p:cNvPr id="220164" name="Object 4"/>
          <p:cNvGraphicFramePr>
            <a:graphicFrameLocks noChangeAspect="1"/>
          </p:cNvGraphicFramePr>
          <p:nvPr/>
        </p:nvGraphicFramePr>
        <p:xfrm>
          <a:off x="1322388" y="1833563"/>
          <a:ext cx="1905000" cy="679450"/>
        </p:xfrm>
        <a:graphic>
          <a:graphicData uri="http://schemas.openxmlformats.org/presentationml/2006/ole">
            <p:oleObj spid="_x0000_s220164" name="Equation" r:id="rId4" imgW="888840" imgH="317160" progId="">
              <p:embed/>
            </p:oleObj>
          </a:graphicData>
        </a:graphic>
      </p:graphicFrame>
      <p:graphicFrame>
        <p:nvGraphicFramePr>
          <p:cNvPr id="220165" name="Object 5"/>
          <p:cNvGraphicFramePr>
            <a:graphicFrameLocks noChangeAspect="1"/>
          </p:cNvGraphicFramePr>
          <p:nvPr/>
        </p:nvGraphicFramePr>
        <p:xfrm>
          <a:off x="1344613" y="2678113"/>
          <a:ext cx="5680075" cy="708025"/>
        </p:xfrm>
        <a:graphic>
          <a:graphicData uri="http://schemas.openxmlformats.org/presentationml/2006/ole">
            <p:oleObj spid="_x0000_s220165" name="Equation" r:id="rId5" imgW="2539800" imgH="317160" progId="">
              <p:embed/>
            </p:oleObj>
          </a:graphicData>
        </a:graphic>
      </p:graphicFrame>
      <p:sp>
        <p:nvSpPr>
          <p:cNvPr id="220166" name="Text Box 6"/>
          <p:cNvSpPr txBox="1">
            <a:spLocks noChangeArrowheads="1"/>
          </p:cNvSpPr>
          <p:nvPr/>
        </p:nvSpPr>
        <p:spPr bwMode="auto">
          <a:xfrm>
            <a:off x="2254250" y="5127625"/>
            <a:ext cx="2806700" cy="347663"/>
          </a:xfrm>
          <a:prstGeom prst="rect">
            <a:avLst/>
          </a:prstGeom>
          <a:noFill/>
          <a:ln w="12700">
            <a:noFill/>
            <a:miter lim="800000"/>
            <a:headEnd type="none" w="sm" len="sm"/>
            <a:tailEnd type="none" w="sm" len="sm"/>
          </a:ln>
          <a:effectLst/>
        </p:spPr>
        <p:txBody>
          <a:bodyPr wrap="none">
            <a:spAutoFit/>
          </a:bodyPr>
          <a:lstStyle/>
          <a:p>
            <a:pPr algn="ctr" eaLnBrk="0" hangingPunct="0">
              <a:lnSpc>
                <a:spcPct val="70000"/>
              </a:lnSpc>
              <a:spcBef>
                <a:spcPct val="20000"/>
              </a:spcBef>
              <a:buClr>
                <a:srgbClr val="66FFFF"/>
              </a:buClr>
              <a:buSzPct val="75000"/>
              <a:buFont typeface="Monotype Sorts" pitchFamily="2" charset="2"/>
              <a:buNone/>
              <a:defRPr/>
            </a:pPr>
            <a:r>
              <a:rPr lang="en-US" sz="2400" i="1">
                <a:effectLst>
                  <a:outerShdw blurRad="38100" dist="38100" dir="2700000" algn="tl">
                    <a:srgbClr val="000000"/>
                  </a:outerShdw>
                </a:effectLst>
              </a:rPr>
              <a:t>x</a:t>
            </a:r>
            <a:r>
              <a:rPr lang="en-US" sz="2400" i="1" baseline="-25000">
                <a:effectLst>
                  <a:outerShdw blurRad="38100" dist="38100" dir="2700000" algn="tl">
                    <a:srgbClr val="000000"/>
                  </a:outerShdw>
                </a:effectLst>
              </a:rPr>
              <a:t>ij</a:t>
            </a:r>
            <a:r>
              <a:rPr lang="en-US" sz="2400">
                <a:effectLst>
                  <a:outerShdw blurRad="38100" dist="38100" dir="2700000" algn="tl">
                    <a:srgbClr val="000000"/>
                  </a:outerShdw>
                </a:effectLst>
              </a:rPr>
              <a:t> </a:t>
            </a:r>
            <a:r>
              <a:rPr lang="en-US" sz="2400" u="sng">
                <a:effectLst>
                  <a:outerShdw blurRad="38100" dist="38100" dir="2700000" algn="tl">
                    <a:srgbClr val="000000"/>
                  </a:outerShdw>
                </a:effectLst>
              </a:rPr>
              <a:t>&gt;</a:t>
            </a:r>
            <a:r>
              <a:rPr lang="en-US" sz="2400">
                <a:effectLst>
                  <a:outerShdw blurRad="38100" dist="38100" dir="2700000" algn="tl">
                    <a:srgbClr val="000000"/>
                  </a:outerShdw>
                </a:effectLst>
              </a:rPr>
              <a:t> 0 	for all </a:t>
            </a:r>
            <a:r>
              <a:rPr lang="en-US" sz="2400" i="1">
                <a:effectLst>
                  <a:outerShdw blurRad="38100" dist="38100" dir="2700000" algn="tl">
                    <a:srgbClr val="000000"/>
                  </a:outerShdw>
                </a:effectLst>
              </a:rPr>
              <a:t>i</a:t>
            </a:r>
            <a:r>
              <a:rPr lang="en-US" sz="2400">
                <a:effectLst>
                  <a:outerShdw blurRad="38100" dist="38100" dir="2700000" algn="tl">
                    <a:srgbClr val="000000"/>
                  </a:outerShdw>
                </a:effectLst>
              </a:rPr>
              <a:t> and </a:t>
            </a:r>
            <a:r>
              <a:rPr lang="en-US" sz="2400" i="1">
                <a:effectLst>
                  <a:outerShdw blurRad="38100" dist="38100" dir="2700000" algn="tl">
                    <a:srgbClr val="000000"/>
                  </a:outerShdw>
                </a:effectLst>
              </a:rPr>
              <a:t>j</a:t>
            </a:r>
            <a:endParaRPr lang="en-US">
              <a:effectLst>
                <a:outerShdw blurRad="38100" dist="38100" dir="2700000" algn="tl">
                  <a:srgbClr val="000000"/>
                </a:outerShdw>
              </a:effectLst>
            </a:endParaRPr>
          </a:p>
        </p:txBody>
      </p:sp>
      <p:graphicFrame>
        <p:nvGraphicFramePr>
          <p:cNvPr id="220167" name="Object 7"/>
          <p:cNvGraphicFramePr>
            <a:graphicFrameLocks noChangeAspect="1"/>
          </p:cNvGraphicFramePr>
          <p:nvPr/>
        </p:nvGraphicFramePr>
        <p:xfrm>
          <a:off x="1984375" y="3465513"/>
          <a:ext cx="5849938" cy="708025"/>
        </p:xfrm>
        <a:graphic>
          <a:graphicData uri="http://schemas.openxmlformats.org/presentationml/2006/ole">
            <p:oleObj spid="_x0000_s220167" name="Equation" r:id="rId6" imgW="2616120" imgH="317160" progId="">
              <p:embed/>
            </p:oleObj>
          </a:graphicData>
        </a:graphic>
      </p:graphicFrame>
      <p:graphicFrame>
        <p:nvGraphicFramePr>
          <p:cNvPr id="220168" name="Object 8"/>
          <p:cNvGraphicFramePr>
            <a:graphicFrameLocks noChangeAspect="1"/>
          </p:cNvGraphicFramePr>
          <p:nvPr/>
        </p:nvGraphicFramePr>
        <p:xfrm>
          <a:off x="2030413" y="4240213"/>
          <a:ext cx="5707062" cy="708025"/>
        </p:xfrm>
        <a:graphic>
          <a:graphicData uri="http://schemas.openxmlformats.org/presentationml/2006/ole">
            <p:oleObj spid="_x0000_s220168" name="Equation" r:id="rId7" imgW="2552400" imgH="317160" progId="">
              <p:embed/>
            </p:oleObj>
          </a:graphicData>
        </a:graphic>
      </p:graphicFrame>
      <p:sp>
        <p:nvSpPr>
          <p:cNvPr id="220169" name="Rectangle 9"/>
          <p:cNvSpPr>
            <a:spLocks noChangeArrowheads="1"/>
          </p:cNvSpPr>
          <p:nvPr/>
        </p:nvSpPr>
        <p:spPr bwMode="auto">
          <a:xfrm>
            <a:off x="687388" y="1104900"/>
            <a:ext cx="7010400" cy="515938"/>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Linear Programming Formulation (continued)</a:t>
            </a:r>
            <a:endParaRPr lang="en-US" sz="2400" i="1">
              <a:effectLst>
                <a:outerShdw blurRad="38100" dist="38100" dir="2700000" algn="tl">
                  <a:srgbClr val="000000"/>
                </a:outerShdw>
              </a:effectLst>
            </a:endParaRPr>
          </a:p>
        </p:txBody>
      </p:sp>
      <p:sp>
        <p:nvSpPr>
          <p:cNvPr id="220170" name="Text Box 10"/>
          <p:cNvSpPr txBox="1">
            <a:spLocks noChangeArrowheads="1"/>
          </p:cNvSpPr>
          <p:nvPr/>
        </p:nvSpPr>
        <p:spPr bwMode="auto">
          <a:xfrm>
            <a:off x="5840413" y="5486400"/>
            <a:ext cx="1428750" cy="427038"/>
          </a:xfrm>
          <a:prstGeom prst="rect">
            <a:avLst/>
          </a:prstGeom>
          <a:noFill/>
          <a:ln w="12700">
            <a:noFill/>
            <a:miter lim="800000"/>
            <a:headEnd type="none" w="sm" len="sm"/>
            <a:tailEnd type="none" w="sm" len="sm"/>
          </a:ln>
          <a:effectLst/>
        </p:spPr>
        <p:txBody>
          <a:bodyPr wrap="none">
            <a:spAutoFit/>
          </a:bodyPr>
          <a:lstStyle/>
          <a:p>
            <a:pPr algn="ctr" eaLnBrk="0" hangingPunct="0">
              <a:defRPr/>
            </a:pPr>
            <a:r>
              <a:rPr lang="en-US">
                <a:solidFill>
                  <a:srgbClr val="66FFFF"/>
                </a:solidFill>
                <a:effectLst>
                  <a:outerShdw blurRad="38100" dist="38100" dir="2700000" algn="tl">
                    <a:srgbClr val="000000"/>
                  </a:outerShdw>
                </a:effectLst>
              </a:rPr>
              <a:t>continued</a:t>
            </a:r>
          </a:p>
        </p:txBody>
      </p:sp>
      <p:sp>
        <p:nvSpPr>
          <p:cNvPr id="220171" name="Line 11"/>
          <p:cNvSpPr>
            <a:spLocks noChangeShapeType="1"/>
          </p:cNvSpPr>
          <p:nvPr/>
        </p:nvSpPr>
        <p:spPr bwMode="auto">
          <a:xfrm>
            <a:off x="7327900" y="5702300"/>
            <a:ext cx="419100" cy="0"/>
          </a:xfrm>
          <a:prstGeom prst="line">
            <a:avLst/>
          </a:prstGeom>
          <a:noFill/>
          <a:ln w="12700">
            <a:solidFill>
              <a:srgbClr val="66FFFF"/>
            </a:solidFill>
            <a:round/>
            <a:headEnd type="none" w="sm" len="sm"/>
            <a:tailEnd type="triangle" w="med" len="med"/>
          </a:ln>
          <a:effectLst/>
        </p:spPr>
        <p:txBody>
          <a:bodyPr/>
          <a:lstStyle/>
          <a:p>
            <a:pPr algn="ctr" eaLnBrk="0" hangingPunct="0">
              <a:defRPr/>
            </a:pPr>
            <a:endParaRPr lang="en-US">
              <a:effectLst>
                <a:outerShdw blurRad="38100" dist="38100" dir="2700000" algn="tl">
                  <a:srgbClr val="000000">
                    <a:alpha val="43137"/>
                  </a:srgbClr>
                </a:outerShdw>
              </a:effectLst>
            </a:endParaRPr>
          </a:p>
        </p:txBody>
      </p:sp>
    </p:spTree>
  </p:cSld>
  <p:clrMapOvr>
    <a:masterClrMapping/>
  </p:clrMapOvr>
  <p:transition>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73" name="Rectangle 57"/>
          <p:cNvSpPr>
            <a:spLocks noChangeArrowheads="1"/>
          </p:cNvSpPr>
          <p:nvPr/>
        </p:nvSpPr>
        <p:spPr bwMode="auto">
          <a:xfrm>
            <a:off x="1695450" y="1612900"/>
            <a:ext cx="5905500" cy="45148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chemeClr val="tx1"/>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9218" name="Rectangle 2"/>
          <p:cNvSpPr>
            <a:spLocks noGrp="1" noChangeArrowheads="1"/>
          </p:cNvSpPr>
          <p:nvPr>
            <p:ph type="title"/>
          </p:nvPr>
        </p:nvSpPr>
        <p:spPr/>
        <p:txBody>
          <a:bodyPr/>
          <a:lstStyle/>
          <a:p>
            <a:pPr>
              <a:defRPr/>
            </a:pPr>
            <a:r>
              <a:rPr lang="en-US"/>
              <a:t>Transportation Problem</a:t>
            </a:r>
          </a:p>
        </p:txBody>
      </p:sp>
      <p:sp>
        <p:nvSpPr>
          <p:cNvPr id="9219" name="Rectangle 3"/>
          <p:cNvSpPr>
            <a:spLocks noGrp="1" noChangeArrowheads="1"/>
          </p:cNvSpPr>
          <p:nvPr>
            <p:ph type="body" idx="1"/>
          </p:nvPr>
        </p:nvSpPr>
        <p:spPr>
          <a:xfrm>
            <a:off x="1703388" y="1003300"/>
            <a:ext cx="4510087" cy="541338"/>
          </a:xfrm>
        </p:spPr>
        <p:txBody>
          <a:bodyPr/>
          <a:lstStyle/>
          <a:p>
            <a:pPr>
              <a:buFont typeface="Monotype Sorts"/>
              <a:buNone/>
              <a:defRPr/>
            </a:pPr>
            <a:r>
              <a:rPr lang="en-US" smtClean="0">
                <a:solidFill>
                  <a:srgbClr val="66FFFF"/>
                </a:solidFill>
              </a:rPr>
              <a:t>Network Representation</a:t>
            </a:r>
          </a:p>
        </p:txBody>
      </p:sp>
      <p:sp>
        <p:nvSpPr>
          <p:cNvPr id="9248" name="Oval 32"/>
          <p:cNvSpPr>
            <a:spLocks noChangeArrowheads="1"/>
          </p:cNvSpPr>
          <p:nvPr/>
        </p:nvSpPr>
        <p:spPr bwMode="auto">
          <a:xfrm>
            <a:off x="2652713" y="4191000"/>
            <a:ext cx="754062" cy="71120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111125" tIns="55562" rIns="111125" bIns="55562" anchor="ctr"/>
          <a:lstStyle/>
          <a:p>
            <a:pPr algn="ctr" defTabSz="1316038" eaLnBrk="0" hangingPunct="0">
              <a:defRPr/>
            </a:pPr>
            <a:r>
              <a:rPr lang="en-US" sz="2400">
                <a:solidFill>
                  <a:srgbClr val="FFFFFF"/>
                </a:solidFill>
              </a:rPr>
              <a:t>2</a:t>
            </a:r>
          </a:p>
        </p:txBody>
      </p:sp>
      <p:sp>
        <p:nvSpPr>
          <p:cNvPr id="9249" name="Line 33"/>
          <p:cNvSpPr>
            <a:spLocks noChangeShapeType="1"/>
          </p:cNvSpPr>
          <p:nvPr/>
        </p:nvSpPr>
        <p:spPr bwMode="auto">
          <a:xfrm flipV="1">
            <a:off x="3432175" y="2273300"/>
            <a:ext cx="2273300" cy="744538"/>
          </a:xfrm>
          <a:prstGeom prst="line">
            <a:avLst/>
          </a:prstGeom>
          <a:noFill/>
          <a:ln w="12700">
            <a:solidFill>
              <a:srgbClr val="FFFFFF"/>
            </a:solidFill>
            <a:round/>
            <a:headEnd/>
            <a:tailEnd/>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9250" name="Line 34"/>
          <p:cNvSpPr>
            <a:spLocks noChangeShapeType="1"/>
          </p:cNvSpPr>
          <p:nvPr/>
        </p:nvSpPr>
        <p:spPr bwMode="auto">
          <a:xfrm>
            <a:off x="3432175" y="3017838"/>
            <a:ext cx="2298700" cy="709612"/>
          </a:xfrm>
          <a:prstGeom prst="line">
            <a:avLst/>
          </a:prstGeom>
          <a:noFill/>
          <a:ln w="12700">
            <a:solidFill>
              <a:srgbClr val="FFFFFF"/>
            </a:solidFill>
            <a:round/>
            <a:headEnd/>
            <a:tailEnd/>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9251" name="Line 35"/>
          <p:cNvSpPr>
            <a:spLocks noChangeShapeType="1"/>
          </p:cNvSpPr>
          <p:nvPr/>
        </p:nvSpPr>
        <p:spPr bwMode="auto">
          <a:xfrm>
            <a:off x="3432175" y="3017838"/>
            <a:ext cx="2336800" cy="1968500"/>
          </a:xfrm>
          <a:prstGeom prst="line">
            <a:avLst/>
          </a:prstGeom>
          <a:noFill/>
          <a:ln w="12700">
            <a:solidFill>
              <a:srgbClr val="FFFFFF"/>
            </a:solidFill>
            <a:round/>
            <a:headEnd/>
            <a:tailEnd/>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9252" name="Line 36"/>
          <p:cNvSpPr>
            <a:spLocks noChangeShapeType="1"/>
          </p:cNvSpPr>
          <p:nvPr/>
        </p:nvSpPr>
        <p:spPr bwMode="auto">
          <a:xfrm flipV="1">
            <a:off x="3400425" y="2273300"/>
            <a:ext cx="2305050" cy="2238375"/>
          </a:xfrm>
          <a:prstGeom prst="line">
            <a:avLst/>
          </a:prstGeom>
          <a:noFill/>
          <a:ln w="12700">
            <a:solidFill>
              <a:srgbClr val="FFFFFF"/>
            </a:solidFill>
            <a:round/>
            <a:headEnd/>
            <a:tailEnd/>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9253" name="Line 37"/>
          <p:cNvSpPr>
            <a:spLocks noChangeShapeType="1"/>
          </p:cNvSpPr>
          <p:nvPr/>
        </p:nvSpPr>
        <p:spPr bwMode="auto">
          <a:xfrm flipV="1">
            <a:off x="3400425" y="3730625"/>
            <a:ext cx="2330450" cy="787400"/>
          </a:xfrm>
          <a:prstGeom prst="line">
            <a:avLst/>
          </a:prstGeom>
          <a:noFill/>
          <a:ln w="12700">
            <a:solidFill>
              <a:srgbClr val="FFFFFF"/>
            </a:solidFill>
            <a:round/>
            <a:headEnd/>
            <a:tailEnd/>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9254" name="Line 38"/>
          <p:cNvSpPr>
            <a:spLocks noChangeShapeType="1"/>
          </p:cNvSpPr>
          <p:nvPr/>
        </p:nvSpPr>
        <p:spPr bwMode="auto">
          <a:xfrm>
            <a:off x="3406775" y="4518025"/>
            <a:ext cx="2343150" cy="461963"/>
          </a:xfrm>
          <a:prstGeom prst="line">
            <a:avLst/>
          </a:prstGeom>
          <a:noFill/>
          <a:ln w="12700">
            <a:solidFill>
              <a:srgbClr val="FFFFFF"/>
            </a:solidFill>
            <a:round/>
            <a:headEnd/>
            <a:tailEnd/>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9255" name="Rectangle 39"/>
          <p:cNvSpPr>
            <a:spLocks noChangeArrowheads="1"/>
          </p:cNvSpPr>
          <p:nvPr/>
        </p:nvSpPr>
        <p:spPr bwMode="auto">
          <a:xfrm>
            <a:off x="3390900" y="2395538"/>
            <a:ext cx="609600" cy="476250"/>
          </a:xfrm>
          <a:prstGeom prst="rect">
            <a:avLst/>
          </a:prstGeom>
          <a:noFill/>
          <a:ln w="12700">
            <a:noFill/>
            <a:miter lim="800000"/>
            <a:headEnd/>
            <a:tailEnd/>
          </a:ln>
          <a:effectLst/>
        </p:spPr>
        <p:txBody>
          <a:bodyPr lIns="111125" tIns="55562" rIns="111125" bIns="55562">
            <a:spAutoFit/>
          </a:bodyPr>
          <a:lstStyle/>
          <a:p>
            <a:pPr defTabSz="1316038"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11</a:t>
            </a:r>
          </a:p>
        </p:txBody>
      </p:sp>
      <p:sp>
        <p:nvSpPr>
          <p:cNvPr id="9256" name="Rectangle 40"/>
          <p:cNvSpPr>
            <a:spLocks noChangeArrowheads="1"/>
          </p:cNvSpPr>
          <p:nvPr/>
        </p:nvSpPr>
        <p:spPr bwMode="auto">
          <a:xfrm>
            <a:off x="3848100" y="2741613"/>
            <a:ext cx="549275" cy="476250"/>
          </a:xfrm>
          <a:prstGeom prst="rect">
            <a:avLst/>
          </a:prstGeom>
          <a:noFill/>
          <a:ln w="12700">
            <a:noFill/>
            <a:miter lim="800000"/>
            <a:headEnd/>
            <a:tailEnd/>
          </a:ln>
          <a:effectLst/>
        </p:spPr>
        <p:txBody>
          <a:bodyPr wrap="none" lIns="111125" tIns="55562" rIns="111125" bIns="55562">
            <a:spAutoFit/>
          </a:bodyPr>
          <a:lstStyle/>
          <a:p>
            <a:pPr defTabSz="1316038"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12</a:t>
            </a:r>
          </a:p>
        </p:txBody>
      </p:sp>
      <p:sp>
        <p:nvSpPr>
          <p:cNvPr id="9257" name="Rectangle 41"/>
          <p:cNvSpPr>
            <a:spLocks noChangeArrowheads="1"/>
          </p:cNvSpPr>
          <p:nvPr/>
        </p:nvSpPr>
        <p:spPr bwMode="auto">
          <a:xfrm>
            <a:off x="3394075" y="3203575"/>
            <a:ext cx="549275" cy="476250"/>
          </a:xfrm>
          <a:prstGeom prst="rect">
            <a:avLst/>
          </a:prstGeom>
          <a:noFill/>
          <a:ln w="12700">
            <a:noFill/>
            <a:miter lim="800000"/>
            <a:headEnd/>
            <a:tailEnd/>
          </a:ln>
          <a:effectLst/>
        </p:spPr>
        <p:txBody>
          <a:bodyPr wrap="none" lIns="111125" tIns="55562" rIns="111125" bIns="55562">
            <a:spAutoFit/>
          </a:bodyPr>
          <a:lstStyle/>
          <a:p>
            <a:pPr defTabSz="1316038"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13</a:t>
            </a:r>
          </a:p>
        </p:txBody>
      </p:sp>
      <p:sp>
        <p:nvSpPr>
          <p:cNvPr id="9258" name="Rectangle 42"/>
          <p:cNvSpPr>
            <a:spLocks noChangeArrowheads="1"/>
          </p:cNvSpPr>
          <p:nvPr/>
        </p:nvSpPr>
        <p:spPr bwMode="auto">
          <a:xfrm>
            <a:off x="3394075" y="3630613"/>
            <a:ext cx="549275" cy="476250"/>
          </a:xfrm>
          <a:prstGeom prst="rect">
            <a:avLst/>
          </a:prstGeom>
          <a:noFill/>
          <a:ln w="12700">
            <a:noFill/>
            <a:miter lim="800000"/>
            <a:headEnd/>
            <a:tailEnd/>
          </a:ln>
          <a:effectLst/>
        </p:spPr>
        <p:txBody>
          <a:bodyPr wrap="none" lIns="111125" tIns="55562" rIns="111125" bIns="55562">
            <a:spAutoFit/>
          </a:bodyPr>
          <a:lstStyle/>
          <a:p>
            <a:pPr defTabSz="1316038"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21</a:t>
            </a:r>
          </a:p>
        </p:txBody>
      </p:sp>
      <p:sp>
        <p:nvSpPr>
          <p:cNvPr id="9259" name="Rectangle 43"/>
          <p:cNvSpPr>
            <a:spLocks noChangeArrowheads="1"/>
          </p:cNvSpPr>
          <p:nvPr/>
        </p:nvSpPr>
        <p:spPr bwMode="auto">
          <a:xfrm>
            <a:off x="3981450" y="4183063"/>
            <a:ext cx="549275" cy="476250"/>
          </a:xfrm>
          <a:prstGeom prst="rect">
            <a:avLst/>
          </a:prstGeom>
          <a:noFill/>
          <a:ln w="12700">
            <a:noFill/>
            <a:miter lim="800000"/>
            <a:headEnd/>
            <a:tailEnd/>
          </a:ln>
          <a:effectLst/>
        </p:spPr>
        <p:txBody>
          <a:bodyPr wrap="none" lIns="111125" tIns="55562" rIns="111125" bIns="55562">
            <a:spAutoFit/>
          </a:bodyPr>
          <a:lstStyle/>
          <a:p>
            <a:pPr defTabSz="1316038"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22</a:t>
            </a:r>
          </a:p>
        </p:txBody>
      </p:sp>
      <p:sp>
        <p:nvSpPr>
          <p:cNvPr id="9260" name="Rectangle 44"/>
          <p:cNvSpPr>
            <a:spLocks noChangeArrowheads="1"/>
          </p:cNvSpPr>
          <p:nvPr/>
        </p:nvSpPr>
        <p:spPr bwMode="auto">
          <a:xfrm>
            <a:off x="3409950" y="4502150"/>
            <a:ext cx="549275" cy="476250"/>
          </a:xfrm>
          <a:prstGeom prst="rect">
            <a:avLst/>
          </a:prstGeom>
          <a:noFill/>
          <a:ln w="12700">
            <a:noFill/>
            <a:miter lim="800000"/>
            <a:headEnd/>
            <a:tailEnd/>
          </a:ln>
          <a:effectLst/>
        </p:spPr>
        <p:txBody>
          <a:bodyPr wrap="none" lIns="111125" tIns="55562" rIns="111125" bIns="55562">
            <a:spAutoFit/>
          </a:bodyPr>
          <a:lstStyle/>
          <a:p>
            <a:pPr defTabSz="1316038"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23</a:t>
            </a:r>
          </a:p>
        </p:txBody>
      </p:sp>
      <p:sp>
        <p:nvSpPr>
          <p:cNvPr id="9261" name="Rectangle 45"/>
          <p:cNvSpPr>
            <a:spLocks noChangeArrowheads="1"/>
          </p:cNvSpPr>
          <p:nvPr/>
        </p:nvSpPr>
        <p:spPr bwMode="auto">
          <a:xfrm>
            <a:off x="6605588" y="1995488"/>
            <a:ext cx="476250" cy="476250"/>
          </a:xfrm>
          <a:prstGeom prst="rect">
            <a:avLst/>
          </a:prstGeom>
          <a:noFill/>
          <a:ln w="12700">
            <a:noFill/>
            <a:miter lim="800000"/>
            <a:headEnd/>
            <a:tailEnd/>
          </a:ln>
          <a:effectLst/>
        </p:spPr>
        <p:txBody>
          <a:bodyPr wrap="none" lIns="111125" tIns="55562" rIns="111125" bIns="55562">
            <a:spAutoFit/>
          </a:bodyPr>
          <a:lstStyle/>
          <a:p>
            <a:pPr defTabSz="1316038" eaLnBrk="0" hangingPunct="0">
              <a:defRPr/>
            </a:pPr>
            <a:r>
              <a:rPr lang="en-US" sz="2400" i="1">
                <a:solidFill>
                  <a:srgbClr val="FFFFFF"/>
                </a:solidFill>
                <a:effectLst>
                  <a:outerShdw blurRad="38100" dist="38100" dir="2700000" algn="tl">
                    <a:srgbClr val="000000"/>
                  </a:outerShdw>
                </a:effectLst>
              </a:rPr>
              <a:t>d</a:t>
            </a:r>
            <a:r>
              <a:rPr lang="en-US" sz="2400" baseline="-25000">
                <a:solidFill>
                  <a:srgbClr val="FFFFFF"/>
                </a:solidFill>
                <a:effectLst>
                  <a:outerShdw blurRad="38100" dist="38100" dir="2700000" algn="tl">
                    <a:srgbClr val="000000"/>
                  </a:outerShdw>
                </a:effectLst>
              </a:rPr>
              <a:t>1</a:t>
            </a:r>
          </a:p>
        </p:txBody>
      </p:sp>
      <p:sp>
        <p:nvSpPr>
          <p:cNvPr id="9262" name="Rectangle 46"/>
          <p:cNvSpPr>
            <a:spLocks noChangeArrowheads="1"/>
          </p:cNvSpPr>
          <p:nvPr/>
        </p:nvSpPr>
        <p:spPr bwMode="auto">
          <a:xfrm>
            <a:off x="6605588" y="3459163"/>
            <a:ext cx="476250" cy="476250"/>
          </a:xfrm>
          <a:prstGeom prst="rect">
            <a:avLst/>
          </a:prstGeom>
          <a:noFill/>
          <a:ln w="12700">
            <a:noFill/>
            <a:miter lim="800000"/>
            <a:headEnd/>
            <a:tailEnd/>
          </a:ln>
          <a:effectLst/>
        </p:spPr>
        <p:txBody>
          <a:bodyPr wrap="none" lIns="111125" tIns="55562" rIns="111125" bIns="55562">
            <a:spAutoFit/>
          </a:bodyPr>
          <a:lstStyle/>
          <a:p>
            <a:pPr defTabSz="1316038" eaLnBrk="0" hangingPunct="0">
              <a:defRPr/>
            </a:pPr>
            <a:r>
              <a:rPr lang="en-US" sz="2400" i="1">
                <a:solidFill>
                  <a:srgbClr val="FFFFFF"/>
                </a:solidFill>
                <a:effectLst>
                  <a:outerShdw blurRad="38100" dist="38100" dir="2700000" algn="tl">
                    <a:srgbClr val="000000"/>
                  </a:outerShdw>
                </a:effectLst>
              </a:rPr>
              <a:t>d</a:t>
            </a:r>
            <a:r>
              <a:rPr lang="en-US" sz="2400" baseline="-25000">
                <a:solidFill>
                  <a:srgbClr val="FFFFFF"/>
                </a:solidFill>
                <a:effectLst>
                  <a:outerShdw blurRad="38100" dist="38100" dir="2700000" algn="tl">
                    <a:srgbClr val="000000"/>
                  </a:outerShdw>
                </a:effectLst>
              </a:rPr>
              <a:t>2</a:t>
            </a:r>
          </a:p>
        </p:txBody>
      </p:sp>
      <p:sp>
        <p:nvSpPr>
          <p:cNvPr id="9263" name="Rectangle 47"/>
          <p:cNvSpPr>
            <a:spLocks noChangeArrowheads="1"/>
          </p:cNvSpPr>
          <p:nvPr/>
        </p:nvSpPr>
        <p:spPr bwMode="auto">
          <a:xfrm>
            <a:off x="6605588" y="4833938"/>
            <a:ext cx="476250" cy="476250"/>
          </a:xfrm>
          <a:prstGeom prst="rect">
            <a:avLst/>
          </a:prstGeom>
          <a:noFill/>
          <a:ln w="12700">
            <a:noFill/>
            <a:miter lim="800000"/>
            <a:headEnd/>
            <a:tailEnd/>
          </a:ln>
          <a:effectLst/>
        </p:spPr>
        <p:txBody>
          <a:bodyPr wrap="none" lIns="111125" tIns="55562" rIns="111125" bIns="55562">
            <a:spAutoFit/>
          </a:bodyPr>
          <a:lstStyle/>
          <a:p>
            <a:pPr defTabSz="1316038" eaLnBrk="0" hangingPunct="0">
              <a:defRPr/>
            </a:pPr>
            <a:r>
              <a:rPr lang="en-US" sz="2400" i="1">
                <a:solidFill>
                  <a:srgbClr val="FFFFFF"/>
                </a:solidFill>
                <a:effectLst>
                  <a:outerShdw blurRad="38100" dist="38100" dir="2700000" algn="tl">
                    <a:srgbClr val="000000"/>
                  </a:outerShdw>
                </a:effectLst>
              </a:rPr>
              <a:t>d</a:t>
            </a:r>
            <a:r>
              <a:rPr lang="en-US" sz="2400" baseline="-25000">
                <a:solidFill>
                  <a:srgbClr val="FFFFFF"/>
                </a:solidFill>
                <a:effectLst>
                  <a:outerShdw blurRad="38100" dist="38100" dir="2700000" algn="tl">
                    <a:srgbClr val="000000"/>
                  </a:outerShdw>
                </a:effectLst>
              </a:rPr>
              <a:t>3</a:t>
            </a:r>
          </a:p>
        </p:txBody>
      </p:sp>
      <p:sp>
        <p:nvSpPr>
          <p:cNvPr id="9264" name="Rectangle 48"/>
          <p:cNvSpPr>
            <a:spLocks noChangeArrowheads="1"/>
          </p:cNvSpPr>
          <p:nvPr/>
        </p:nvSpPr>
        <p:spPr bwMode="auto">
          <a:xfrm>
            <a:off x="2125663" y="2817813"/>
            <a:ext cx="442912" cy="476250"/>
          </a:xfrm>
          <a:prstGeom prst="rect">
            <a:avLst/>
          </a:prstGeom>
          <a:noFill/>
          <a:ln w="12700">
            <a:noFill/>
            <a:miter lim="800000"/>
            <a:headEnd/>
            <a:tailEnd/>
          </a:ln>
          <a:effectLst/>
        </p:spPr>
        <p:txBody>
          <a:bodyPr wrap="none" lIns="111125" tIns="55562" rIns="111125" bIns="55562">
            <a:spAutoFit/>
          </a:bodyPr>
          <a:lstStyle/>
          <a:p>
            <a:pPr defTabSz="1316038" eaLnBrk="0" hangingPunct="0">
              <a:defRPr/>
            </a:pPr>
            <a:r>
              <a:rPr lang="en-US" sz="2400" i="1">
                <a:solidFill>
                  <a:srgbClr val="FFFFFF"/>
                </a:solidFill>
                <a:effectLst>
                  <a:outerShdw blurRad="38100" dist="38100" dir="2700000" algn="tl">
                    <a:srgbClr val="000000"/>
                  </a:outerShdw>
                </a:effectLst>
              </a:rPr>
              <a:t>s</a:t>
            </a:r>
            <a:r>
              <a:rPr lang="en-US" sz="2400" baseline="-25000">
                <a:solidFill>
                  <a:srgbClr val="FFFFFF"/>
                </a:solidFill>
                <a:effectLst>
                  <a:outerShdw blurRad="38100" dist="38100" dir="2700000" algn="tl">
                    <a:srgbClr val="000000"/>
                  </a:outerShdw>
                </a:effectLst>
              </a:rPr>
              <a:t>1</a:t>
            </a:r>
          </a:p>
        </p:txBody>
      </p:sp>
      <p:sp>
        <p:nvSpPr>
          <p:cNvPr id="19477" name="Rectangle 49"/>
          <p:cNvSpPr>
            <a:spLocks noChangeArrowheads="1"/>
          </p:cNvSpPr>
          <p:nvPr/>
        </p:nvSpPr>
        <p:spPr bwMode="auto">
          <a:xfrm>
            <a:off x="2125663" y="4281488"/>
            <a:ext cx="442912" cy="476250"/>
          </a:xfrm>
          <a:prstGeom prst="rect">
            <a:avLst/>
          </a:prstGeom>
          <a:noFill/>
          <a:ln w="12700">
            <a:noFill/>
            <a:miter lim="800000"/>
            <a:headEnd/>
            <a:tailEnd/>
          </a:ln>
        </p:spPr>
        <p:txBody>
          <a:bodyPr wrap="none" lIns="111125" tIns="55562" rIns="111125" bIns="55562">
            <a:spAutoFit/>
          </a:bodyPr>
          <a:lstStyle/>
          <a:p>
            <a:pPr defTabSz="1316038" eaLnBrk="0" hangingPunct="0"/>
            <a:r>
              <a:rPr lang="en-US" sz="2400" i="1">
                <a:solidFill>
                  <a:srgbClr val="FFFFFF"/>
                </a:solidFill>
              </a:rPr>
              <a:t>s</a:t>
            </a:r>
            <a:r>
              <a:rPr lang="en-US" sz="2400" baseline="-25000">
                <a:solidFill>
                  <a:srgbClr val="FFFFFF"/>
                </a:solidFill>
              </a:rPr>
              <a:t>2</a:t>
            </a:r>
          </a:p>
        </p:txBody>
      </p:sp>
      <p:sp>
        <p:nvSpPr>
          <p:cNvPr id="9266" name="Rectangle 50"/>
          <p:cNvSpPr>
            <a:spLocks noChangeArrowheads="1"/>
          </p:cNvSpPr>
          <p:nvPr/>
        </p:nvSpPr>
        <p:spPr bwMode="auto">
          <a:xfrm>
            <a:off x="2209800" y="5553075"/>
            <a:ext cx="1609725" cy="476250"/>
          </a:xfrm>
          <a:prstGeom prst="rect">
            <a:avLst/>
          </a:prstGeom>
          <a:noFill/>
          <a:ln w="12700">
            <a:noFill/>
            <a:miter lim="800000"/>
            <a:headEnd/>
            <a:tailEnd/>
          </a:ln>
          <a:effectLst/>
        </p:spPr>
        <p:txBody>
          <a:bodyPr wrap="none" lIns="111125" tIns="55562" rIns="111125" bIns="55562">
            <a:spAutoFit/>
          </a:bodyPr>
          <a:lstStyle/>
          <a:p>
            <a:pPr defTabSz="1316038" eaLnBrk="0" hangingPunct="0">
              <a:defRPr/>
            </a:pPr>
            <a:r>
              <a:rPr lang="en-US" sz="2400">
                <a:solidFill>
                  <a:srgbClr val="FFFFFF"/>
                </a:solidFill>
                <a:effectLst>
                  <a:outerShdw blurRad="38100" dist="38100" dir="2700000" algn="tl">
                    <a:srgbClr val="000000"/>
                  </a:outerShdw>
                </a:effectLst>
              </a:rPr>
              <a:t>m Sources</a:t>
            </a:r>
          </a:p>
        </p:txBody>
      </p:sp>
      <p:sp>
        <p:nvSpPr>
          <p:cNvPr id="9267" name="Rectangle 51"/>
          <p:cNvSpPr>
            <a:spLocks noChangeArrowheads="1"/>
          </p:cNvSpPr>
          <p:nvPr/>
        </p:nvSpPr>
        <p:spPr bwMode="auto">
          <a:xfrm>
            <a:off x="4945063" y="5514975"/>
            <a:ext cx="2498725" cy="476250"/>
          </a:xfrm>
          <a:prstGeom prst="rect">
            <a:avLst/>
          </a:prstGeom>
          <a:noFill/>
          <a:ln w="12700">
            <a:noFill/>
            <a:miter lim="800000"/>
            <a:headEnd/>
            <a:tailEnd/>
          </a:ln>
        </p:spPr>
        <p:txBody>
          <a:bodyPr lIns="111125" tIns="55562" rIns="111125" bIns="55562">
            <a:spAutoFit/>
          </a:bodyPr>
          <a:lstStyle/>
          <a:p>
            <a:pPr defTabSz="1316038" eaLnBrk="0" hangingPunct="0">
              <a:defRPr/>
            </a:pPr>
            <a:r>
              <a:rPr lang="en-US" sz="2400">
                <a:solidFill>
                  <a:srgbClr val="FFFFFF"/>
                </a:solidFill>
                <a:effectLst>
                  <a:outerShdw blurRad="38100" dist="38100" dir="2700000" algn="tl">
                    <a:srgbClr val="000000"/>
                  </a:outerShdw>
                </a:effectLst>
              </a:rPr>
              <a:t>n Destinations</a:t>
            </a:r>
          </a:p>
        </p:txBody>
      </p:sp>
      <p:sp>
        <p:nvSpPr>
          <p:cNvPr id="9269" name="Oval 53"/>
          <p:cNvSpPr>
            <a:spLocks noChangeArrowheads="1"/>
          </p:cNvSpPr>
          <p:nvPr/>
        </p:nvSpPr>
        <p:spPr bwMode="auto">
          <a:xfrm>
            <a:off x="5732463" y="4724400"/>
            <a:ext cx="754062" cy="71120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111125" tIns="55562" rIns="111125" bIns="55562" anchor="ctr"/>
          <a:lstStyle/>
          <a:p>
            <a:pPr algn="ctr" defTabSz="1316038" eaLnBrk="0" hangingPunct="0">
              <a:defRPr/>
            </a:pPr>
            <a:r>
              <a:rPr lang="en-US" sz="2400">
                <a:solidFill>
                  <a:srgbClr val="FFFFFF"/>
                </a:solidFill>
              </a:rPr>
              <a:t>3</a:t>
            </a:r>
          </a:p>
        </p:txBody>
      </p:sp>
      <p:sp>
        <p:nvSpPr>
          <p:cNvPr id="9270" name="Oval 54"/>
          <p:cNvSpPr>
            <a:spLocks noChangeArrowheads="1"/>
          </p:cNvSpPr>
          <p:nvPr/>
        </p:nvSpPr>
        <p:spPr bwMode="auto">
          <a:xfrm>
            <a:off x="5732463" y="3371850"/>
            <a:ext cx="754062" cy="71120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111125" tIns="55562" rIns="111125" bIns="55562" anchor="ctr"/>
          <a:lstStyle/>
          <a:p>
            <a:pPr algn="ctr" defTabSz="1316038" eaLnBrk="0" hangingPunct="0">
              <a:defRPr/>
            </a:pPr>
            <a:r>
              <a:rPr lang="en-US" sz="2400">
                <a:solidFill>
                  <a:srgbClr val="FFFFFF"/>
                </a:solidFill>
              </a:rPr>
              <a:t>2</a:t>
            </a:r>
          </a:p>
        </p:txBody>
      </p:sp>
      <p:sp>
        <p:nvSpPr>
          <p:cNvPr id="9271" name="Oval 55"/>
          <p:cNvSpPr>
            <a:spLocks noChangeArrowheads="1"/>
          </p:cNvSpPr>
          <p:nvPr/>
        </p:nvSpPr>
        <p:spPr bwMode="auto">
          <a:xfrm>
            <a:off x="5713413" y="1885950"/>
            <a:ext cx="754062" cy="71120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111125" tIns="55562" rIns="111125" bIns="55562" anchor="ctr"/>
          <a:lstStyle/>
          <a:p>
            <a:pPr algn="ctr" defTabSz="1316038" eaLnBrk="0" hangingPunct="0">
              <a:defRPr/>
            </a:pPr>
            <a:r>
              <a:rPr lang="en-US" sz="2400">
                <a:solidFill>
                  <a:srgbClr val="FFFFFF"/>
                </a:solidFill>
              </a:rPr>
              <a:t>1</a:t>
            </a:r>
          </a:p>
        </p:txBody>
      </p:sp>
      <p:sp>
        <p:nvSpPr>
          <p:cNvPr id="9272" name="Oval 56"/>
          <p:cNvSpPr>
            <a:spLocks noChangeArrowheads="1"/>
          </p:cNvSpPr>
          <p:nvPr/>
        </p:nvSpPr>
        <p:spPr bwMode="auto">
          <a:xfrm>
            <a:off x="2671763" y="2667000"/>
            <a:ext cx="754062" cy="71120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111125" tIns="55562" rIns="111125" bIns="55562" anchor="ctr"/>
          <a:lstStyle/>
          <a:p>
            <a:pPr algn="ctr" defTabSz="1316038" eaLnBrk="0" hangingPunct="0">
              <a:defRPr/>
            </a:pPr>
            <a:r>
              <a:rPr lang="en-US" sz="2400">
                <a:solidFill>
                  <a:srgbClr val="FFFFFF"/>
                </a:solidFill>
              </a:rPr>
              <a:t>1</a:t>
            </a:r>
          </a:p>
        </p:txBody>
      </p:sp>
    </p:spTree>
  </p:cSld>
  <p:clrMapOvr>
    <a:masterClrMapping/>
  </p:clrMapOvr>
  <p:transition>
    <p:zoom/>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Transshipment Problem</a:t>
            </a:r>
          </a:p>
        </p:txBody>
      </p:sp>
      <p:sp>
        <p:nvSpPr>
          <p:cNvPr id="224259" name="Rectangle 3"/>
          <p:cNvSpPr>
            <a:spLocks noChangeArrowheads="1"/>
          </p:cNvSpPr>
          <p:nvPr/>
        </p:nvSpPr>
        <p:spPr bwMode="auto">
          <a:xfrm>
            <a:off x="685800" y="1116013"/>
            <a:ext cx="7681913" cy="3570287"/>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LP Formulation Special Cases</a:t>
            </a:r>
          </a:p>
          <a:p>
            <a:pPr marL="742950" lvl="1" indent="-285750" eaLnBrk="0" hangingPunct="0">
              <a:spcBef>
                <a:spcPct val="20000"/>
              </a:spcBef>
              <a:buClr>
                <a:srgbClr val="66FFFF"/>
              </a:buClr>
              <a:buSzPct val="150000"/>
              <a:buFontTx/>
              <a:buChar char="•"/>
              <a:defRPr/>
            </a:pPr>
            <a:r>
              <a:rPr lang="en-US" sz="2400">
                <a:solidFill>
                  <a:srgbClr val="FFFFFF"/>
                </a:solidFill>
                <a:effectLst>
                  <a:outerShdw blurRad="38100" dist="38100" dir="2700000" algn="tl">
                    <a:srgbClr val="000000"/>
                  </a:outerShdw>
                </a:effectLst>
              </a:rPr>
              <a:t> Total supply not equal to total demand</a:t>
            </a:r>
          </a:p>
          <a:p>
            <a:pPr marL="742950" lvl="1" indent="-285750" eaLnBrk="0" hangingPunct="0">
              <a:spcBef>
                <a:spcPct val="20000"/>
              </a:spcBef>
              <a:buClr>
                <a:srgbClr val="66FFFF"/>
              </a:buClr>
              <a:buSzPct val="150000"/>
              <a:buFontTx/>
              <a:buChar char="•"/>
              <a:defRPr/>
            </a:pPr>
            <a:r>
              <a:rPr lang="en-US" sz="2400">
                <a:solidFill>
                  <a:srgbClr val="FFFFFF"/>
                </a:solidFill>
                <a:effectLst>
                  <a:outerShdw blurRad="38100" dist="38100" dir="2700000" algn="tl">
                    <a:srgbClr val="000000"/>
                  </a:outerShdw>
                </a:effectLst>
              </a:rPr>
              <a:t> Maximization objective function</a:t>
            </a:r>
          </a:p>
          <a:p>
            <a:pPr marL="742950" lvl="1" indent="-285750" eaLnBrk="0" hangingPunct="0">
              <a:spcBef>
                <a:spcPct val="20000"/>
              </a:spcBef>
              <a:buClr>
                <a:srgbClr val="66FFFF"/>
              </a:buClr>
              <a:buSzPct val="150000"/>
              <a:buFontTx/>
              <a:buChar char="•"/>
              <a:defRPr/>
            </a:pPr>
            <a:r>
              <a:rPr lang="en-US" sz="2400">
                <a:solidFill>
                  <a:srgbClr val="FFFFFF"/>
                </a:solidFill>
                <a:effectLst>
                  <a:outerShdw blurRad="38100" dist="38100" dir="2700000" algn="tl">
                    <a:srgbClr val="000000"/>
                  </a:outerShdw>
                </a:effectLst>
              </a:rPr>
              <a:t> Route capacities or route minimums</a:t>
            </a:r>
          </a:p>
          <a:p>
            <a:pPr marL="742950" lvl="1" indent="-285750" eaLnBrk="0" hangingPunct="0">
              <a:spcBef>
                <a:spcPct val="20000"/>
              </a:spcBef>
              <a:buClr>
                <a:srgbClr val="66FFFF"/>
              </a:buClr>
              <a:buSzPct val="150000"/>
              <a:buFontTx/>
              <a:buChar char="•"/>
              <a:defRPr/>
            </a:pPr>
            <a:r>
              <a:rPr lang="en-US" sz="2400">
                <a:solidFill>
                  <a:srgbClr val="FFFFFF"/>
                </a:solidFill>
                <a:effectLst>
                  <a:outerShdw blurRad="38100" dist="38100" dir="2700000" algn="tl">
                    <a:srgbClr val="000000"/>
                  </a:outerShdw>
                </a:effectLst>
              </a:rPr>
              <a:t> Unacceptable routes</a:t>
            </a:r>
          </a:p>
          <a:p>
            <a:pPr marL="742950" lvl="1" indent="-285750" eaLnBrk="0" hangingPunct="0">
              <a:spcBef>
                <a:spcPct val="20000"/>
              </a:spcBef>
              <a:buClr>
                <a:srgbClr val="66FFFF"/>
              </a:buClr>
              <a:buSzPct val="150000"/>
              <a:defRPr/>
            </a:pPr>
            <a:r>
              <a:rPr lang="en-US" sz="2400">
                <a:solidFill>
                  <a:srgbClr val="FFFFFF"/>
                </a:solidFill>
                <a:effectLst>
                  <a:outerShdw blurRad="38100" dist="38100" dir="2700000" algn="tl">
                    <a:srgbClr val="000000"/>
                  </a:outerShdw>
                </a:effectLst>
              </a:rPr>
              <a:t>The LP model modifications required here are</a:t>
            </a:r>
          </a:p>
          <a:p>
            <a:pPr marL="742950" lvl="1" indent="-285750" eaLnBrk="0" hangingPunct="0">
              <a:spcBef>
                <a:spcPct val="20000"/>
              </a:spcBef>
              <a:buClr>
                <a:srgbClr val="66FFFF"/>
              </a:buClr>
              <a:buSzPct val="150000"/>
              <a:defRPr/>
            </a:pPr>
            <a:r>
              <a:rPr lang="en-US" sz="2400">
                <a:solidFill>
                  <a:srgbClr val="FFFFFF"/>
                </a:solidFill>
                <a:effectLst>
                  <a:outerShdw blurRad="38100" dist="38100" dir="2700000" algn="tl">
                    <a:srgbClr val="000000"/>
                  </a:outerShdw>
                </a:effectLst>
              </a:rPr>
              <a:t>identical to those required for the special cases in</a:t>
            </a:r>
          </a:p>
          <a:p>
            <a:pPr marL="742950" lvl="1" indent="-285750" eaLnBrk="0" hangingPunct="0">
              <a:spcBef>
                <a:spcPct val="20000"/>
              </a:spcBef>
              <a:buClr>
                <a:srgbClr val="66FFFF"/>
              </a:buClr>
              <a:buSzPct val="150000"/>
              <a:defRPr/>
            </a:pPr>
            <a:r>
              <a:rPr lang="en-US" sz="2400">
                <a:solidFill>
                  <a:srgbClr val="FFFFFF"/>
                </a:solidFill>
                <a:effectLst>
                  <a:outerShdw blurRad="38100" dist="38100" dir="2700000" algn="tl">
                    <a:srgbClr val="000000"/>
                  </a:outerShdw>
                </a:effectLst>
              </a:rPr>
              <a:t>the transportation problem.</a:t>
            </a:r>
          </a:p>
        </p:txBody>
      </p:sp>
    </p:spTree>
  </p:cSld>
  <p:clrMapOvr>
    <a:masterClrMapping/>
  </p:clrMapOvr>
  <p:transition>
    <p:zoom/>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p:cNvSpPr>
            <a:spLocks noGrp="1" noChangeArrowheads="1"/>
          </p:cNvSpPr>
          <p:nvPr>
            <p:ph type="body" idx="1"/>
          </p:nvPr>
        </p:nvSpPr>
        <p:spPr>
          <a:xfrm>
            <a:off x="687388" y="1104900"/>
            <a:ext cx="7758112" cy="5024438"/>
          </a:xfrm>
        </p:spPr>
        <p:txBody>
          <a:bodyPr/>
          <a:lstStyle/>
          <a:p>
            <a:pPr>
              <a:buFont typeface="Monotype Sorts" pitchFamily="2" charset="2"/>
              <a:buNone/>
              <a:defRPr/>
            </a:pPr>
            <a:r>
              <a:rPr lang="en-US" dirty="0"/>
              <a:t>		The </a:t>
            </a:r>
            <a:r>
              <a:rPr lang="en-US" dirty="0" err="1"/>
              <a:t>Northside</a:t>
            </a:r>
            <a:r>
              <a:rPr lang="en-US" dirty="0"/>
              <a:t> and Southside facilities of </a:t>
            </a:r>
            <a:r>
              <a:rPr lang="en-US" dirty="0" err="1"/>
              <a:t>Zeron</a:t>
            </a:r>
            <a:r>
              <a:rPr lang="en-US" dirty="0"/>
              <a:t> Industries supply three firms (</a:t>
            </a:r>
            <a:r>
              <a:rPr lang="en-US" dirty="0" err="1"/>
              <a:t>Zrox</a:t>
            </a:r>
            <a:r>
              <a:rPr lang="en-US" dirty="0"/>
              <a:t>, </a:t>
            </a:r>
            <a:r>
              <a:rPr lang="en-US" dirty="0" err="1"/>
              <a:t>Hewes</a:t>
            </a:r>
            <a:r>
              <a:rPr lang="en-US" dirty="0"/>
              <a:t>, </a:t>
            </a:r>
            <a:r>
              <a:rPr lang="en-US" dirty="0" err="1"/>
              <a:t>Rockrite</a:t>
            </a:r>
            <a:r>
              <a:rPr lang="en-US" dirty="0"/>
              <a:t>) with customized shelving for its offices.  They both order shelving from the same two manufacturers, Arnold Manufacturers and </a:t>
            </a:r>
            <a:r>
              <a:rPr lang="en-US" dirty="0" err="1"/>
              <a:t>Supershelf</a:t>
            </a:r>
            <a:r>
              <a:rPr lang="en-US" dirty="0"/>
              <a:t>, Inc.  </a:t>
            </a:r>
          </a:p>
          <a:p>
            <a:pPr>
              <a:buFont typeface="Monotype Sorts" pitchFamily="2" charset="2"/>
              <a:buNone/>
              <a:defRPr/>
            </a:pPr>
            <a:r>
              <a:rPr lang="en-US" dirty="0"/>
              <a:t>		Currently weekly demands by the users are 50 for </a:t>
            </a:r>
            <a:r>
              <a:rPr lang="en-US" dirty="0" err="1"/>
              <a:t>Zrox</a:t>
            </a:r>
            <a:r>
              <a:rPr lang="en-US" dirty="0"/>
              <a:t>, 60 for </a:t>
            </a:r>
            <a:r>
              <a:rPr lang="en-US" dirty="0" err="1"/>
              <a:t>Hewes</a:t>
            </a:r>
            <a:r>
              <a:rPr lang="en-US" dirty="0"/>
              <a:t>, and 40 for </a:t>
            </a:r>
            <a:r>
              <a:rPr lang="en-US" dirty="0" err="1"/>
              <a:t>Rockrite</a:t>
            </a:r>
            <a:r>
              <a:rPr lang="en-US" dirty="0"/>
              <a:t>.  Both Arnold and </a:t>
            </a:r>
            <a:r>
              <a:rPr lang="en-US" dirty="0" err="1"/>
              <a:t>Supershelf</a:t>
            </a:r>
            <a:r>
              <a:rPr lang="en-US" dirty="0"/>
              <a:t> can supply at most 75 units to its customers. </a:t>
            </a:r>
          </a:p>
          <a:p>
            <a:pPr>
              <a:buFont typeface="Monotype Sorts" pitchFamily="2" charset="2"/>
              <a:buNone/>
              <a:defRPr/>
            </a:pPr>
            <a:r>
              <a:rPr lang="en-US" dirty="0"/>
              <a:t>		Additional data is shown on the next slide. </a:t>
            </a:r>
          </a:p>
        </p:txBody>
      </p:sp>
      <p:sp>
        <p:nvSpPr>
          <p:cNvPr id="53254" name="Rectangle 6"/>
          <p:cNvSpPr>
            <a:spLocks noGrp="1" noChangeArrowheads="1"/>
          </p:cNvSpPr>
          <p:nvPr>
            <p:ph type="title"/>
          </p:nvPr>
        </p:nvSpPr>
        <p:spPr/>
        <p:txBody>
          <a:bodyPr/>
          <a:lstStyle/>
          <a:p>
            <a:pPr>
              <a:defRPr/>
            </a:pPr>
            <a:r>
              <a:rPr lang="en-US" smtClean="0"/>
              <a:t>Transshipment Problem Example</a:t>
            </a:r>
          </a:p>
        </p:txBody>
      </p:sp>
    </p:spTree>
  </p:cSld>
  <p:clrMapOvr>
    <a:masterClrMapping/>
  </p:clrMapOvr>
  <p:transition>
    <p:zoom/>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1" name="Rectangle 3"/>
          <p:cNvSpPr>
            <a:spLocks noChangeArrowheads="1"/>
          </p:cNvSpPr>
          <p:nvPr/>
        </p:nvSpPr>
        <p:spPr bwMode="auto">
          <a:xfrm>
            <a:off x="2266950" y="2324100"/>
            <a:ext cx="4572000" cy="13525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60770" name="Rectangle 2"/>
          <p:cNvSpPr>
            <a:spLocks noChangeArrowheads="1"/>
          </p:cNvSpPr>
          <p:nvPr/>
        </p:nvSpPr>
        <p:spPr bwMode="auto">
          <a:xfrm>
            <a:off x="1581150" y="4610100"/>
            <a:ext cx="5486400" cy="12954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60773" name="Rectangle 5"/>
          <p:cNvSpPr>
            <a:spLocks noChangeArrowheads="1"/>
          </p:cNvSpPr>
          <p:nvPr/>
        </p:nvSpPr>
        <p:spPr bwMode="auto">
          <a:xfrm>
            <a:off x="520700" y="1065213"/>
            <a:ext cx="7605713" cy="5005387"/>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pitchFamily="2" charset="2"/>
              <a:buNone/>
              <a:defRPr/>
            </a:pPr>
            <a:r>
              <a:rPr lang="en-US" sz="2400">
                <a:solidFill>
                  <a:srgbClr val="FFFFFF"/>
                </a:solidFill>
                <a:effectLst>
                  <a:outerShdw blurRad="38100" dist="38100" dir="2700000" algn="tl">
                    <a:srgbClr val="000000"/>
                  </a:outerShdw>
                </a:effectLst>
              </a:rPr>
              <a:t>		Because of long standing contracts based on past orders, unit costs from the manufacturers to the suppliers are:</a:t>
            </a:r>
          </a:p>
          <a:p>
            <a:pPr marL="342900" indent="-342900" eaLnBrk="0" hangingPunct="0">
              <a:spcBef>
                <a:spcPct val="20000"/>
              </a:spcBef>
              <a:buClr>
                <a:srgbClr val="66FFFF"/>
              </a:buClr>
              <a:buSzPct val="75000"/>
              <a:buFont typeface="Monotype Sorts" pitchFamily="2" charset="2"/>
              <a:buNone/>
              <a:defRPr/>
            </a:pPr>
            <a:endParaRPr lang="en-US" sz="1000">
              <a:solidFill>
                <a:srgbClr val="FFFFFF"/>
              </a:solidFill>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pitchFamily="2" charset="2"/>
              <a:buNone/>
              <a:defRPr/>
            </a:pPr>
            <a:r>
              <a:rPr lang="en-US" sz="2400">
                <a:solidFill>
                  <a:srgbClr val="FFFFFF"/>
                </a:solidFill>
                <a:effectLst>
                  <a:outerShdw blurRad="38100" dist="38100" dir="2700000" algn="tl">
                    <a:srgbClr val="000000"/>
                  </a:outerShdw>
                </a:effectLst>
              </a:rPr>
              <a:t>                                              </a:t>
            </a:r>
            <a:r>
              <a:rPr lang="en-US" sz="2400" u="sng">
                <a:solidFill>
                  <a:srgbClr val="FFFFFF"/>
                </a:solidFill>
                <a:effectLst>
                  <a:outerShdw blurRad="38100" dist="38100" dir="2700000" algn="tl">
                    <a:srgbClr val="000000"/>
                  </a:outerShdw>
                </a:effectLst>
              </a:rPr>
              <a:t>Zeron N</a:t>
            </a:r>
            <a:r>
              <a:rPr lang="en-US" sz="2400">
                <a:solidFill>
                  <a:srgbClr val="FFFFFF"/>
                </a:solidFill>
                <a:effectLst>
                  <a:outerShdw blurRad="38100" dist="38100" dir="2700000" algn="tl">
                    <a:srgbClr val="000000"/>
                  </a:outerShdw>
                </a:effectLst>
              </a:rPr>
              <a:t>    </a:t>
            </a:r>
            <a:r>
              <a:rPr lang="en-US" sz="2400" u="sng">
                <a:solidFill>
                  <a:srgbClr val="FFFFFF"/>
                </a:solidFill>
                <a:effectLst>
                  <a:outerShdw blurRad="38100" dist="38100" dir="2700000" algn="tl">
                    <a:srgbClr val="000000"/>
                  </a:outerShdw>
                </a:effectLst>
              </a:rPr>
              <a:t>Zeron S</a:t>
            </a:r>
            <a:endParaRPr lang="en-US" sz="2400">
              <a:solidFill>
                <a:srgbClr val="FFFFFF"/>
              </a:solidFill>
              <a:effectLst>
                <a:outerShdw blurRad="38100" dist="38100" dir="2700000" algn="tl">
                  <a:srgbClr val="000000"/>
                </a:outerShdw>
              </a:effectLst>
            </a:endParaRPr>
          </a:p>
          <a:p>
            <a:pPr marL="342900" indent="-342900" eaLnBrk="0" hangingPunct="0">
              <a:lnSpc>
                <a:spcPct val="70000"/>
              </a:lnSpc>
              <a:spcBef>
                <a:spcPct val="20000"/>
              </a:spcBef>
              <a:buClr>
                <a:srgbClr val="66FFFF"/>
              </a:buClr>
              <a:buSzPct val="75000"/>
              <a:buFont typeface="Monotype Sorts" pitchFamily="2" charset="2"/>
              <a:buNone/>
              <a:defRPr/>
            </a:pPr>
            <a:r>
              <a:rPr lang="en-US" sz="2400">
                <a:solidFill>
                  <a:srgbClr val="FFFFFF"/>
                </a:solidFill>
                <a:effectLst>
                  <a:outerShdw blurRad="38100" dist="38100" dir="2700000" algn="tl">
                    <a:srgbClr val="000000"/>
                  </a:outerShdw>
                </a:effectLst>
              </a:rPr>
              <a:t>                               Arnold         5                 8</a:t>
            </a:r>
          </a:p>
          <a:p>
            <a:pPr marL="342900" indent="-342900" eaLnBrk="0" hangingPunct="0">
              <a:lnSpc>
                <a:spcPct val="70000"/>
              </a:lnSpc>
              <a:spcBef>
                <a:spcPct val="20000"/>
              </a:spcBef>
              <a:buClr>
                <a:srgbClr val="66FFFF"/>
              </a:buClr>
              <a:buSzPct val="75000"/>
              <a:buFont typeface="Monotype Sorts" pitchFamily="2" charset="2"/>
              <a:buNone/>
              <a:defRPr/>
            </a:pPr>
            <a:r>
              <a:rPr lang="en-US" sz="2400">
                <a:solidFill>
                  <a:srgbClr val="FFFFFF"/>
                </a:solidFill>
                <a:effectLst>
                  <a:outerShdw blurRad="38100" dist="38100" dir="2700000" algn="tl">
                    <a:srgbClr val="000000"/>
                  </a:outerShdw>
                </a:effectLst>
              </a:rPr>
              <a:t>                         Supershelf         7                 4</a:t>
            </a:r>
          </a:p>
          <a:p>
            <a:pPr marL="342900" indent="-342900" eaLnBrk="0" hangingPunct="0">
              <a:spcBef>
                <a:spcPct val="20000"/>
              </a:spcBef>
              <a:buClr>
                <a:srgbClr val="66FFFF"/>
              </a:buClr>
              <a:buSzPct val="75000"/>
              <a:buFont typeface="Monotype Sorts" pitchFamily="2" charset="2"/>
              <a:buNone/>
              <a:defRPr/>
            </a:pPr>
            <a:endParaRPr lang="en-US" sz="1000">
              <a:solidFill>
                <a:srgbClr val="FFFFFF"/>
              </a:solidFill>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pitchFamily="2" charset="2"/>
              <a:buNone/>
              <a:defRPr/>
            </a:pPr>
            <a:r>
              <a:rPr lang="en-US" sz="2400">
                <a:solidFill>
                  <a:srgbClr val="FFFFFF"/>
                </a:solidFill>
                <a:effectLst>
                  <a:outerShdw blurRad="38100" dist="38100" dir="2700000" algn="tl">
                    <a:srgbClr val="000000"/>
                  </a:outerShdw>
                </a:effectLst>
              </a:rPr>
              <a:t>		The costs to install the shelving at the various locations are:</a:t>
            </a:r>
          </a:p>
          <a:p>
            <a:pPr marL="342900" indent="-342900" eaLnBrk="0" hangingPunct="0">
              <a:spcBef>
                <a:spcPct val="20000"/>
              </a:spcBef>
              <a:buClr>
                <a:srgbClr val="66FFFF"/>
              </a:buClr>
              <a:buSzPct val="75000"/>
              <a:buFont typeface="Monotype Sorts" pitchFamily="2" charset="2"/>
              <a:buNone/>
              <a:defRPr/>
            </a:pPr>
            <a:endParaRPr lang="en-US" sz="1000">
              <a:solidFill>
                <a:srgbClr val="FFFFFF"/>
              </a:solidFill>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pitchFamily="2" charset="2"/>
              <a:buNone/>
              <a:defRPr/>
            </a:pPr>
            <a:r>
              <a:rPr lang="en-US" sz="2400">
                <a:solidFill>
                  <a:srgbClr val="FFFFFF"/>
                </a:solidFill>
                <a:effectLst>
                  <a:outerShdw blurRad="38100" dist="38100" dir="2700000" algn="tl">
                    <a:srgbClr val="000000"/>
                  </a:outerShdw>
                </a:effectLst>
              </a:rPr>
              <a:t>                                     </a:t>
            </a:r>
            <a:r>
              <a:rPr lang="en-US" sz="2400" u="sng">
                <a:solidFill>
                  <a:srgbClr val="FFFFFF"/>
                </a:solidFill>
                <a:effectLst>
                  <a:outerShdw blurRad="38100" dist="38100" dir="2700000" algn="tl">
                    <a:srgbClr val="000000"/>
                  </a:outerShdw>
                </a:effectLst>
              </a:rPr>
              <a:t>Zrox</a:t>
            </a:r>
            <a:r>
              <a:rPr lang="en-US" sz="2400">
                <a:solidFill>
                  <a:srgbClr val="FFFFFF"/>
                </a:solidFill>
                <a:effectLst>
                  <a:outerShdw blurRad="38100" dist="38100" dir="2700000" algn="tl">
                    <a:srgbClr val="000000"/>
                  </a:outerShdw>
                </a:effectLst>
              </a:rPr>
              <a:t>    </a:t>
            </a:r>
            <a:r>
              <a:rPr lang="en-US" sz="2400" u="sng">
                <a:solidFill>
                  <a:srgbClr val="FFFFFF"/>
                </a:solidFill>
                <a:effectLst>
                  <a:outerShdw blurRad="38100" dist="38100" dir="2700000" algn="tl">
                    <a:srgbClr val="000000"/>
                  </a:outerShdw>
                </a:effectLst>
              </a:rPr>
              <a:t>Hewes</a:t>
            </a:r>
            <a:r>
              <a:rPr lang="en-US" sz="2400">
                <a:solidFill>
                  <a:srgbClr val="FFFFFF"/>
                </a:solidFill>
                <a:effectLst>
                  <a:outerShdw blurRad="38100" dist="38100" dir="2700000" algn="tl">
                    <a:srgbClr val="000000"/>
                  </a:outerShdw>
                </a:effectLst>
              </a:rPr>
              <a:t>    </a:t>
            </a:r>
            <a:r>
              <a:rPr lang="en-US" sz="2400" u="sng">
                <a:solidFill>
                  <a:srgbClr val="FFFFFF"/>
                </a:solidFill>
                <a:effectLst>
                  <a:outerShdw blurRad="38100" dist="38100" dir="2700000" algn="tl">
                    <a:srgbClr val="000000"/>
                  </a:outerShdw>
                </a:effectLst>
              </a:rPr>
              <a:t>Rockrite</a:t>
            </a:r>
            <a:endParaRPr lang="en-US" sz="2400">
              <a:solidFill>
                <a:srgbClr val="FFFFFF"/>
              </a:solidFill>
              <a:effectLst>
                <a:outerShdw blurRad="38100" dist="38100" dir="2700000" algn="tl">
                  <a:srgbClr val="000000"/>
                </a:outerShdw>
              </a:effectLst>
            </a:endParaRPr>
          </a:p>
          <a:p>
            <a:pPr marL="342900" indent="-342900" eaLnBrk="0" hangingPunct="0">
              <a:lnSpc>
                <a:spcPct val="70000"/>
              </a:lnSpc>
              <a:spcBef>
                <a:spcPct val="20000"/>
              </a:spcBef>
              <a:buClr>
                <a:srgbClr val="66FFFF"/>
              </a:buClr>
              <a:buSzPct val="75000"/>
              <a:buFont typeface="Monotype Sorts" pitchFamily="2" charset="2"/>
              <a:buNone/>
              <a:defRPr/>
            </a:pPr>
            <a:r>
              <a:rPr lang="en-US" sz="2400">
                <a:solidFill>
                  <a:srgbClr val="FFFFFF"/>
                </a:solidFill>
                <a:effectLst>
                  <a:outerShdw blurRad="38100" dist="38100" dir="2700000" algn="tl">
                    <a:srgbClr val="000000"/>
                  </a:outerShdw>
                </a:effectLst>
              </a:rPr>
              <a:t>		        Thomas       1           5                8</a:t>
            </a:r>
          </a:p>
          <a:p>
            <a:pPr marL="342900" indent="-342900" eaLnBrk="0" hangingPunct="0">
              <a:lnSpc>
                <a:spcPct val="70000"/>
              </a:lnSpc>
              <a:spcBef>
                <a:spcPct val="20000"/>
              </a:spcBef>
              <a:buClr>
                <a:srgbClr val="66FFFF"/>
              </a:buClr>
              <a:buSzPct val="75000"/>
              <a:buFont typeface="Monotype Sorts" pitchFamily="2" charset="2"/>
              <a:buNone/>
              <a:defRPr/>
            </a:pPr>
            <a:r>
              <a:rPr lang="en-US" sz="2400">
                <a:solidFill>
                  <a:srgbClr val="FFFFFF"/>
                </a:solidFill>
                <a:effectLst>
                  <a:outerShdw blurRad="38100" dist="38100" dir="2700000" algn="tl">
                    <a:srgbClr val="000000"/>
                  </a:outerShdw>
                </a:effectLst>
              </a:rPr>
              <a:t>                Washburn       3           4                4</a:t>
            </a:r>
          </a:p>
        </p:txBody>
      </p:sp>
      <p:sp>
        <p:nvSpPr>
          <p:cNvPr id="160775" name="Rectangle 7"/>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Transshipment Problem Example</a:t>
            </a:r>
          </a:p>
        </p:txBody>
      </p:sp>
    </p:spTree>
  </p:cSld>
  <p:clrMapOvr>
    <a:masterClrMapping/>
  </p:clrMapOvr>
  <p:transition>
    <p:zoom/>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77" name="Rectangle 81"/>
          <p:cNvSpPr>
            <a:spLocks noChangeArrowheads="1"/>
          </p:cNvSpPr>
          <p:nvPr/>
        </p:nvSpPr>
        <p:spPr bwMode="auto">
          <a:xfrm>
            <a:off x="1009650" y="1587500"/>
            <a:ext cx="7372350" cy="45339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chemeClr val="tx1"/>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55340" name="Rectangle 44"/>
          <p:cNvSpPr>
            <a:spLocks noGrp="1" noChangeArrowheads="1"/>
          </p:cNvSpPr>
          <p:nvPr>
            <p:ph type="body" idx="1"/>
          </p:nvPr>
        </p:nvSpPr>
        <p:spPr>
          <a:xfrm>
            <a:off x="687388" y="1104900"/>
            <a:ext cx="4587875" cy="541338"/>
          </a:xfrm>
        </p:spPr>
        <p:txBody>
          <a:bodyPr/>
          <a:lstStyle/>
          <a:p>
            <a:pPr>
              <a:buFont typeface="Monotype Sorts"/>
              <a:buNone/>
              <a:defRPr/>
            </a:pPr>
            <a:r>
              <a:rPr lang="en-US" smtClean="0">
                <a:solidFill>
                  <a:srgbClr val="66FFFF"/>
                </a:solidFill>
              </a:rPr>
              <a:t>	Network Representation</a:t>
            </a:r>
          </a:p>
        </p:txBody>
      </p:sp>
      <p:sp>
        <p:nvSpPr>
          <p:cNvPr id="228355" name="Rectangle 45"/>
          <p:cNvSpPr>
            <a:spLocks noChangeArrowheads="1"/>
          </p:cNvSpPr>
          <p:nvPr/>
        </p:nvSpPr>
        <p:spPr bwMode="auto">
          <a:xfrm>
            <a:off x="1649413" y="2695575"/>
            <a:ext cx="846137" cy="287338"/>
          </a:xfrm>
          <a:prstGeom prst="rect">
            <a:avLst/>
          </a:prstGeom>
          <a:noFill/>
          <a:ln w="12700">
            <a:noFill/>
            <a:miter lim="800000"/>
            <a:headEnd/>
            <a:tailEnd/>
          </a:ln>
        </p:spPr>
        <p:txBody>
          <a:bodyPr wrap="none" lIns="106362" tIns="52388" rIns="106362" bIns="52388">
            <a:spAutoFit/>
          </a:bodyPr>
          <a:lstStyle/>
          <a:p>
            <a:pPr defTabSz="1208088" eaLnBrk="0" hangingPunct="0"/>
            <a:r>
              <a:rPr lang="en-US" sz="1200">
                <a:solidFill>
                  <a:schemeClr val="bg2"/>
                </a:solidFill>
                <a:latin typeface="Arial" charset="0"/>
              </a:rPr>
              <a:t>ARNOLD</a:t>
            </a:r>
          </a:p>
        </p:txBody>
      </p:sp>
      <p:sp>
        <p:nvSpPr>
          <p:cNvPr id="228356" name="Rectangle 46"/>
          <p:cNvSpPr>
            <a:spLocks noChangeArrowheads="1"/>
          </p:cNvSpPr>
          <p:nvPr/>
        </p:nvSpPr>
        <p:spPr bwMode="auto">
          <a:xfrm>
            <a:off x="4278313" y="4799013"/>
            <a:ext cx="669925" cy="469900"/>
          </a:xfrm>
          <a:prstGeom prst="rect">
            <a:avLst/>
          </a:prstGeom>
          <a:noFill/>
          <a:ln w="12700">
            <a:noFill/>
            <a:miter lim="800000"/>
            <a:headEnd/>
            <a:tailEnd/>
          </a:ln>
        </p:spPr>
        <p:txBody>
          <a:bodyPr wrap="none" lIns="106362" tIns="52388" rIns="106362" bIns="52388">
            <a:spAutoFit/>
          </a:bodyPr>
          <a:lstStyle/>
          <a:p>
            <a:pPr defTabSz="1208088" eaLnBrk="0" hangingPunct="0"/>
            <a:r>
              <a:rPr lang="en-US" sz="1200">
                <a:solidFill>
                  <a:schemeClr val="bg2"/>
                </a:solidFill>
                <a:latin typeface="Arial" charset="0"/>
              </a:rPr>
              <a:t>WASH</a:t>
            </a:r>
            <a:endParaRPr lang="en-US" sz="1200">
              <a:latin typeface="Arial" charset="0"/>
            </a:endParaRPr>
          </a:p>
          <a:p>
            <a:pPr defTabSz="1208088" eaLnBrk="0" hangingPunct="0"/>
            <a:r>
              <a:rPr lang="en-US" sz="1200">
                <a:solidFill>
                  <a:schemeClr val="bg2"/>
                </a:solidFill>
                <a:latin typeface="Arial" charset="0"/>
              </a:rPr>
              <a:t>BURN</a:t>
            </a:r>
          </a:p>
        </p:txBody>
      </p:sp>
      <p:sp>
        <p:nvSpPr>
          <p:cNvPr id="228357" name="Rectangle 47"/>
          <p:cNvSpPr>
            <a:spLocks noChangeArrowheads="1"/>
          </p:cNvSpPr>
          <p:nvPr/>
        </p:nvSpPr>
        <p:spPr bwMode="auto">
          <a:xfrm>
            <a:off x="6907213" y="1644650"/>
            <a:ext cx="636587" cy="287338"/>
          </a:xfrm>
          <a:prstGeom prst="rect">
            <a:avLst/>
          </a:prstGeom>
          <a:noFill/>
          <a:ln w="12700">
            <a:noFill/>
            <a:miter lim="800000"/>
            <a:headEnd/>
            <a:tailEnd/>
          </a:ln>
        </p:spPr>
        <p:txBody>
          <a:bodyPr wrap="none" lIns="106362" tIns="52388" rIns="106362" bIns="52388">
            <a:spAutoFit/>
          </a:bodyPr>
          <a:lstStyle/>
          <a:p>
            <a:pPr defTabSz="1208088" eaLnBrk="0" hangingPunct="0"/>
            <a:r>
              <a:rPr lang="en-US" sz="1200">
                <a:solidFill>
                  <a:schemeClr val="bg2"/>
                </a:solidFill>
                <a:latin typeface="Arial" charset="0"/>
              </a:rPr>
              <a:t>ZROX</a:t>
            </a:r>
          </a:p>
        </p:txBody>
      </p:sp>
      <p:sp>
        <p:nvSpPr>
          <p:cNvPr id="228358" name="Rectangle 48"/>
          <p:cNvSpPr>
            <a:spLocks noChangeArrowheads="1"/>
          </p:cNvSpPr>
          <p:nvPr/>
        </p:nvSpPr>
        <p:spPr bwMode="auto">
          <a:xfrm>
            <a:off x="6819900" y="3746500"/>
            <a:ext cx="771525" cy="287338"/>
          </a:xfrm>
          <a:prstGeom prst="rect">
            <a:avLst/>
          </a:prstGeom>
          <a:noFill/>
          <a:ln w="12700">
            <a:noFill/>
            <a:miter lim="800000"/>
            <a:headEnd/>
            <a:tailEnd/>
          </a:ln>
        </p:spPr>
        <p:txBody>
          <a:bodyPr wrap="none" lIns="106362" tIns="52388" rIns="106362" bIns="52388">
            <a:spAutoFit/>
          </a:bodyPr>
          <a:lstStyle/>
          <a:p>
            <a:pPr defTabSz="1208088" eaLnBrk="0" hangingPunct="0"/>
            <a:r>
              <a:rPr lang="en-US" sz="1200">
                <a:solidFill>
                  <a:schemeClr val="bg2"/>
                </a:solidFill>
                <a:latin typeface="Arial" charset="0"/>
              </a:rPr>
              <a:t>HEWES</a:t>
            </a:r>
          </a:p>
        </p:txBody>
      </p:sp>
      <p:sp>
        <p:nvSpPr>
          <p:cNvPr id="55345" name="Line 49"/>
          <p:cNvSpPr>
            <a:spLocks noChangeShapeType="1"/>
          </p:cNvSpPr>
          <p:nvPr/>
        </p:nvSpPr>
        <p:spPr bwMode="auto">
          <a:xfrm flipV="1">
            <a:off x="2474913" y="2903538"/>
            <a:ext cx="1836737" cy="6350"/>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55346" name="Line 50"/>
          <p:cNvSpPr>
            <a:spLocks noChangeShapeType="1"/>
          </p:cNvSpPr>
          <p:nvPr/>
        </p:nvSpPr>
        <p:spPr bwMode="auto">
          <a:xfrm>
            <a:off x="2468563" y="4968875"/>
            <a:ext cx="1836737" cy="0"/>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55347" name="Line 51"/>
          <p:cNvSpPr>
            <a:spLocks noChangeShapeType="1"/>
          </p:cNvSpPr>
          <p:nvPr/>
        </p:nvSpPr>
        <p:spPr bwMode="auto">
          <a:xfrm>
            <a:off x="2468563" y="2916238"/>
            <a:ext cx="1836737" cy="2071687"/>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55348" name="Line 52"/>
          <p:cNvSpPr>
            <a:spLocks noChangeShapeType="1"/>
          </p:cNvSpPr>
          <p:nvPr/>
        </p:nvSpPr>
        <p:spPr bwMode="auto">
          <a:xfrm flipV="1">
            <a:off x="2481263" y="2916238"/>
            <a:ext cx="1817687" cy="2039937"/>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55349" name="Line 53"/>
          <p:cNvSpPr>
            <a:spLocks noChangeShapeType="1"/>
          </p:cNvSpPr>
          <p:nvPr/>
        </p:nvSpPr>
        <p:spPr bwMode="auto">
          <a:xfrm flipV="1">
            <a:off x="5054600" y="2211388"/>
            <a:ext cx="1865313" cy="685800"/>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55350" name="Line 54"/>
          <p:cNvSpPr>
            <a:spLocks noChangeShapeType="1"/>
          </p:cNvSpPr>
          <p:nvPr/>
        </p:nvSpPr>
        <p:spPr bwMode="auto">
          <a:xfrm>
            <a:off x="5060950" y="2897188"/>
            <a:ext cx="1835150" cy="963612"/>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55351" name="Line 55"/>
          <p:cNvSpPr>
            <a:spLocks noChangeShapeType="1"/>
          </p:cNvSpPr>
          <p:nvPr/>
        </p:nvSpPr>
        <p:spPr bwMode="auto">
          <a:xfrm>
            <a:off x="5067300" y="2903538"/>
            <a:ext cx="1827213" cy="2678112"/>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55352" name="Line 56"/>
          <p:cNvSpPr>
            <a:spLocks noChangeShapeType="1"/>
          </p:cNvSpPr>
          <p:nvPr/>
        </p:nvSpPr>
        <p:spPr bwMode="auto">
          <a:xfrm flipV="1">
            <a:off x="5060950" y="2230438"/>
            <a:ext cx="1863725" cy="2725737"/>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55353" name="Line 57"/>
          <p:cNvSpPr>
            <a:spLocks noChangeShapeType="1"/>
          </p:cNvSpPr>
          <p:nvPr/>
        </p:nvSpPr>
        <p:spPr bwMode="auto">
          <a:xfrm flipV="1">
            <a:off x="5067300" y="3848100"/>
            <a:ext cx="1828800" cy="1108075"/>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55354" name="Line 58"/>
          <p:cNvSpPr>
            <a:spLocks noChangeShapeType="1"/>
          </p:cNvSpPr>
          <p:nvPr/>
        </p:nvSpPr>
        <p:spPr bwMode="auto">
          <a:xfrm>
            <a:off x="5060950" y="4956175"/>
            <a:ext cx="1858963" cy="638175"/>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55355" name="Rectangle 59"/>
          <p:cNvSpPr>
            <a:spLocks noChangeArrowheads="1"/>
          </p:cNvSpPr>
          <p:nvPr/>
        </p:nvSpPr>
        <p:spPr bwMode="auto">
          <a:xfrm>
            <a:off x="1211263" y="2690813"/>
            <a:ext cx="517525" cy="469900"/>
          </a:xfrm>
          <a:prstGeom prst="rect">
            <a:avLst/>
          </a:prstGeom>
          <a:noFill/>
          <a:ln w="12700">
            <a:noFill/>
            <a:miter lim="800000"/>
            <a:headEnd/>
            <a:tailEnd/>
          </a:ln>
          <a:effectLst/>
        </p:spPr>
        <p:txBody>
          <a:bodyPr wrap="none" lIns="106362" tIns="52388" rIns="106362" bIns="52388">
            <a:spAutoFit/>
          </a:bodyPr>
          <a:lstStyle/>
          <a:p>
            <a:pPr defTabSz="1208088" eaLnBrk="0" hangingPunct="0">
              <a:defRPr/>
            </a:pPr>
            <a:r>
              <a:rPr lang="en-US" sz="2400">
                <a:solidFill>
                  <a:srgbClr val="FFFFFF"/>
                </a:solidFill>
                <a:effectLst>
                  <a:outerShdw blurRad="38100" dist="38100" dir="2700000" algn="tl">
                    <a:srgbClr val="000000"/>
                  </a:outerShdw>
                </a:effectLst>
              </a:rPr>
              <a:t>75</a:t>
            </a:r>
          </a:p>
        </p:txBody>
      </p:sp>
      <p:sp>
        <p:nvSpPr>
          <p:cNvPr id="55356" name="Rectangle 60"/>
          <p:cNvSpPr>
            <a:spLocks noChangeArrowheads="1"/>
          </p:cNvSpPr>
          <p:nvPr/>
        </p:nvSpPr>
        <p:spPr bwMode="auto">
          <a:xfrm>
            <a:off x="1211263" y="4794250"/>
            <a:ext cx="517525" cy="469900"/>
          </a:xfrm>
          <a:prstGeom prst="rect">
            <a:avLst/>
          </a:prstGeom>
          <a:noFill/>
          <a:ln w="12700">
            <a:noFill/>
            <a:miter lim="800000"/>
            <a:headEnd/>
            <a:tailEnd/>
          </a:ln>
          <a:effectLst/>
        </p:spPr>
        <p:txBody>
          <a:bodyPr wrap="none" lIns="106362" tIns="52388" rIns="106362" bIns="52388">
            <a:spAutoFit/>
          </a:bodyPr>
          <a:lstStyle/>
          <a:p>
            <a:pPr defTabSz="1208088" eaLnBrk="0" hangingPunct="0">
              <a:defRPr/>
            </a:pPr>
            <a:r>
              <a:rPr lang="en-US" sz="2400">
                <a:solidFill>
                  <a:srgbClr val="FFFFFF"/>
                </a:solidFill>
                <a:effectLst>
                  <a:outerShdw blurRad="38100" dist="38100" dir="2700000" algn="tl">
                    <a:srgbClr val="000000"/>
                  </a:outerShdw>
                </a:effectLst>
              </a:rPr>
              <a:t>75</a:t>
            </a:r>
          </a:p>
        </p:txBody>
      </p:sp>
      <p:sp>
        <p:nvSpPr>
          <p:cNvPr id="55357" name="Rectangle 61"/>
          <p:cNvSpPr>
            <a:spLocks noChangeArrowheads="1"/>
          </p:cNvSpPr>
          <p:nvPr/>
        </p:nvSpPr>
        <p:spPr bwMode="auto">
          <a:xfrm>
            <a:off x="7696200" y="1882775"/>
            <a:ext cx="517525" cy="469900"/>
          </a:xfrm>
          <a:prstGeom prst="rect">
            <a:avLst/>
          </a:prstGeom>
          <a:noFill/>
          <a:ln w="12700">
            <a:noFill/>
            <a:miter lim="800000"/>
            <a:headEnd/>
            <a:tailEnd/>
          </a:ln>
          <a:effectLst/>
        </p:spPr>
        <p:txBody>
          <a:bodyPr wrap="none" lIns="106362" tIns="52388" rIns="106362" bIns="52388">
            <a:spAutoFit/>
          </a:bodyPr>
          <a:lstStyle/>
          <a:p>
            <a:pPr defTabSz="1208088" eaLnBrk="0" hangingPunct="0">
              <a:defRPr/>
            </a:pPr>
            <a:r>
              <a:rPr lang="en-US" sz="2400">
                <a:solidFill>
                  <a:srgbClr val="FFFFFF"/>
                </a:solidFill>
                <a:effectLst>
                  <a:outerShdw blurRad="38100" dist="38100" dir="2700000" algn="tl">
                    <a:srgbClr val="000000"/>
                  </a:outerShdw>
                </a:effectLst>
              </a:rPr>
              <a:t>50</a:t>
            </a:r>
          </a:p>
        </p:txBody>
      </p:sp>
      <p:sp>
        <p:nvSpPr>
          <p:cNvPr id="55358" name="Rectangle 62"/>
          <p:cNvSpPr>
            <a:spLocks noChangeArrowheads="1"/>
          </p:cNvSpPr>
          <p:nvPr/>
        </p:nvSpPr>
        <p:spPr bwMode="auto">
          <a:xfrm>
            <a:off x="7696200" y="3654425"/>
            <a:ext cx="517525" cy="469900"/>
          </a:xfrm>
          <a:prstGeom prst="rect">
            <a:avLst/>
          </a:prstGeom>
          <a:noFill/>
          <a:ln w="12700">
            <a:noFill/>
            <a:miter lim="800000"/>
            <a:headEnd/>
            <a:tailEnd/>
          </a:ln>
          <a:effectLst/>
        </p:spPr>
        <p:txBody>
          <a:bodyPr wrap="none" lIns="106362" tIns="52388" rIns="106362" bIns="52388">
            <a:spAutoFit/>
          </a:bodyPr>
          <a:lstStyle/>
          <a:p>
            <a:pPr defTabSz="1208088" eaLnBrk="0" hangingPunct="0">
              <a:defRPr/>
            </a:pPr>
            <a:r>
              <a:rPr lang="en-US" sz="2400">
                <a:solidFill>
                  <a:srgbClr val="FFFFFF"/>
                </a:solidFill>
                <a:effectLst>
                  <a:outerShdw blurRad="38100" dist="38100" dir="2700000" algn="tl">
                    <a:srgbClr val="000000"/>
                  </a:outerShdw>
                </a:effectLst>
              </a:rPr>
              <a:t>60</a:t>
            </a:r>
          </a:p>
        </p:txBody>
      </p:sp>
      <p:sp>
        <p:nvSpPr>
          <p:cNvPr id="55359" name="Rectangle 63"/>
          <p:cNvSpPr>
            <a:spLocks noChangeArrowheads="1"/>
          </p:cNvSpPr>
          <p:nvPr/>
        </p:nvSpPr>
        <p:spPr bwMode="auto">
          <a:xfrm>
            <a:off x="7696200" y="5422900"/>
            <a:ext cx="517525" cy="469900"/>
          </a:xfrm>
          <a:prstGeom prst="rect">
            <a:avLst/>
          </a:prstGeom>
          <a:noFill/>
          <a:ln w="12700">
            <a:noFill/>
            <a:miter lim="800000"/>
            <a:headEnd/>
            <a:tailEnd/>
          </a:ln>
          <a:effectLst/>
        </p:spPr>
        <p:txBody>
          <a:bodyPr wrap="none" lIns="106362" tIns="52388" rIns="106362" bIns="52388">
            <a:spAutoFit/>
          </a:bodyPr>
          <a:lstStyle/>
          <a:p>
            <a:pPr defTabSz="1208088" eaLnBrk="0" hangingPunct="0">
              <a:defRPr/>
            </a:pPr>
            <a:r>
              <a:rPr lang="en-US" sz="2400">
                <a:solidFill>
                  <a:srgbClr val="FFFFFF"/>
                </a:solidFill>
                <a:effectLst>
                  <a:outerShdw blurRad="38100" dist="38100" dir="2700000" algn="tl">
                    <a:srgbClr val="000000"/>
                  </a:outerShdw>
                </a:effectLst>
              </a:rPr>
              <a:t>40</a:t>
            </a:r>
          </a:p>
        </p:txBody>
      </p:sp>
      <p:sp>
        <p:nvSpPr>
          <p:cNvPr id="55360" name="Rectangle 64"/>
          <p:cNvSpPr>
            <a:spLocks noChangeArrowheads="1"/>
          </p:cNvSpPr>
          <p:nvPr/>
        </p:nvSpPr>
        <p:spPr bwMode="auto">
          <a:xfrm>
            <a:off x="2525713" y="2481263"/>
            <a:ext cx="365125" cy="469900"/>
          </a:xfrm>
          <a:prstGeom prst="rect">
            <a:avLst/>
          </a:prstGeom>
          <a:noFill/>
          <a:ln w="12700">
            <a:noFill/>
            <a:miter lim="800000"/>
            <a:headEnd/>
            <a:tailEnd/>
          </a:ln>
          <a:effectLst/>
        </p:spPr>
        <p:txBody>
          <a:bodyPr wrap="none" lIns="106362" tIns="52388" rIns="106362" bIns="52388">
            <a:spAutoFit/>
          </a:bodyPr>
          <a:lstStyle/>
          <a:p>
            <a:pPr defTabSz="1208088" eaLnBrk="0" hangingPunct="0">
              <a:defRPr/>
            </a:pPr>
            <a:r>
              <a:rPr lang="en-US" sz="2400">
                <a:solidFill>
                  <a:srgbClr val="FFFFFF"/>
                </a:solidFill>
                <a:effectLst>
                  <a:outerShdw blurRad="38100" dist="38100" dir="2700000" algn="tl">
                    <a:srgbClr val="000000"/>
                  </a:outerShdw>
                </a:effectLst>
              </a:rPr>
              <a:t>5</a:t>
            </a:r>
          </a:p>
        </p:txBody>
      </p:sp>
      <p:sp>
        <p:nvSpPr>
          <p:cNvPr id="55361" name="Rectangle 65"/>
          <p:cNvSpPr>
            <a:spLocks noChangeArrowheads="1"/>
          </p:cNvSpPr>
          <p:nvPr/>
        </p:nvSpPr>
        <p:spPr bwMode="auto">
          <a:xfrm>
            <a:off x="2514600" y="3211513"/>
            <a:ext cx="365125" cy="469900"/>
          </a:xfrm>
          <a:prstGeom prst="rect">
            <a:avLst/>
          </a:prstGeom>
          <a:noFill/>
          <a:ln w="12700">
            <a:noFill/>
            <a:miter lim="800000"/>
            <a:headEnd/>
            <a:tailEnd/>
          </a:ln>
          <a:effectLst/>
        </p:spPr>
        <p:txBody>
          <a:bodyPr wrap="none" lIns="106362" tIns="52388" rIns="106362" bIns="52388">
            <a:spAutoFit/>
          </a:bodyPr>
          <a:lstStyle/>
          <a:p>
            <a:pPr defTabSz="1208088" eaLnBrk="0" hangingPunct="0">
              <a:defRPr/>
            </a:pPr>
            <a:r>
              <a:rPr lang="en-US" sz="2400">
                <a:solidFill>
                  <a:srgbClr val="FFFFFF"/>
                </a:solidFill>
                <a:effectLst>
                  <a:outerShdw blurRad="38100" dist="38100" dir="2700000" algn="tl">
                    <a:srgbClr val="000000"/>
                  </a:outerShdw>
                </a:effectLst>
              </a:rPr>
              <a:t>8</a:t>
            </a:r>
          </a:p>
        </p:txBody>
      </p:sp>
      <p:sp>
        <p:nvSpPr>
          <p:cNvPr id="55362" name="Rectangle 66"/>
          <p:cNvSpPr>
            <a:spLocks noChangeArrowheads="1"/>
          </p:cNvSpPr>
          <p:nvPr/>
        </p:nvSpPr>
        <p:spPr bwMode="auto">
          <a:xfrm>
            <a:off x="2514600" y="4275138"/>
            <a:ext cx="365125" cy="469900"/>
          </a:xfrm>
          <a:prstGeom prst="rect">
            <a:avLst/>
          </a:prstGeom>
          <a:noFill/>
          <a:ln w="12700">
            <a:noFill/>
            <a:miter lim="800000"/>
            <a:headEnd/>
            <a:tailEnd/>
          </a:ln>
          <a:effectLst/>
        </p:spPr>
        <p:txBody>
          <a:bodyPr wrap="none" lIns="106362" tIns="52388" rIns="106362" bIns="52388">
            <a:spAutoFit/>
          </a:bodyPr>
          <a:lstStyle/>
          <a:p>
            <a:pPr defTabSz="1208088" eaLnBrk="0" hangingPunct="0">
              <a:defRPr/>
            </a:pPr>
            <a:r>
              <a:rPr lang="en-US" sz="2400">
                <a:solidFill>
                  <a:srgbClr val="FFFFFF"/>
                </a:solidFill>
                <a:effectLst>
                  <a:outerShdw blurRad="38100" dist="38100" dir="2700000" algn="tl">
                    <a:srgbClr val="000000"/>
                  </a:outerShdw>
                </a:effectLst>
              </a:rPr>
              <a:t>7</a:t>
            </a:r>
          </a:p>
        </p:txBody>
      </p:sp>
      <p:sp>
        <p:nvSpPr>
          <p:cNvPr id="55363" name="Rectangle 67"/>
          <p:cNvSpPr>
            <a:spLocks noChangeArrowheads="1"/>
          </p:cNvSpPr>
          <p:nvPr/>
        </p:nvSpPr>
        <p:spPr bwMode="auto">
          <a:xfrm>
            <a:off x="2513013" y="4992688"/>
            <a:ext cx="365125" cy="469900"/>
          </a:xfrm>
          <a:prstGeom prst="rect">
            <a:avLst/>
          </a:prstGeom>
          <a:noFill/>
          <a:ln w="12700">
            <a:noFill/>
            <a:miter lim="800000"/>
            <a:headEnd/>
            <a:tailEnd/>
          </a:ln>
          <a:effectLst/>
        </p:spPr>
        <p:txBody>
          <a:bodyPr wrap="none" lIns="106362" tIns="52388" rIns="106362" bIns="52388">
            <a:spAutoFit/>
          </a:bodyPr>
          <a:lstStyle/>
          <a:p>
            <a:pPr defTabSz="1208088" eaLnBrk="0" hangingPunct="0">
              <a:defRPr/>
            </a:pPr>
            <a:r>
              <a:rPr lang="en-US" sz="2400">
                <a:solidFill>
                  <a:srgbClr val="FFFFFF"/>
                </a:solidFill>
                <a:effectLst>
                  <a:outerShdw blurRad="38100" dist="38100" dir="2700000" algn="tl">
                    <a:srgbClr val="000000"/>
                  </a:outerShdw>
                </a:effectLst>
              </a:rPr>
              <a:t>4</a:t>
            </a:r>
          </a:p>
        </p:txBody>
      </p:sp>
      <p:sp>
        <p:nvSpPr>
          <p:cNvPr id="55364" name="Rectangle 68"/>
          <p:cNvSpPr>
            <a:spLocks noChangeArrowheads="1"/>
          </p:cNvSpPr>
          <p:nvPr/>
        </p:nvSpPr>
        <p:spPr bwMode="auto">
          <a:xfrm>
            <a:off x="5067300" y="2349500"/>
            <a:ext cx="365125" cy="469900"/>
          </a:xfrm>
          <a:prstGeom prst="rect">
            <a:avLst/>
          </a:prstGeom>
          <a:noFill/>
          <a:ln w="12700">
            <a:noFill/>
            <a:miter lim="800000"/>
            <a:headEnd/>
            <a:tailEnd/>
          </a:ln>
          <a:effectLst/>
        </p:spPr>
        <p:txBody>
          <a:bodyPr wrap="none" lIns="106362" tIns="52388" rIns="106362" bIns="52388">
            <a:spAutoFit/>
          </a:bodyPr>
          <a:lstStyle/>
          <a:p>
            <a:pPr defTabSz="1208088" eaLnBrk="0" hangingPunct="0">
              <a:defRPr/>
            </a:pPr>
            <a:r>
              <a:rPr lang="en-US" sz="2400">
                <a:solidFill>
                  <a:srgbClr val="FFFFFF"/>
                </a:solidFill>
                <a:effectLst>
                  <a:outerShdw blurRad="38100" dist="38100" dir="2700000" algn="tl">
                    <a:srgbClr val="000000"/>
                  </a:outerShdw>
                </a:effectLst>
              </a:rPr>
              <a:t>1</a:t>
            </a:r>
          </a:p>
        </p:txBody>
      </p:sp>
      <p:sp>
        <p:nvSpPr>
          <p:cNvPr id="55365" name="Rectangle 69"/>
          <p:cNvSpPr>
            <a:spLocks noChangeArrowheads="1"/>
          </p:cNvSpPr>
          <p:nvPr/>
        </p:nvSpPr>
        <p:spPr bwMode="auto">
          <a:xfrm>
            <a:off x="5329238" y="2713038"/>
            <a:ext cx="365125" cy="469900"/>
          </a:xfrm>
          <a:prstGeom prst="rect">
            <a:avLst/>
          </a:prstGeom>
          <a:noFill/>
          <a:ln w="12700">
            <a:noFill/>
            <a:miter lim="800000"/>
            <a:headEnd/>
            <a:tailEnd/>
          </a:ln>
          <a:effectLst/>
        </p:spPr>
        <p:txBody>
          <a:bodyPr wrap="none" lIns="106362" tIns="52388" rIns="106362" bIns="52388">
            <a:spAutoFit/>
          </a:bodyPr>
          <a:lstStyle/>
          <a:p>
            <a:pPr defTabSz="1208088" eaLnBrk="0" hangingPunct="0">
              <a:defRPr/>
            </a:pPr>
            <a:r>
              <a:rPr lang="en-US" sz="2400">
                <a:solidFill>
                  <a:srgbClr val="FFFFFF"/>
                </a:solidFill>
                <a:effectLst>
                  <a:outerShdw blurRad="38100" dist="38100" dir="2700000" algn="tl">
                    <a:srgbClr val="000000"/>
                  </a:outerShdw>
                </a:effectLst>
              </a:rPr>
              <a:t>5</a:t>
            </a:r>
          </a:p>
        </p:txBody>
      </p:sp>
      <p:sp>
        <p:nvSpPr>
          <p:cNvPr id="55366" name="Rectangle 70"/>
          <p:cNvSpPr>
            <a:spLocks noChangeArrowheads="1"/>
          </p:cNvSpPr>
          <p:nvPr/>
        </p:nvSpPr>
        <p:spPr bwMode="auto">
          <a:xfrm>
            <a:off x="5056188" y="3260725"/>
            <a:ext cx="365125" cy="469900"/>
          </a:xfrm>
          <a:prstGeom prst="rect">
            <a:avLst/>
          </a:prstGeom>
          <a:noFill/>
          <a:ln w="12700">
            <a:noFill/>
            <a:miter lim="800000"/>
            <a:headEnd/>
            <a:tailEnd/>
          </a:ln>
          <a:effectLst/>
        </p:spPr>
        <p:txBody>
          <a:bodyPr wrap="none" lIns="106362" tIns="52388" rIns="106362" bIns="52388">
            <a:spAutoFit/>
          </a:bodyPr>
          <a:lstStyle/>
          <a:p>
            <a:pPr defTabSz="1208088" eaLnBrk="0" hangingPunct="0">
              <a:defRPr/>
            </a:pPr>
            <a:r>
              <a:rPr lang="en-US" sz="2400">
                <a:solidFill>
                  <a:srgbClr val="FFFFFF"/>
                </a:solidFill>
                <a:effectLst>
                  <a:outerShdw blurRad="38100" dist="38100" dir="2700000" algn="tl">
                    <a:srgbClr val="000000"/>
                  </a:outerShdw>
                </a:effectLst>
              </a:rPr>
              <a:t>8</a:t>
            </a:r>
          </a:p>
        </p:txBody>
      </p:sp>
      <p:sp>
        <p:nvSpPr>
          <p:cNvPr id="55367" name="Rectangle 71"/>
          <p:cNvSpPr>
            <a:spLocks noChangeArrowheads="1"/>
          </p:cNvSpPr>
          <p:nvPr/>
        </p:nvSpPr>
        <p:spPr bwMode="auto">
          <a:xfrm>
            <a:off x="5056188" y="4149725"/>
            <a:ext cx="365125" cy="469900"/>
          </a:xfrm>
          <a:prstGeom prst="rect">
            <a:avLst/>
          </a:prstGeom>
          <a:noFill/>
          <a:ln w="12700">
            <a:noFill/>
            <a:miter lim="800000"/>
            <a:headEnd/>
            <a:tailEnd/>
          </a:ln>
          <a:effectLst/>
        </p:spPr>
        <p:txBody>
          <a:bodyPr wrap="none" lIns="106362" tIns="52388" rIns="106362" bIns="52388">
            <a:spAutoFit/>
          </a:bodyPr>
          <a:lstStyle/>
          <a:p>
            <a:pPr defTabSz="1208088" eaLnBrk="0" hangingPunct="0">
              <a:defRPr/>
            </a:pPr>
            <a:r>
              <a:rPr lang="en-US" sz="2400">
                <a:solidFill>
                  <a:srgbClr val="FFFFFF"/>
                </a:solidFill>
                <a:effectLst>
                  <a:outerShdw blurRad="38100" dist="38100" dir="2700000" algn="tl">
                    <a:srgbClr val="000000"/>
                  </a:outerShdw>
                </a:effectLst>
              </a:rPr>
              <a:t>3</a:t>
            </a:r>
          </a:p>
        </p:txBody>
      </p:sp>
      <p:sp>
        <p:nvSpPr>
          <p:cNvPr id="55368" name="Rectangle 72"/>
          <p:cNvSpPr>
            <a:spLocks noChangeArrowheads="1"/>
          </p:cNvSpPr>
          <p:nvPr/>
        </p:nvSpPr>
        <p:spPr bwMode="auto">
          <a:xfrm>
            <a:off x="5405438" y="4645025"/>
            <a:ext cx="365125" cy="469900"/>
          </a:xfrm>
          <a:prstGeom prst="rect">
            <a:avLst/>
          </a:prstGeom>
          <a:noFill/>
          <a:ln w="12700">
            <a:noFill/>
            <a:miter lim="800000"/>
            <a:headEnd/>
            <a:tailEnd/>
          </a:ln>
          <a:effectLst/>
        </p:spPr>
        <p:txBody>
          <a:bodyPr wrap="none" lIns="106362" tIns="52388" rIns="106362" bIns="52388">
            <a:spAutoFit/>
          </a:bodyPr>
          <a:lstStyle/>
          <a:p>
            <a:pPr defTabSz="1208088" eaLnBrk="0" hangingPunct="0">
              <a:defRPr/>
            </a:pPr>
            <a:r>
              <a:rPr lang="en-US" sz="2400">
                <a:solidFill>
                  <a:srgbClr val="FFFFFF"/>
                </a:solidFill>
                <a:effectLst>
                  <a:outerShdw blurRad="38100" dist="38100" dir="2700000" algn="tl">
                    <a:srgbClr val="000000"/>
                  </a:outerShdw>
                </a:effectLst>
              </a:rPr>
              <a:t>4</a:t>
            </a:r>
          </a:p>
        </p:txBody>
      </p:sp>
      <p:sp>
        <p:nvSpPr>
          <p:cNvPr id="55369" name="Rectangle 73"/>
          <p:cNvSpPr>
            <a:spLocks noChangeArrowheads="1"/>
          </p:cNvSpPr>
          <p:nvPr/>
        </p:nvSpPr>
        <p:spPr bwMode="auto">
          <a:xfrm>
            <a:off x="5067300" y="5037138"/>
            <a:ext cx="365125" cy="469900"/>
          </a:xfrm>
          <a:prstGeom prst="rect">
            <a:avLst/>
          </a:prstGeom>
          <a:noFill/>
          <a:ln w="12700">
            <a:noFill/>
            <a:miter lim="800000"/>
            <a:headEnd/>
            <a:tailEnd/>
          </a:ln>
          <a:effectLst/>
        </p:spPr>
        <p:txBody>
          <a:bodyPr wrap="none" lIns="106362" tIns="52388" rIns="106362" bIns="52388">
            <a:spAutoFit/>
          </a:bodyPr>
          <a:lstStyle/>
          <a:p>
            <a:pPr defTabSz="1208088" eaLnBrk="0" hangingPunct="0">
              <a:defRPr/>
            </a:pPr>
            <a:r>
              <a:rPr lang="en-US" sz="2400">
                <a:solidFill>
                  <a:srgbClr val="FFFFFF"/>
                </a:solidFill>
                <a:effectLst>
                  <a:outerShdw blurRad="38100" dist="38100" dir="2700000" algn="tl">
                    <a:srgbClr val="000000"/>
                  </a:outerShdw>
                </a:effectLst>
              </a:rPr>
              <a:t>4</a:t>
            </a:r>
          </a:p>
        </p:txBody>
      </p:sp>
      <p:sp>
        <p:nvSpPr>
          <p:cNvPr id="55370" name="Oval 74"/>
          <p:cNvSpPr>
            <a:spLocks noChangeArrowheads="1"/>
          </p:cNvSpPr>
          <p:nvPr/>
        </p:nvSpPr>
        <p:spPr bwMode="auto">
          <a:xfrm>
            <a:off x="1711325" y="2533650"/>
            <a:ext cx="766763" cy="76835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p:spPr>
        <p:txBody>
          <a:bodyPr wrap="none" lIns="90488" tIns="44450" rIns="90488" bIns="44450" anchor="ctr"/>
          <a:lstStyle/>
          <a:p>
            <a:pPr algn="ctr" eaLnBrk="0" hangingPunct="0">
              <a:defRPr/>
            </a:pPr>
            <a:r>
              <a:rPr lang="en-US" sz="1800">
                <a:solidFill>
                  <a:srgbClr val="FFFFFF"/>
                </a:solidFill>
                <a:effectLst>
                  <a:outerShdw blurRad="38100" dist="38100" dir="2700000" algn="tl">
                    <a:srgbClr val="000000"/>
                  </a:outerShdw>
                </a:effectLst>
              </a:rPr>
              <a:t>Arnold</a:t>
            </a:r>
          </a:p>
        </p:txBody>
      </p:sp>
      <p:sp>
        <p:nvSpPr>
          <p:cNvPr id="55371" name="Oval 75"/>
          <p:cNvSpPr>
            <a:spLocks noChangeArrowheads="1"/>
          </p:cNvSpPr>
          <p:nvPr/>
        </p:nvSpPr>
        <p:spPr bwMode="auto">
          <a:xfrm>
            <a:off x="1711325" y="4591050"/>
            <a:ext cx="766763" cy="76835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p:spPr>
        <p:txBody>
          <a:bodyPr wrap="none" lIns="90488" tIns="44450" rIns="90488" bIns="44450" anchor="ctr"/>
          <a:lstStyle/>
          <a:p>
            <a:pPr algn="ctr" eaLnBrk="0" hangingPunct="0">
              <a:defRPr/>
            </a:pPr>
            <a:r>
              <a:rPr lang="en-US" sz="1800">
                <a:solidFill>
                  <a:srgbClr val="FFFFFF"/>
                </a:solidFill>
                <a:effectLst>
                  <a:outerShdw blurRad="38100" dist="38100" dir="2700000" algn="tl">
                    <a:srgbClr val="000000"/>
                  </a:outerShdw>
                </a:effectLst>
              </a:rPr>
              <a:t>Super</a:t>
            </a:r>
          </a:p>
          <a:p>
            <a:pPr algn="ctr" eaLnBrk="0" hangingPunct="0">
              <a:defRPr/>
            </a:pPr>
            <a:r>
              <a:rPr lang="en-US" sz="1800">
                <a:solidFill>
                  <a:srgbClr val="FFFFFF"/>
                </a:solidFill>
                <a:effectLst>
                  <a:outerShdw blurRad="38100" dist="38100" dir="2700000" algn="tl">
                    <a:srgbClr val="000000"/>
                  </a:outerShdw>
                </a:effectLst>
              </a:rPr>
              <a:t>Shelf</a:t>
            </a:r>
          </a:p>
        </p:txBody>
      </p:sp>
      <p:sp>
        <p:nvSpPr>
          <p:cNvPr id="55372" name="Oval 76"/>
          <p:cNvSpPr>
            <a:spLocks noChangeArrowheads="1"/>
          </p:cNvSpPr>
          <p:nvPr/>
        </p:nvSpPr>
        <p:spPr bwMode="auto">
          <a:xfrm>
            <a:off x="6892925" y="3448050"/>
            <a:ext cx="766763" cy="76835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p:spPr>
        <p:txBody>
          <a:bodyPr wrap="none" lIns="90488" tIns="44450" rIns="90488" bIns="44450" anchor="ctr"/>
          <a:lstStyle/>
          <a:p>
            <a:pPr algn="ctr" eaLnBrk="0" hangingPunct="0">
              <a:defRPr/>
            </a:pPr>
            <a:r>
              <a:rPr lang="en-US" sz="1800">
                <a:solidFill>
                  <a:srgbClr val="FFFFFF"/>
                </a:solidFill>
                <a:effectLst>
                  <a:outerShdw blurRad="38100" dist="38100" dir="2700000" algn="tl">
                    <a:srgbClr val="000000"/>
                  </a:outerShdw>
                </a:effectLst>
              </a:rPr>
              <a:t>Hewes</a:t>
            </a:r>
          </a:p>
        </p:txBody>
      </p:sp>
      <p:sp>
        <p:nvSpPr>
          <p:cNvPr id="55373" name="Oval 77"/>
          <p:cNvSpPr>
            <a:spLocks noChangeArrowheads="1"/>
          </p:cNvSpPr>
          <p:nvPr/>
        </p:nvSpPr>
        <p:spPr bwMode="auto">
          <a:xfrm>
            <a:off x="6892925" y="1733550"/>
            <a:ext cx="766763" cy="76835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p:spPr>
        <p:txBody>
          <a:bodyPr wrap="none" lIns="90488" tIns="44450" rIns="90488" bIns="44450" anchor="ctr"/>
          <a:lstStyle/>
          <a:p>
            <a:pPr algn="ctr" eaLnBrk="0" hangingPunct="0">
              <a:defRPr/>
            </a:pPr>
            <a:r>
              <a:rPr lang="en-US" sz="1800">
                <a:solidFill>
                  <a:srgbClr val="FFFFFF"/>
                </a:solidFill>
                <a:effectLst>
                  <a:outerShdw blurRad="38100" dist="38100" dir="2700000" algn="tl">
                    <a:srgbClr val="000000"/>
                  </a:outerShdw>
                </a:effectLst>
              </a:rPr>
              <a:t>Zrox</a:t>
            </a:r>
          </a:p>
        </p:txBody>
      </p:sp>
      <p:sp>
        <p:nvSpPr>
          <p:cNvPr id="55374" name="Oval 78"/>
          <p:cNvSpPr>
            <a:spLocks noChangeArrowheads="1"/>
          </p:cNvSpPr>
          <p:nvPr/>
        </p:nvSpPr>
        <p:spPr bwMode="auto">
          <a:xfrm>
            <a:off x="4302125" y="2527300"/>
            <a:ext cx="766763" cy="76835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p:spPr>
        <p:txBody>
          <a:bodyPr wrap="none" lIns="90488" tIns="44450" rIns="90488" bIns="44450" anchor="ctr"/>
          <a:lstStyle/>
          <a:p>
            <a:pPr algn="ctr" eaLnBrk="0" hangingPunct="0">
              <a:defRPr/>
            </a:pPr>
            <a:r>
              <a:rPr lang="en-US" sz="1800">
                <a:solidFill>
                  <a:srgbClr val="FFFFFF"/>
                </a:solidFill>
                <a:effectLst>
                  <a:outerShdw blurRad="38100" dist="38100" dir="2700000" algn="tl">
                    <a:srgbClr val="000000"/>
                  </a:outerShdw>
                </a:effectLst>
              </a:rPr>
              <a:t>Zeron</a:t>
            </a:r>
          </a:p>
          <a:p>
            <a:pPr algn="ctr" eaLnBrk="0" hangingPunct="0">
              <a:defRPr/>
            </a:pPr>
            <a:r>
              <a:rPr lang="en-US" sz="1800">
                <a:solidFill>
                  <a:srgbClr val="FFFFFF"/>
                </a:solidFill>
                <a:effectLst>
                  <a:outerShdw blurRad="38100" dist="38100" dir="2700000" algn="tl">
                    <a:srgbClr val="000000"/>
                  </a:outerShdw>
                </a:effectLst>
              </a:rPr>
              <a:t>N</a:t>
            </a:r>
          </a:p>
        </p:txBody>
      </p:sp>
      <p:sp>
        <p:nvSpPr>
          <p:cNvPr id="55375" name="Oval 79"/>
          <p:cNvSpPr>
            <a:spLocks noChangeArrowheads="1"/>
          </p:cNvSpPr>
          <p:nvPr/>
        </p:nvSpPr>
        <p:spPr bwMode="auto">
          <a:xfrm>
            <a:off x="4302125" y="4591050"/>
            <a:ext cx="766763" cy="76835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p:spPr>
        <p:txBody>
          <a:bodyPr wrap="none" lIns="90488" tIns="44450" rIns="90488" bIns="44450" anchor="ctr"/>
          <a:lstStyle/>
          <a:p>
            <a:pPr algn="ctr" eaLnBrk="0" hangingPunct="0">
              <a:defRPr/>
            </a:pPr>
            <a:r>
              <a:rPr lang="en-US" sz="1800">
                <a:solidFill>
                  <a:srgbClr val="FFFFFF"/>
                </a:solidFill>
                <a:effectLst>
                  <a:outerShdw blurRad="38100" dist="38100" dir="2700000" algn="tl">
                    <a:srgbClr val="000000"/>
                  </a:outerShdw>
                </a:effectLst>
              </a:rPr>
              <a:t>Zeron</a:t>
            </a:r>
          </a:p>
          <a:p>
            <a:pPr algn="ctr" eaLnBrk="0" hangingPunct="0">
              <a:defRPr/>
            </a:pPr>
            <a:r>
              <a:rPr lang="en-US" sz="1800">
                <a:solidFill>
                  <a:srgbClr val="FFFFFF"/>
                </a:solidFill>
                <a:effectLst>
                  <a:outerShdw blurRad="38100" dist="38100" dir="2700000" algn="tl">
                    <a:srgbClr val="000000"/>
                  </a:outerShdw>
                </a:effectLst>
              </a:rPr>
              <a:t>S</a:t>
            </a:r>
          </a:p>
        </p:txBody>
      </p:sp>
      <p:sp>
        <p:nvSpPr>
          <p:cNvPr id="55376" name="Oval 80"/>
          <p:cNvSpPr>
            <a:spLocks noChangeArrowheads="1"/>
          </p:cNvSpPr>
          <p:nvPr/>
        </p:nvSpPr>
        <p:spPr bwMode="auto">
          <a:xfrm>
            <a:off x="6892925" y="5200650"/>
            <a:ext cx="766763" cy="76835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p:spPr>
        <p:txBody>
          <a:bodyPr wrap="none" lIns="90488" tIns="44450" rIns="90488" bIns="44450" anchor="ctr"/>
          <a:lstStyle/>
          <a:p>
            <a:pPr algn="ctr" eaLnBrk="0" hangingPunct="0">
              <a:defRPr/>
            </a:pPr>
            <a:r>
              <a:rPr lang="en-US" sz="1800">
                <a:solidFill>
                  <a:srgbClr val="FFFFFF"/>
                </a:solidFill>
                <a:effectLst>
                  <a:outerShdw blurRad="38100" dist="38100" dir="2700000" algn="tl">
                    <a:srgbClr val="000000"/>
                  </a:outerShdw>
                </a:effectLst>
              </a:rPr>
              <a:t>Rock-</a:t>
            </a:r>
          </a:p>
          <a:p>
            <a:pPr algn="ctr" eaLnBrk="0" hangingPunct="0">
              <a:defRPr/>
            </a:pPr>
            <a:r>
              <a:rPr lang="en-US" sz="1800">
                <a:solidFill>
                  <a:srgbClr val="FFFFFF"/>
                </a:solidFill>
                <a:effectLst>
                  <a:outerShdw blurRad="38100" dist="38100" dir="2700000" algn="tl">
                    <a:srgbClr val="000000"/>
                  </a:outerShdw>
                </a:effectLst>
              </a:rPr>
              <a:t>Rite</a:t>
            </a:r>
          </a:p>
        </p:txBody>
      </p:sp>
      <p:sp>
        <p:nvSpPr>
          <p:cNvPr id="55382" name="Rectangle 86"/>
          <p:cNvSpPr>
            <a:spLocks noGrp="1" noChangeArrowheads="1"/>
          </p:cNvSpPr>
          <p:nvPr>
            <p:ph type="title"/>
          </p:nvPr>
        </p:nvSpPr>
        <p:spPr/>
        <p:txBody>
          <a:bodyPr/>
          <a:lstStyle/>
          <a:p>
            <a:pPr>
              <a:defRPr/>
            </a:pPr>
            <a:r>
              <a:rPr lang="en-US" smtClean="0"/>
              <a:t>Transshipment Problem Example</a:t>
            </a:r>
          </a:p>
        </p:txBody>
      </p:sp>
    </p:spTree>
  </p:cSld>
  <p:clrMapOvr>
    <a:masterClrMapping/>
  </p:clrMapOvr>
  <p:transition>
    <p:zoom/>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p:cNvSpPr>
            <a:spLocks noGrp="1" noChangeArrowheads="1"/>
          </p:cNvSpPr>
          <p:nvPr>
            <p:ph type="body" idx="1"/>
          </p:nvPr>
        </p:nvSpPr>
        <p:spPr>
          <a:xfrm>
            <a:off x="687388" y="1104900"/>
            <a:ext cx="7981950" cy="5297488"/>
          </a:xfrm>
        </p:spPr>
        <p:txBody>
          <a:bodyPr/>
          <a:lstStyle/>
          <a:p>
            <a:pPr>
              <a:buFont typeface="Monotype Sorts"/>
              <a:buNone/>
              <a:defRPr/>
            </a:pPr>
            <a:r>
              <a:rPr lang="en-US" smtClean="0">
                <a:solidFill>
                  <a:srgbClr val="66FFFF"/>
                </a:solidFill>
              </a:rPr>
              <a:t>	Linear Programming Formulation</a:t>
            </a:r>
          </a:p>
          <a:p>
            <a:pPr lvl="1">
              <a:defRPr/>
            </a:pPr>
            <a:r>
              <a:rPr lang="en-US" smtClean="0">
                <a:solidFill>
                  <a:srgbClr val="66FFFF"/>
                </a:solidFill>
              </a:rPr>
              <a:t>Decision Variables Defined</a:t>
            </a:r>
            <a:r>
              <a:rPr lang="en-US" smtClean="0">
                <a:solidFill>
                  <a:schemeClr val="tx2"/>
                </a:solidFill>
              </a:rPr>
              <a:t> </a:t>
            </a:r>
          </a:p>
          <a:p>
            <a:pPr>
              <a:buFont typeface="Monotype Sorts"/>
              <a:buNone/>
              <a:defRPr/>
            </a:pPr>
            <a:r>
              <a:rPr lang="en-US" smtClean="0"/>
              <a:t>	</a:t>
            </a:r>
            <a:r>
              <a:rPr lang="en-US" i="1" smtClean="0"/>
              <a:t>x</a:t>
            </a:r>
            <a:r>
              <a:rPr lang="en-US" i="1" baseline="-25000" smtClean="0"/>
              <a:t>ij</a:t>
            </a:r>
            <a:r>
              <a:rPr lang="en-US" smtClean="0"/>
              <a:t> = amount shipped from manufacturer </a:t>
            </a:r>
            <a:r>
              <a:rPr lang="en-US" i="1" smtClean="0"/>
              <a:t>i</a:t>
            </a:r>
            <a:r>
              <a:rPr lang="en-US" smtClean="0"/>
              <a:t> to supplier </a:t>
            </a:r>
            <a:r>
              <a:rPr lang="en-US" i="1" smtClean="0"/>
              <a:t>j</a:t>
            </a:r>
            <a:endParaRPr lang="en-US" smtClean="0"/>
          </a:p>
          <a:p>
            <a:pPr>
              <a:buFont typeface="Monotype Sorts"/>
              <a:buNone/>
              <a:defRPr/>
            </a:pPr>
            <a:r>
              <a:rPr lang="en-US" smtClean="0"/>
              <a:t>  	</a:t>
            </a:r>
            <a:r>
              <a:rPr lang="en-US" i="1" smtClean="0"/>
              <a:t>x</a:t>
            </a:r>
            <a:r>
              <a:rPr lang="en-US" i="1" baseline="-25000" smtClean="0"/>
              <a:t>jk</a:t>
            </a:r>
            <a:r>
              <a:rPr lang="en-US" smtClean="0"/>
              <a:t> = amount shipped from supplier </a:t>
            </a:r>
            <a:r>
              <a:rPr lang="en-US" i="1" smtClean="0"/>
              <a:t>j</a:t>
            </a:r>
            <a:r>
              <a:rPr lang="en-US" smtClean="0"/>
              <a:t> to customer </a:t>
            </a:r>
            <a:r>
              <a:rPr lang="en-US" i="1" smtClean="0"/>
              <a:t>k</a:t>
            </a:r>
            <a:endParaRPr lang="en-US" smtClean="0"/>
          </a:p>
          <a:p>
            <a:pPr>
              <a:buFont typeface="Monotype Sorts"/>
              <a:buNone/>
              <a:defRPr/>
            </a:pPr>
            <a:r>
              <a:rPr lang="en-US" smtClean="0"/>
              <a:t>          	  where     </a:t>
            </a:r>
            <a:r>
              <a:rPr lang="en-US" i="1" smtClean="0"/>
              <a:t>i</a:t>
            </a:r>
            <a:r>
              <a:rPr lang="en-US" smtClean="0"/>
              <a:t> = 1 (Arnold), 2 (Supershelf)</a:t>
            </a:r>
          </a:p>
          <a:p>
            <a:pPr>
              <a:buFont typeface="Monotype Sorts"/>
              <a:buNone/>
              <a:defRPr/>
            </a:pPr>
            <a:r>
              <a:rPr lang="en-US" smtClean="0"/>
              <a:t>          		      </a:t>
            </a:r>
            <a:r>
              <a:rPr lang="en-US" i="1" smtClean="0"/>
              <a:t>j</a:t>
            </a:r>
            <a:r>
              <a:rPr lang="en-US" smtClean="0"/>
              <a:t> = 3 (Zeron N), 4 (Zeron S)</a:t>
            </a:r>
          </a:p>
          <a:p>
            <a:pPr>
              <a:buFont typeface="Monotype Sorts"/>
              <a:buNone/>
              <a:defRPr/>
            </a:pPr>
            <a:r>
              <a:rPr lang="en-US" smtClean="0"/>
              <a:t>          		     </a:t>
            </a:r>
            <a:r>
              <a:rPr lang="en-US" i="1" smtClean="0"/>
              <a:t>k</a:t>
            </a:r>
            <a:r>
              <a:rPr lang="en-US" smtClean="0"/>
              <a:t> = 5 (Zrox), 6 (Hewes), 7 (Rockrite)</a:t>
            </a:r>
          </a:p>
          <a:p>
            <a:pPr lvl="1">
              <a:defRPr/>
            </a:pPr>
            <a:r>
              <a:rPr lang="en-US" smtClean="0">
                <a:solidFill>
                  <a:srgbClr val="66FFFF"/>
                </a:solidFill>
              </a:rPr>
              <a:t>Objective Function Defined</a:t>
            </a:r>
          </a:p>
          <a:p>
            <a:pPr>
              <a:buFont typeface="Monotype Sorts"/>
              <a:buNone/>
              <a:defRPr/>
            </a:pPr>
            <a:r>
              <a:rPr lang="en-US" smtClean="0"/>
              <a:t>		Minimize Overall Shipping Costs:  </a:t>
            </a:r>
          </a:p>
          <a:p>
            <a:pPr>
              <a:buFont typeface="Monotype Sorts"/>
              <a:buNone/>
              <a:defRPr/>
            </a:pPr>
            <a:r>
              <a:rPr lang="en-US" smtClean="0"/>
              <a:t>  		Min   5</a:t>
            </a:r>
            <a:r>
              <a:rPr lang="en-US" i="1" smtClean="0"/>
              <a:t>x</a:t>
            </a:r>
            <a:r>
              <a:rPr lang="en-US" baseline="-25000" smtClean="0"/>
              <a:t>13</a:t>
            </a:r>
            <a:r>
              <a:rPr lang="en-US" smtClean="0"/>
              <a:t> + 8</a:t>
            </a:r>
            <a:r>
              <a:rPr lang="en-US" i="1" smtClean="0"/>
              <a:t>x</a:t>
            </a:r>
            <a:r>
              <a:rPr lang="en-US" baseline="-25000" smtClean="0"/>
              <a:t>14</a:t>
            </a:r>
            <a:r>
              <a:rPr lang="en-US" smtClean="0"/>
              <a:t> + 7</a:t>
            </a:r>
            <a:r>
              <a:rPr lang="en-US" i="1" smtClean="0"/>
              <a:t>x</a:t>
            </a:r>
            <a:r>
              <a:rPr lang="en-US" baseline="-25000" smtClean="0"/>
              <a:t>23</a:t>
            </a:r>
            <a:r>
              <a:rPr lang="en-US" smtClean="0"/>
              <a:t> + 4</a:t>
            </a:r>
            <a:r>
              <a:rPr lang="en-US" i="1" smtClean="0"/>
              <a:t>x</a:t>
            </a:r>
            <a:r>
              <a:rPr lang="en-US" baseline="-25000" smtClean="0"/>
              <a:t>24</a:t>
            </a:r>
            <a:r>
              <a:rPr lang="en-US" smtClean="0"/>
              <a:t> + 1</a:t>
            </a:r>
            <a:r>
              <a:rPr lang="en-US" i="1" smtClean="0"/>
              <a:t>x</a:t>
            </a:r>
            <a:r>
              <a:rPr lang="en-US" baseline="-25000" smtClean="0"/>
              <a:t>35</a:t>
            </a:r>
            <a:r>
              <a:rPr lang="en-US" smtClean="0"/>
              <a:t> + 5</a:t>
            </a:r>
            <a:r>
              <a:rPr lang="en-US" i="1" smtClean="0"/>
              <a:t>x</a:t>
            </a:r>
            <a:r>
              <a:rPr lang="en-US" baseline="-25000" smtClean="0"/>
              <a:t>36</a:t>
            </a:r>
            <a:r>
              <a:rPr lang="en-US" smtClean="0"/>
              <a:t> + 8</a:t>
            </a:r>
            <a:r>
              <a:rPr lang="en-US" i="1" smtClean="0"/>
              <a:t>x</a:t>
            </a:r>
            <a:r>
              <a:rPr lang="en-US" baseline="-25000" smtClean="0"/>
              <a:t>37</a:t>
            </a:r>
            <a:r>
              <a:rPr lang="en-US" smtClean="0"/>
              <a:t> </a:t>
            </a:r>
          </a:p>
          <a:p>
            <a:pPr>
              <a:buFont typeface="Monotype Sorts"/>
              <a:buNone/>
              <a:defRPr/>
            </a:pPr>
            <a:r>
              <a:rPr lang="en-US" smtClean="0"/>
              <a:t>		       + 3</a:t>
            </a:r>
            <a:r>
              <a:rPr lang="en-US" i="1" smtClean="0"/>
              <a:t>x</a:t>
            </a:r>
            <a:r>
              <a:rPr lang="en-US" baseline="-25000" smtClean="0"/>
              <a:t>45 </a:t>
            </a:r>
            <a:r>
              <a:rPr lang="en-US" smtClean="0"/>
              <a:t>+ 4</a:t>
            </a:r>
            <a:r>
              <a:rPr lang="en-US" i="1" smtClean="0"/>
              <a:t>x</a:t>
            </a:r>
            <a:r>
              <a:rPr lang="en-US" baseline="-25000" smtClean="0"/>
              <a:t>46</a:t>
            </a:r>
            <a:r>
              <a:rPr lang="en-US" smtClean="0"/>
              <a:t> + 4</a:t>
            </a:r>
            <a:r>
              <a:rPr lang="en-US" i="1" smtClean="0"/>
              <a:t>x</a:t>
            </a:r>
            <a:r>
              <a:rPr lang="en-US" baseline="-25000" smtClean="0"/>
              <a:t>47</a:t>
            </a:r>
          </a:p>
        </p:txBody>
      </p:sp>
      <p:sp>
        <p:nvSpPr>
          <p:cNvPr id="56328" name="Rectangle 8"/>
          <p:cNvSpPr>
            <a:spLocks noGrp="1" noChangeArrowheads="1"/>
          </p:cNvSpPr>
          <p:nvPr>
            <p:ph type="title"/>
          </p:nvPr>
        </p:nvSpPr>
        <p:spPr/>
        <p:txBody>
          <a:bodyPr/>
          <a:lstStyle/>
          <a:p>
            <a:pPr>
              <a:defRPr/>
            </a:pPr>
            <a:r>
              <a:rPr lang="en-US"/>
              <a:t>Transshipment Problem:  Example</a:t>
            </a:r>
          </a:p>
        </p:txBody>
      </p:sp>
    </p:spTree>
  </p:cSld>
  <p:clrMapOvr>
    <a:masterClrMapping/>
  </p:clrMapOvr>
  <p:transition>
    <p:zoom/>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noChangeArrowheads="1"/>
          </p:cNvSpPr>
          <p:nvPr>
            <p:ph type="body" idx="1"/>
          </p:nvPr>
        </p:nvSpPr>
        <p:spPr>
          <a:xfrm>
            <a:off x="520700" y="1065213"/>
            <a:ext cx="8329613" cy="4332287"/>
          </a:xfrm>
        </p:spPr>
        <p:txBody>
          <a:bodyPr/>
          <a:lstStyle/>
          <a:p>
            <a:pPr>
              <a:buFont typeface="Monotype Sorts"/>
              <a:buNone/>
              <a:defRPr/>
            </a:pPr>
            <a:r>
              <a:rPr lang="en-US" smtClean="0">
                <a:solidFill>
                  <a:srgbClr val="66FFFF"/>
                </a:solidFill>
              </a:rPr>
              <a:t>	Constraints Defined</a:t>
            </a:r>
          </a:p>
          <a:p>
            <a:pPr>
              <a:buFont typeface="Monotype Sorts"/>
              <a:buNone/>
              <a:defRPr/>
            </a:pPr>
            <a:r>
              <a:rPr lang="en-US" smtClean="0"/>
              <a:t>	Amount Out of Arnold:             </a:t>
            </a:r>
            <a:r>
              <a:rPr lang="en-US" i="1" smtClean="0"/>
              <a:t>x</a:t>
            </a:r>
            <a:r>
              <a:rPr lang="en-US" baseline="-25000" smtClean="0"/>
              <a:t>13</a:t>
            </a:r>
            <a:r>
              <a:rPr lang="en-US" smtClean="0"/>
              <a:t> + </a:t>
            </a:r>
            <a:r>
              <a:rPr lang="en-US" i="1" smtClean="0"/>
              <a:t>x</a:t>
            </a:r>
            <a:r>
              <a:rPr lang="en-US" baseline="-25000" smtClean="0"/>
              <a:t>14</a:t>
            </a:r>
            <a:r>
              <a:rPr lang="en-US" smtClean="0"/>
              <a:t>  </a:t>
            </a:r>
            <a:r>
              <a:rPr lang="en-US" u="sng" smtClean="0"/>
              <a:t>&lt;</a:t>
            </a:r>
            <a:r>
              <a:rPr lang="en-US" smtClean="0"/>
              <a:t>  75</a:t>
            </a:r>
          </a:p>
          <a:p>
            <a:pPr>
              <a:buFont typeface="Monotype Sorts"/>
              <a:buNone/>
              <a:defRPr/>
            </a:pPr>
            <a:r>
              <a:rPr lang="en-US" smtClean="0"/>
              <a:t>	Amount Out of Supershelf:       </a:t>
            </a:r>
            <a:r>
              <a:rPr lang="en-US" i="1" smtClean="0"/>
              <a:t>x</a:t>
            </a:r>
            <a:r>
              <a:rPr lang="en-US" baseline="-25000" smtClean="0"/>
              <a:t>23</a:t>
            </a:r>
            <a:r>
              <a:rPr lang="en-US" smtClean="0"/>
              <a:t> + </a:t>
            </a:r>
            <a:r>
              <a:rPr lang="en-US" i="1" smtClean="0"/>
              <a:t>x</a:t>
            </a:r>
            <a:r>
              <a:rPr lang="en-US" baseline="-25000" smtClean="0"/>
              <a:t>24</a:t>
            </a:r>
            <a:r>
              <a:rPr lang="en-US" smtClean="0"/>
              <a:t>  </a:t>
            </a:r>
            <a:r>
              <a:rPr lang="en-US" u="sng" smtClean="0"/>
              <a:t>&lt;</a:t>
            </a:r>
            <a:r>
              <a:rPr lang="en-US" smtClean="0"/>
              <a:t>  75</a:t>
            </a:r>
          </a:p>
          <a:p>
            <a:pPr>
              <a:buFont typeface="Monotype Sorts"/>
              <a:buNone/>
              <a:defRPr/>
            </a:pPr>
            <a:r>
              <a:rPr lang="en-US" smtClean="0"/>
              <a:t>	Amount Through Zeron N:       </a:t>
            </a:r>
            <a:r>
              <a:rPr lang="en-US" i="1" smtClean="0"/>
              <a:t>x</a:t>
            </a:r>
            <a:r>
              <a:rPr lang="en-US" baseline="-25000" smtClean="0"/>
              <a:t>13</a:t>
            </a:r>
            <a:r>
              <a:rPr lang="en-US" smtClean="0"/>
              <a:t> + </a:t>
            </a:r>
            <a:r>
              <a:rPr lang="en-US" i="1" smtClean="0"/>
              <a:t>x</a:t>
            </a:r>
            <a:r>
              <a:rPr lang="en-US" baseline="-25000" smtClean="0"/>
              <a:t>23</a:t>
            </a:r>
            <a:r>
              <a:rPr lang="en-US" smtClean="0"/>
              <a:t> - </a:t>
            </a:r>
            <a:r>
              <a:rPr lang="en-US" i="1" smtClean="0"/>
              <a:t>x</a:t>
            </a:r>
            <a:r>
              <a:rPr lang="en-US" baseline="-25000" smtClean="0"/>
              <a:t>35</a:t>
            </a:r>
            <a:r>
              <a:rPr lang="en-US" smtClean="0"/>
              <a:t> - </a:t>
            </a:r>
            <a:r>
              <a:rPr lang="en-US" i="1" smtClean="0"/>
              <a:t>x</a:t>
            </a:r>
            <a:r>
              <a:rPr lang="en-US" baseline="-25000" smtClean="0"/>
              <a:t>36</a:t>
            </a:r>
            <a:r>
              <a:rPr lang="en-US" smtClean="0"/>
              <a:t> - </a:t>
            </a:r>
            <a:r>
              <a:rPr lang="en-US" i="1" smtClean="0"/>
              <a:t>x</a:t>
            </a:r>
            <a:r>
              <a:rPr lang="en-US" baseline="-25000" smtClean="0"/>
              <a:t>37</a:t>
            </a:r>
            <a:r>
              <a:rPr lang="en-US" smtClean="0"/>
              <a:t>  =  0</a:t>
            </a:r>
          </a:p>
          <a:p>
            <a:pPr>
              <a:buFont typeface="Monotype Sorts"/>
              <a:buNone/>
              <a:defRPr/>
            </a:pPr>
            <a:r>
              <a:rPr lang="en-US" smtClean="0"/>
              <a:t>	Amount Through Zeron S:        </a:t>
            </a:r>
            <a:r>
              <a:rPr lang="en-US" i="1" smtClean="0"/>
              <a:t>x</a:t>
            </a:r>
            <a:r>
              <a:rPr lang="en-US" baseline="-25000" smtClean="0"/>
              <a:t>14</a:t>
            </a:r>
            <a:r>
              <a:rPr lang="en-US" smtClean="0"/>
              <a:t> + </a:t>
            </a:r>
            <a:r>
              <a:rPr lang="en-US" i="1" smtClean="0"/>
              <a:t>x</a:t>
            </a:r>
            <a:r>
              <a:rPr lang="en-US" baseline="-25000" smtClean="0"/>
              <a:t>24</a:t>
            </a:r>
            <a:r>
              <a:rPr lang="en-US" smtClean="0"/>
              <a:t> - </a:t>
            </a:r>
            <a:r>
              <a:rPr lang="en-US" i="1" smtClean="0"/>
              <a:t>x</a:t>
            </a:r>
            <a:r>
              <a:rPr lang="en-US" baseline="-25000" smtClean="0"/>
              <a:t>45</a:t>
            </a:r>
            <a:r>
              <a:rPr lang="en-US" smtClean="0"/>
              <a:t> - </a:t>
            </a:r>
            <a:r>
              <a:rPr lang="en-US" i="1" smtClean="0"/>
              <a:t>x</a:t>
            </a:r>
            <a:r>
              <a:rPr lang="en-US" baseline="-25000" smtClean="0"/>
              <a:t>46</a:t>
            </a:r>
            <a:r>
              <a:rPr lang="en-US" smtClean="0"/>
              <a:t> - </a:t>
            </a:r>
            <a:r>
              <a:rPr lang="en-US" i="1" smtClean="0"/>
              <a:t>x</a:t>
            </a:r>
            <a:r>
              <a:rPr lang="en-US" baseline="-25000" smtClean="0"/>
              <a:t>47</a:t>
            </a:r>
            <a:r>
              <a:rPr lang="en-US" smtClean="0"/>
              <a:t>  =  0</a:t>
            </a:r>
          </a:p>
          <a:p>
            <a:pPr>
              <a:buFont typeface="Monotype Sorts"/>
              <a:buNone/>
              <a:defRPr/>
            </a:pPr>
            <a:r>
              <a:rPr lang="en-US" smtClean="0"/>
              <a:t>	Amount Into Zrox:                     </a:t>
            </a:r>
            <a:r>
              <a:rPr lang="en-US" i="1" smtClean="0"/>
              <a:t>x</a:t>
            </a:r>
            <a:r>
              <a:rPr lang="en-US" baseline="-25000" smtClean="0"/>
              <a:t>35</a:t>
            </a:r>
            <a:r>
              <a:rPr lang="en-US" smtClean="0"/>
              <a:t> + </a:t>
            </a:r>
            <a:r>
              <a:rPr lang="en-US" i="1" smtClean="0"/>
              <a:t>x</a:t>
            </a:r>
            <a:r>
              <a:rPr lang="en-US" baseline="-25000" smtClean="0"/>
              <a:t>45</a:t>
            </a:r>
            <a:r>
              <a:rPr lang="en-US" smtClean="0"/>
              <a:t>  =  50</a:t>
            </a:r>
          </a:p>
          <a:p>
            <a:pPr>
              <a:buFont typeface="Monotype Sorts"/>
              <a:buNone/>
              <a:defRPr/>
            </a:pPr>
            <a:r>
              <a:rPr lang="en-US" smtClean="0"/>
              <a:t>	Amount Into Hewes:                 </a:t>
            </a:r>
            <a:r>
              <a:rPr lang="en-US" i="1" smtClean="0"/>
              <a:t>x</a:t>
            </a:r>
            <a:r>
              <a:rPr lang="en-US" baseline="-25000" smtClean="0"/>
              <a:t>36</a:t>
            </a:r>
            <a:r>
              <a:rPr lang="en-US" smtClean="0"/>
              <a:t> + </a:t>
            </a:r>
            <a:r>
              <a:rPr lang="en-US" i="1" smtClean="0"/>
              <a:t>x</a:t>
            </a:r>
            <a:r>
              <a:rPr lang="en-US" baseline="-25000" smtClean="0"/>
              <a:t>46</a:t>
            </a:r>
            <a:r>
              <a:rPr lang="en-US" smtClean="0"/>
              <a:t>  =  60</a:t>
            </a:r>
          </a:p>
          <a:p>
            <a:pPr>
              <a:buFont typeface="Monotype Sorts"/>
              <a:buNone/>
              <a:defRPr/>
            </a:pPr>
            <a:r>
              <a:rPr lang="en-US" smtClean="0"/>
              <a:t>	Amount Into Rockrite:               </a:t>
            </a:r>
            <a:r>
              <a:rPr lang="en-US" i="1" smtClean="0"/>
              <a:t>x</a:t>
            </a:r>
            <a:r>
              <a:rPr lang="en-US" baseline="-25000" smtClean="0"/>
              <a:t>37</a:t>
            </a:r>
            <a:r>
              <a:rPr lang="en-US" smtClean="0"/>
              <a:t> + </a:t>
            </a:r>
            <a:r>
              <a:rPr lang="en-US" i="1" smtClean="0"/>
              <a:t>x</a:t>
            </a:r>
            <a:r>
              <a:rPr lang="en-US" baseline="-25000" smtClean="0"/>
              <a:t>47</a:t>
            </a:r>
            <a:r>
              <a:rPr lang="en-US" smtClean="0"/>
              <a:t>  =  40</a:t>
            </a:r>
          </a:p>
          <a:p>
            <a:pPr>
              <a:buFont typeface="Monotype Sorts"/>
              <a:buNone/>
              <a:defRPr/>
            </a:pPr>
            <a:endParaRPr lang="en-US" sz="1000" smtClean="0"/>
          </a:p>
          <a:p>
            <a:pPr>
              <a:buFont typeface="Monotype Sorts"/>
              <a:buNone/>
              <a:defRPr/>
            </a:pPr>
            <a:r>
              <a:rPr lang="en-US" smtClean="0"/>
              <a:t>	Non-negativity of Variables:   </a:t>
            </a:r>
            <a:r>
              <a:rPr lang="en-US" i="1" smtClean="0"/>
              <a:t>x</a:t>
            </a:r>
            <a:r>
              <a:rPr lang="en-US" i="1" baseline="-25000" smtClean="0"/>
              <a:t>ij</a:t>
            </a:r>
            <a:r>
              <a:rPr lang="en-US" smtClean="0"/>
              <a:t> </a:t>
            </a:r>
            <a:r>
              <a:rPr lang="en-US" u="sng" smtClean="0"/>
              <a:t>&gt;</a:t>
            </a:r>
            <a:r>
              <a:rPr lang="en-US" smtClean="0"/>
              <a:t>  0, for all </a:t>
            </a:r>
            <a:r>
              <a:rPr lang="en-US" i="1" smtClean="0"/>
              <a:t>i</a:t>
            </a:r>
            <a:r>
              <a:rPr lang="en-US" smtClean="0"/>
              <a:t> and </a:t>
            </a:r>
            <a:r>
              <a:rPr lang="en-US" i="1" smtClean="0"/>
              <a:t>j</a:t>
            </a:r>
            <a:r>
              <a:rPr lang="en-US" smtClean="0"/>
              <a:t>.</a:t>
            </a:r>
          </a:p>
        </p:txBody>
      </p:sp>
      <p:sp>
        <p:nvSpPr>
          <p:cNvPr id="57351" name="Rectangle 7"/>
          <p:cNvSpPr>
            <a:spLocks noGrp="1" noChangeArrowheads="1"/>
          </p:cNvSpPr>
          <p:nvPr>
            <p:ph type="title"/>
          </p:nvPr>
        </p:nvSpPr>
        <p:spPr/>
        <p:txBody>
          <a:bodyPr/>
          <a:lstStyle/>
          <a:p>
            <a:pPr>
              <a:defRPr/>
            </a:pPr>
            <a:r>
              <a:rPr lang="en-US"/>
              <a:t>Transshipment Problem:  Example</a:t>
            </a:r>
          </a:p>
        </p:txBody>
      </p:sp>
    </p:spTree>
  </p:cSld>
  <p:clrMapOvr>
    <a:masterClrMapping/>
  </p:clrMapOvr>
  <p:transition>
    <p:zoom/>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ChangeArrowheads="1"/>
          </p:cNvSpPr>
          <p:nvPr/>
        </p:nvSpPr>
        <p:spPr bwMode="auto">
          <a:xfrm>
            <a:off x="1562100" y="1581150"/>
            <a:ext cx="6515100" cy="4572000"/>
          </a:xfrm>
          <a:prstGeom prst="rect">
            <a:avLst/>
          </a:prstGeom>
          <a:gradFill rotWithShape="0">
            <a:gsLst>
              <a:gs pos="0">
                <a:srgbClr val="777777">
                  <a:gamma/>
                  <a:shade val="46275"/>
                  <a:invGamma/>
                </a:srgbClr>
              </a:gs>
              <a:gs pos="50000">
                <a:srgbClr val="777777"/>
              </a:gs>
              <a:gs pos="100000">
                <a:srgbClr val="777777">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61796" name="Rectangle 4"/>
          <p:cNvSpPr>
            <a:spLocks noChangeArrowheads="1"/>
          </p:cNvSpPr>
          <p:nvPr/>
        </p:nvSpPr>
        <p:spPr bwMode="auto">
          <a:xfrm>
            <a:off x="520700" y="1065213"/>
            <a:ext cx="8101013" cy="5367337"/>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Computer Output</a:t>
            </a:r>
          </a:p>
          <a:p>
            <a:pPr marL="342900" indent="-342900" eaLnBrk="0" hangingPunct="0">
              <a:spcBef>
                <a:spcPct val="20000"/>
              </a:spcBef>
              <a:buClr>
                <a:srgbClr val="66FFFF"/>
              </a:buClr>
              <a:buSzPct val="75000"/>
              <a:buFont typeface="Monotype Sorts"/>
              <a:buNone/>
              <a:defRPr/>
            </a:pPr>
            <a:endParaRPr lang="en-US" sz="1000">
              <a:solidFill>
                <a:srgbClr val="66FFFF"/>
              </a:solidFill>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r>
              <a:rPr lang="en-US" sz="2400">
                <a:solidFill>
                  <a:srgbClr val="FFFFFF"/>
                </a:solidFill>
                <a:effectLst>
                  <a:outerShdw blurRad="38100" dist="38100" dir="2700000" algn="tl">
                    <a:srgbClr val="000000"/>
                  </a:outerShdw>
                </a:effectLst>
              </a:rPr>
              <a:t>		     Objective Function Value =        1150.000</a:t>
            </a:r>
          </a:p>
          <a:p>
            <a:pPr marL="342900" indent="-342900" eaLnBrk="0" hangingPunct="0">
              <a:spcBef>
                <a:spcPct val="20000"/>
              </a:spcBef>
              <a:buClr>
                <a:srgbClr val="66FFFF"/>
              </a:buClr>
              <a:buSzPct val="75000"/>
              <a:buFont typeface="Monotype Sorts"/>
              <a:buNone/>
              <a:defRPr/>
            </a:pPr>
            <a:endParaRPr lang="en-US" sz="400">
              <a:solidFill>
                <a:srgbClr val="FFFFFF"/>
              </a:solidFill>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r>
              <a:rPr lang="en-US" sz="2400">
                <a:solidFill>
                  <a:srgbClr val="FFFFFF"/>
                </a:solidFill>
                <a:effectLst>
                  <a:outerShdw blurRad="38100" dist="38100" dir="2700000" algn="tl">
                    <a:srgbClr val="000000"/>
                  </a:outerShdw>
                </a:effectLst>
              </a:rPr>
              <a:t>        	    </a:t>
            </a:r>
            <a:r>
              <a:rPr lang="en-US" sz="2400" u="sng">
                <a:solidFill>
                  <a:srgbClr val="FFFFFF"/>
                </a:solidFill>
                <a:effectLst>
                  <a:outerShdw blurRad="38100" dist="38100" dir="2700000" algn="tl">
                    <a:srgbClr val="000000"/>
                  </a:outerShdw>
                </a:effectLst>
              </a:rPr>
              <a:t>Variable</a:t>
            </a:r>
            <a:r>
              <a:rPr lang="en-US" sz="2400">
                <a:solidFill>
                  <a:srgbClr val="FFFFFF"/>
                </a:solidFill>
                <a:effectLst>
                  <a:outerShdw blurRad="38100" dist="38100" dir="2700000" algn="tl">
                    <a:srgbClr val="000000"/>
                  </a:outerShdw>
                </a:effectLst>
              </a:rPr>
              <a:t>              </a:t>
            </a:r>
            <a:r>
              <a:rPr lang="en-US" sz="2400" u="sng">
                <a:solidFill>
                  <a:srgbClr val="FFFFFF"/>
                </a:solidFill>
                <a:effectLst>
                  <a:outerShdw blurRad="38100" dist="38100" dir="2700000" algn="tl">
                    <a:srgbClr val="000000"/>
                  </a:outerShdw>
                </a:effectLst>
              </a:rPr>
              <a:t>Value</a:t>
            </a:r>
            <a:r>
              <a:rPr lang="en-US" sz="2400">
                <a:solidFill>
                  <a:srgbClr val="FFFFFF"/>
                </a:solidFill>
                <a:effectLst>
                  <a:outerShdw blurRad="38100" dist="38100" dir="2700000" algn="tl">
                    <a:srgbClr val="000000"/>
                  </a:outerShdw>
                </a:effectLst>
              </a:rPr>
              <a:t>             </a:t>
            </a:r>
            <a:r>
              <a:rPr lang="en-US" sz="2400" u="sng">
                <a:solidFill>
                  <a:srgbClr val="FFFFFF"/>
                </a:solidFill>
                <a:effectLst>
                  <a:outerShdw blurRad="38100" dist="38100" dir="2700000" algn="tl">
                    <a:srgbClr val="000000"/>
                  </a:outerShdw>
                </a:effectLst>
              </a:rPr>
              <a:t>Reduced Costs</a:t>
            </a:r>
            <a:r>
              <a:rPr lang="en-US" sz="2400">
                <a:solidFill>
                  <a:srgbClr val="FFFFFF"/>
                </a:solidFill>
                <a:effectLst>
                  <a:outerShdw blurRad="38100" dist="38100" dir="2700000" algn="tl">
                    <a:srgbClr val="000000"/>
                  </a:outerShdw>
                </a:effectLst>
              </a:rPr>
              <a:t>   </a:t>
            </a:r>
          </a:p>
          <a:p>
            <a:pPr marL="342900" indent="-342900" eaLnBrk="0" hangingPunct="0">
              <a:lnSpc>
                <a:spcPct val="80000"/>
              </a:lnSpc>
              <a:spcBef>
                <a:spcPct val="20000"/>
              </a:spcBef>
              <a:buClr>
                <a:srgbClr val="66FFFF"/>
              </a:buClr>
              <a:buSzPct val="75000"/>
              <a:buFont typeface="Monotype Sorts"/>
              <a:buNone/>
              <a:defRPr/>
            </a:pPr>
            <a:r>
              <a:rPr lang="en-US" sz="2400">
                <a:solidFill>
                  <a:srgbClr val="FFFFFF"/>
                </a:solidFill>
                <a:effectLst>
                  <a:outerShdw blurRad="38100" dist="38100" dir="2700000" algn="tl">
                    <a:srgbClr val="000000"/>
                  </a:outerShdw>
                </a:effectLst>
              </a:rPr>
              <a:t>          	         </a:t>
            </a:r>
            <a:r>
              <a:rPr lang="en-US">
                <a:solidFill>
                  <a:srgbClr val="FFFFFF"/>
                </a:solidFill>
                <a:effectLst>
                  <a:outerShdw blurRad="38100" dist="38100" dir="2700000" algn="tl">
                    <a:srgbClr val="000000"/>
                  </a:outerShdw>
                </a:effectLst>
              </a:rPr>
              <a:t>X13                    75.000                        0.000</a:t>
            </a:r>
          </a:p>
          <a:p>
            <a:pPr marL="342900" indent="-342900" eaLnBrk="0" hangingPunct="0">
              <a:lnSpc>
                <a:spcPct val="80000"/>
              </a:lnSpc>
              <a:spcBef>
                <a:spcPct val="20000"/>
              </a:spcBef>
              <a:buClr>
                <a:srgbClr val="66FFFF"/>
              </a:buClr>
              <a:buSzPct val="75000"/>
              <a:buFont typeface="Monotype Sorts"/>
              <a:buNone/>
              <a:defRPr/>
            </a:pPr>
            <a:r>
              <a:rPr lang="en-US">
                <a:solidFill>
                  <a:srgbClr val="FFFFFF"/>
                </a:solidFill>
                <a:effectLst>
                  <a:outerShdw blurRad="38100" dist="38100" dir="2700000" algn="tl">
                    <a:srgbClr val="000000"/>
                  </a:outerShdw>
                </a:effectLst>
              </a:rPr>
              <a:t>          	          X14                      0.000                        2.000</a:t>
            </a:r>
          </a:p>
          <a:p>
            <a:pPr marL="342900" indent="-342900" eaLnBrk="0" hangingPunct="0">
              <a:lnSpc>
                <a:spcPct val="80000"/>
              </a:lnSpc>
              <a:spcBef>
                <a:spcPct val="20000"/>
              </a:spcBef>
              <a:buClr>
                <a:srgbClr val="66FFFF"/>
              </a:buClr>
              <a:buSzPct val="75000"/>
              <a:buFont typeface="Monotype Sorts"/>
              <a:buNone/>
              <a:defRPr/>
            </a:pPr>
            <a:r>
              <a:rPr lang="en-US">
                <a:solidFill>
                  <a:srgbClr val="FFFFFF"/>
                </a:solidFill>
                <a:effectLst>
                  <a:outerShdw blurRad="38100" dist="38100" dir="2700000" algn="tl">
                    <a:srgbClr val="000000"/>
                  </a:outerShdw>
                </a:effectLst>
              </a:rPr>
              <a:t>          	          X23                      0.000                        4.000</a:t>
            </a:r>
          </a:p>
          <a:p>
            <a:pPr marL="342900" indent="-342900" eaLnBrk="0" hangingPunct="0">
              <a:lnSpc>
                <a:spcPct val="80000"/>
              </a:lnSpc>
              <a:spcBef>
                <a:spcPct val="20000"/>
              </a:spcBef>
              <a:buClr>
                <a:srgbClr val="66FFFF"/>
              </a:buClr>
              <a:buSzPct val="75000"/>
              <a:buFont typeface="Monotype Sorts"/>
              <a:buNone/>
              <a:defRPr/>
            </a:pPr>
            <a:r>
              <a:rPr lang="en-US">
                <a:solidFill>
                  <a:srgbClr val="FFFFFF"/>
                </a:solidFill>
                <a:effectLst>
                  <a:outerShdw blurRad="38100" dist="38100" dir="2700000" algn="tl">
                    <a:srgbClr val="000000"/>
                  </a:outerShdw>
                </a:effectLst>
              </a:rPr>
              <a:t>          	          X24                    75.000                        0.000</a:t>
            </a:r>
          </a:p>
          <a:p>
            <a:pPr marL="342900" indent="-342900" eaLnBrk="0" hangingPunct="0">
              <a:lnSpc>
                <a:spcPct val="80000"/>
              </a:lnSpc>
              <a:spcBef>
                <a:spcPct val="20000"/>
              </a:spcBef>
              <a:buClr>
                <a:srgbClr val="66FFFF"/>
              </a:buClr>
              <a:buSzPct val="75000"/>
              <a:buFont typeface="Monotype Sorts"/>
              <a:buNone/>
              <a:defRPr/>
            </a:pPr>
            <a:r>
              <a:rPr lang="en-US">
                <a:solidFill>
                  <a:srgbClr val="FFFFFF"/>
                </a:solidFill>
                <a:effectLst>
                  <a:outerShdw blurRad="38100" dist="38100" dir="2700000" algn="tl">
                    <a:srgbClr val="000000"/>
                  </a:outerShdw>
                </a:effectLst>
              </a:rPr>
              <a:t>          	          X35                    50.000                        0.000</a:t>
            </a:r>
          </a:p>
          <a:p>
            <a:pPr marL="342900" indent="-342900" eaLnBrk="0" hangingPunct="0">
              <a:lnSpc>
                <a:spcPct val="80000"/>
              </a:lnSpc>
              <a:spcBef>
                <a:spcPct val="20000"/>
              </a:spcBef>
              <a:buClr>
                <a:srgbClr val="66FFFF"/>
              </a:buClr>
              <a:buSzPct val="75000"/>
              <a:buFont typeface="Monotype Sorts"/>
              <a:buNone/>
              <a:defRPr/>
            </a:pPr>
            <a:r>
              <a:rPr lang="en-US">
                <a:solidFill>
                  <a:srgbClr val="FFFFFF"/>
                </a:solidFill>
                <a:effectLst>
                  <a:outerShdw blurRad="38100" dist="38100" dir="2700000" algn="tl">
                    <a:srgbClr val="000000"/>
                  </a:outerShdw>
                </a:effectLst>
              </a:rPr>
              <a:t>          	          X36                    25.000                        0.000</a:t>
            </a:r>
          </a:p>
          <a:p>
            <a:pPr marL="342900" indent="-342900" eaLnBrk="0" hangingPunct="0">
              <a:lnSpc>
                <a:spcPct val="80000"/>
              </a:lnSpc>
              <a:spcBef>
                <a:spcPct val="20000"/>
              </a:spcBef>
              <a:buClr>
                <a:srgbClr val="66FFFF"/>
              </a:buClr>
              <a:buSzPct val="75000"/>
              <a:buFont typeface="Monotype Sorts"/>
              <a:buNone/>
              <a:defRPr/>
            </a:pPr>
            <a:r>
              <a:rPr lang="en-US">
                <a:solidFill>
                  <a:srgbClr val="FFFFFF"/>
                </a:solidFill>
                <a:effectLst>
                  <a:outerShdw blurRad="38100" dist="38100" dir="2700000" algn="tl">
                    <a:srgbClr val="000000"/>
                  </a:outerShdw>
                </a:effectLst>
              </a:rPr>
              <a:t>          	          X37                      0.000                        3.000</a:t>
            </a:r>
          </a:p>
          <a:p>
            <a:pPr marL="342900" indent="-342900" eaLnBrk="0" hangingPunct="0">
              <a:lnSpc>
                <a:spcPct val="80000"/>
              </a:lnSpc>
              <a:spcBef>
                <a:spcPct val="20000"/>
              </a:spcBef>
              <a:buClr>
                <a:srgbClr val="66FFFF"/>
              </a:buClr>
              <a:buSzPct val="75000"/>
              <a:buFont typeface="Monotype Sorts"/>
              <a:buNone/>
              <a:defRPr/>
            </a:pPr>
            <a:r>
              <a:rPr lang="en-US">
                <a:solidFill>
                  <a:srgbClr val="FFFFFF"/>
                </a:solidFill>
                <a:effectLst>
                  <a:outerShdw blurRad="38100" dist="38100" dir="2700000" algn="tl">
                    <a:srgbClr val="000000"/>
                  </a:outerShdw>
                </a:effectLst>
              </a:rPr>
              <a:t>          	          X45                      0.000                        3.000</a:t>
            </a:r>
          </a:p>
          <a:p>
            <a:pPr marL="342900" indent="-342900" eaLnBrk="0" hangingPunct="0">
              <a:lnSpc>
                <a:spcPct val="80000"/>
              </a:lnSpc>
              <a:spcBef>
                <a:spcPct val="20000"/>
              </a:spcBef>
              <a:buClr>
                <a:srgbClr val="66FFFF"/>
              </a:buClr>
              <a:buSzPct val="75000"/>
              <a:buFont typeface="Monotype Sorts"/>
              <a:buNone/>
              <a:defRPr/>
            </a:pPr>
            <a:r>
              <a:rPr lang="en-US">
                <a:solidFill>
                  <a:srgbClr val="FFFFFF"/>
                </a:solidFill>
                <a:effectLst>
                  <a:outerShdw blurRad="38100" dist="38100" dir="2700000" algn="tl">
                    <a:srgbClr val="000000"/>
                  </a:outerShdw>
                </a:effectLst>
              </a:rPr>
              <a:t>          	          X46                    35.000                        0.000</a:t>
            </a:r>
          </a:p>
          <a:p>
            <a:pPr marL="342900" indent="-342900" eaLnBrk="0" hangingPunct="0">
              <a:lnSpc>
                <a:spcPct val="80000"/>
              </a:lnSpc>
              <a:spcBef>
                <a:spcPct val="20000"/>
              </a:spcBef>
              <a:buClr>
                <a:srgbClr val="66FFFF"/>
              </a:buClr>
              <a:buSzPct val="75000"/>
              <a:buFont typeface="Monotype Sorts"/>
              <a:buNone/>
              <a:defRPr/>
            </a:pPr>
            <a:r>
              <a:rPr lang="en-US">
                <a:solidFill>
                  <a:srgbClr val="FFFFFF"/>
                </a:solidFill>
                <a:effectLst>
                  <a:outerShdw blurRad="38100" dist="38100" dir="2700000" algn="tl">
                    <a:srgbClr val="000000"/>
                  </a:outerShdw>
                </a:effectLst>
              </a:rPr>
              <a:t>          	          X47                    40.000                        0.000</a:t>
            </a:r>
          </a:p>
        </p:txBody>
      </p:sp>
      <p:sp>
        <p:nvSpPr>
          <p:cNvPr id="161799" name="Rectangle 7"/>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Transshipment Problem:  Example</a:t>
            </a:r>
          </a:p>
        </p:txBody>
      </p:sp>
    </p:spTree>
  </p:cSld>
  <p:clrMapOvr>
    <a:masterClrMapping/>
  </p:clrMapOvr>
  <p:transition>
    <p:zoom/>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63" name="Rectangle 47"/>
          <p:cNvSpPr>
            <a:spLocks noChangeArrowheads="1"/>
          </p:cNvSpPr>
          <p:nvPr/>
        </p:nvSpPr>
        <p:spPr bwMode="auto">
          <a:xfrm>
            <a:off x="1009650" y="1587500"/>
            <a:ext cx="7372350" cy="45783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chemeClr val="tx1"/>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62819" name="Rectangle 3"/>
          <p:cNvSpPr>
            <a:spLocks noChangeArrowheads="1"/>
          </p:cNvSpPr>
          <p:nvPr/>
        </p:nvSpPr>
        <p:spPr bwMode="auto">
          <a:xfrm>
            <a:off x="520700" y="1065213"/>
            <a:ext cx="2259013" cy="509587"/>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Solution</a:t>
            </a:r>
          </a:p>
        </p:txBody>
      </p:sp>
      <p:sp>
        <p:nvSpPr>
          <p:cNvPr id="236547" name="Rectangle 4"/>
          <p:cNvSpPr>
            <a:spLocks noChangeArrowheads="1"/>
          </p:cNvSpPr>
          <p:nvPr/>
        </p:nvSpPr>
        <p:spPr bwMode="auto">
          <a:xfrm>
            <a:off x="1649413" y="2765425"/>
            <a:ext cx="846137" cy="287338"/>
          </a:xfrm>
          <a:prstGeom prst="rect">
            <a:avLst/>
          </a:prstGeom>
          <a:noFill/>
          <a:ln w="12700">
            <a:noFill/>
            <a:miter lim="800000"/>
            <a:headEnd/>
            <a:tailEnd/>
          </a:ln>
        </p:spPr>
        <p:txBody>
          <a:bodyPr wrap="none" lIns="106362" tIns="52388" rIns="106362" bIns="52388">
            <a:spAutoFit/>
          </a:bodyPr>
          <a:lstStyle/>
          <a:p>
            <a:pPr defTabSz="1208088" eaLnBrk="0" hangingPunct="0"/>
            <a:r>
              <a:rPr lang="en-US" sz="1200">
                <a:solidFill>
                  <a:schemeClr val="bg2"/>
                </a:solidFill>
                <a:latin typeface="Arial" charset="0"/>
              </a:rPr>
              <a:t>ARNOLD</a:t>
            </a:r>
          </a:p>
        </p:txBody>
      </p:sp>
      <p:sp>
        <p:nvSpPr>
          <p:cNvPr id="236548" name="Rectangle 5"/>
          <p:cNvSpPr>
            <a:spLocks noChangeArrowheads="1"/>
          </p:cNvSpPr>
          <p:nvPr/>
        </p:nvSpPr>
        <p:spPr bwMode="auto">
          <a:xfrm>
            <a:off x="4278313" y="4868863"/>
            <a:ext cx="669925" cy="469900"/>
          </a:xfrm>
          <a:prstGeom prst="rect">
            <a:avLst/>
          </a:prstGeom>
          <a:noFill/>
          <a:ln w="12700">
            <a:noFill/>
            <a:miter lim="800000"/>
            <a:headEnd/>
            <a:tailEnd/>
          </a:ln>
        </p:spPr>
        <p:txBody>
          <a:bodyPr wrap="none" lIns="106362" tIns="52388" rIns="106362" bIns="52388">
            <a:spAutoFit/>
          </a:bodyPr>
          <a:lstStyle/>
          <a:p>
            <a:pPr defTabSz="1208088" eaLnBrk="0" hangingPunct="0"/>
            <a:r>
              <a:rPr lang="en-US" sz="1200">
                <a:solidFill>
                  <a:schemeClr val="bg2"/>
                </a:solidFill>
                <a:latin typeface="Arial" charset="0"/>
              </a:rPr>
              <a:t>WASH</a:t>
            </a:r>
            <a:endParaRPr lang="en-US" sz="1200">
              <a:latin typeface="Arial" charset="0"/>
            </a:endParaRPr>
          </a:p>
          <a:p>
            <a:pPr defTabSz="1208088" eaLnBrk="0" hangingPunct="0"/>
            <a:r>
              <a:rPr lang="en-US" sz="1200">
                <a:solidFill>
                  <a:schemeClr val="bg2"/>
                </a:solidFill>
                <a:latin typeface="Arial" charset="0"/>
              </a:rPr>
              <a:t>BURN</a:t>
            </a:r>
          </a:p>
        </p:txBody>
      </p:sp>
      <p:sp>
        <p:nvSpPr>
          <p:cNvPr id="236549" name="Rectangle 6"/>
          <p:cNvSpPr>
            <a:spLocks noChangeArrowheads="1"/>
          </p:cNvSpPr>
          <p:nvPr/>
        </p:nvSpPr>
        <p:spPr bwMode="auto">
          <a:xfrm>
            <a:off x="6907213" y="1714500"/>
            <a:ext cx="636587" cy="287338"/>
          </a:xfrm>
          <a:prstGeom prst="rect">
            <a:avLst/>
          </a:prstGeom>
          <a:noFill/>
          <a:ln w="12700">
            <a:noFill/>
            <a:miter lim="800000"/>
            <a:headEnd/>
            <a:tailEnd/>
          </a:ln>
        </p:spPr>
        <p:txBody>
          <a:bodyPr wrap="none" lIns="106362" tIns="52388" rIns="106362" bIns="52388">
            <a:spAutoFit/>
          </a:bodyPr>
          <a:lstStyle/>
          <a:p>
            <a:pPr defTabSz="1208088" eaLnBrk="0" hangingPunct="0"/>
            <a:r>
              <a:rPr lang="en-US" sz="1200">
                <a:solidFill>
                  <a:schemeClr val="bg2"/>
                </a:solidFill>
                <a:latin typeface="Arial" charset="0"/>
              </a:rPr>
              <a:t>ZROX</a:t>
            </a:r>
          </a:p>
        </p:txBody>
      </p:sp>
      <p:sp>
        <p:nvSpPr>
          <p:cNvPr id="236550" name="Rectangle 7"/>
          <p:cNvSpPr>
            <a:spLocks noChangeArrowheads="1"/>
          </p:cNvSpPr>
          <p:nvPr/>
        </p:nvSpPr>
        <p:spPr bwMode="auto">
          <a:xfrm>
            <a:off x="6819900" y="3816350"/>
            <a:ext cx="771525" cy="287338"/>
          </a:xfrm>
          <a:prstGeom prst="rect">
            <a:avLst/>
          </a:prstGeom>
          <a:noFill/>
          <a:ln w="12700">
            <a:noFill/>
            <a:miter lim="800000"/>
            <a:headEnd/>
            <a:tailEnd/>
          </a:ln>
        </p:spPr>
        <p:txBody>
          <a:bodyPr wrap="none" lIns="106362" tIns="52388" rIns="106362" bIns="52388">
            <a:spAutoFit/>
          </a:bodyPr>
          <a:lstStyle/>
          <a:p>
            <a:pPr defTabSz="1208088" eaLnBrk="0" hangingPunct="0"/>
            <a:r>
              <a:rPr lang="en-US" sz="1200">
                <a:solidFill>
                  <a:schemeClr val="bg2"/>
                </a:solidFill>
                <a:latin typeface="Arial" charset="0"/>
              </a:rPr>
              <a:t>HEWES</a:t>
            </a:r>
          </a:p>
        </p:txBody>
      </p:sp>
      <p:sp>
        <p:nvSpPr>
          <p:cNvPr id="162825" name="Line 9"/>
          <p:cNvSpPr>
            <a:spLocks noChangeShapeType="1"/>
          </p:cNvSpPr>
          <p:nvPr/>
        </p:nvSpPr>
        <p:spPr bwMode="auto">
          <a:xfrm>
            <a:off x="2468563" y="5038725"/>
            <a:ext cx="1836737" cy="0"/>
          </a:xfrm>
          <a:prstGeom prst="line">
            <a:avLst/>
          </a:prstGeom>
          <a:noFill/>
          <a:ln w="1905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62826" name="Line 10"/>
          <p:cNvSpPr>
            <a:spLocks noChangeShapeType="1"/>
          </p:cNvSpPr>
          <p:nvPr/>
        </p:nvSpPr>
        <p:spPr bwMode="auto">
          <a:xfrm>
            <a:off x="2468563" y="2986088"/>
            <a:ext cx="1836737" cy="2071687"/>
          </a:xfrm>
          <a:prstGeom prst="line">
            <a:avLst/>
          </a:prstGeom>
          <a:noFill/>
          <a:ln w="1905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62827" name="Line 11"/>
          <p:cNvSpPr>
            <a:spLocks noChangeShapeType="1"/>
          </p:cNvSpPr>
          <p:nvPr/>
        </p:nvSpPr>
        <p:spPr bwMode="auto">
          <a:xfrm flipV="1">
            <a:off x="2481263" y="2986088"/>
            <a:ext cx="1817687" cy="2039937"/>
          </a:xfrm>
          <a:prstGeom prst="line">
            <a:avLst/>
          </a:prstGeom>
          <a:noFill/>
          <a:ln w="1905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62828" name="Line 12"/>
          <p:cNvSpPr>
            <a:spLocks noChangeShapeType="1"/>
          </p:cNvSpPr>
          <p:nvPr/>
        </p:nvSpPr>
        <p:spPr bwMode="auto">
          <a:xfrm flipV="1">
            <a:off x="5054600" y="2262188"/>
            <a:ext cx="1865313" cy="704850"/>
          </a:xfrm>
          <a:prstGeom prst="line">
            <a:avLst/>
          </a:prstGeom>
          <a:noFill/>
          <a:ln w="1905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62829" name="Line 13"/>
          <p:cNvSpPr>
            <a:spLocks noChangeShapeType="1"/>
          </p:cNvSpPr>
          <p:nvPr/>
        </p:nvSpPr>
        <p:spPr bwMode="auto">
          <a:xfrm>
            <a:off x="5060950" y="2967038"/>
            <a:ext cx="1835150" cy="963612"/>
          </a:xfrm>
          <a:prstGeom prst="line">
            <a:avLst/>
          </a:prstGeom>
          <a:noFill/>
          <a:ln w="1905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62830" name="Line 14"/>
          <p:cNvSpPr>
            <a:spLocks noChangeShapeType="1"/>
          </p:cNvSpPr>
          <p:nvPr/>
        </p:nvSpPr>
        <p:spPr bwMode="auto">
          <a:xfrm>
            <a:off x="5067300" y="2973388"/>
            <a:ext cx="1827213" cy="2678112"/>
          </a:xfrm>
          <a:prstGeom prst="line">
            <a:avLst/>
          </a:prstGeom>
          <a:noFill/>
          <a:ln w="1905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62831" name="Line 15"/>
          <p:cNvSpPr>
            <a:spLocks noChangeShapeType="1"/>
          </p:cNvSpPr>
          <p:nvPr/>
        </p:nvSpPr>
        <p:spPr bwMode="auto">
          <a:xfrm flipV="1">
            <a:off x="5060950" y="2300288"/>
            <a:ext cx="1863725" cy="2725737"/>
          </a:xfrm>
          <a:prstGeom prst="line">
            <a:avLst/>
          </a:prstGeom>
          <a:noFill/>
          <a:ln w="1905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62832" name="Line 16"/>
          <p:cNvSpPr>
            <a:spLocks noChangeShapeType="1"/>
          </p:cNvSpPr>
          <p:nvPr/>
        </p:nvSpPr>
        <p:spPr bwMode="auto">
          <a:xfrm flipV="1">
            <a:off x="5067300" y="3917950"/>
            <a:ext cx="1828800" cy="1108075"/>
          </a:xfrm>
          <a:prstGeom prst="line">
            <a:avLst/>
          </a:prstGeom>
          <a:noFill/>
          <a:ln w="1905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62833" name="Line 17"/>
          <p:cNvSpPr>
            <a:spLocks noChangeShapeType="1"/>
          </p:cNvSpPr>
          <p:nvPr/>
        </p:nvSpPr>
        <p:spPr bwMode="auto">
          <a:xfrm>
            <a:off x="5060950" y="5026025"/>
            <a:ext cx="1858963" cy="638175"/>
          </a:xfrm>
          <a:prstGeom prst="line">
            <a:avLst/>
          </a:prstGeom>
          <a:noFill/>
          <a:ln w="1905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62834" name="Rectangle 18"/>
          <p:cNvSpPr>
            <a:spLocks noChangeArrowheads="1"/>
          </p:cNvSpPr>
          <p:nvPr/>
        </p:nvSpPr>
        <p:spPr bwMode="auto">
          <a:xfrm>
            <a:off x="1211263" y="2760663"/>
            <a:ext cx="517525" cy="469900"/>
          </a:xfrm>
          <a:prstGeom prst="rect">
            <a:avLst/>
          </a:prstGeom>
          <a:noFill/>
          <a:ln w="12700">
            <a:noFill/>
            <a:miter lim="800000"/>
            <a:headEnd/>
            <a:tailEnd/>
          </a:ln>
          <a:effectLst/>
        </p:spPr>
        <p:txBody>
          <a:bodyPr wrap="none" lIns="106362" tIns="52388" rIns="106362" bIns="52388">
            <a:spAutoFit/>
          </a:bodyPr>
          <a:lstStyle/>
          <a:p>
            <a:pPr defTabSz="1208088" eaLnBrk="0" hangingPunct="0">
              <a:defRPr/>
            </a:pPr>
            <a:r>
              <a:rPr lang="en-US" sz="2400">
                <a:solidFill>
                  <a:srgbClr val="FFFFFF"/>
                </a:solidFill>
                <a:effectLst>
                  <a:outerShdw blurRad="38100" dist="38100" dir="2700000" algn="tl">
                    <a:srgbClr val="000000"/>
                  </a:outerShdw>
                </a:effectLst>
              </a:rPr>
              <a:t>75</a:t>
            </a:r>
          </a:p>
        </p:txBody>
      </p:sp>
      <p:sp>
        <p:nvSpPr>
          <p:cNvPr id="162835" name="Rectangle 19"/>
          <p:cNvSpPr>
            <a:spLocks noChangeArrowheads="1"/>
          </p:cNvSpPr>
          <p:nvPr/>
        </p:nvSpPr>
        <p:spPr bwMode="auto">
          <a:xfrm>
            <a:off x="1211263" y="4864100"/>
            <a:ext cx="517525" cy="469900"/>
          </a:xfrm>
          <a:prstGeom prst="rect">
            <a:avLst/>
          </a:prstGeom>
          <a:noFill/>
          <a:ln w="12700">
            <a:noFill/>
            <a:miter lim="800000"/>
            <a:headEnd/>
            <a:tailEnd/>
          </a:ln>
          <a:effectLst/>
        </p:spPr>
        <p:txBody>
          <a:bodyPr wrap="none" lIns="106362" tIns="52388" rIns="106362" bIns="52388">
            <a:spAutoFit/>
          </a:bodyPr>
          <a:lstStyle/>
          <a:p>
            <a:pPr defTabSz="1208088" eaLnBrk="0" hangingPunct="0">
              <a:defRPr/>
            </a:pPr>
            <a:r>
              <a:rPr lang="en-US" sz="2400">
                <a:solidFill>
                  <a:srgbClr val="FFFFFF"/>
                </a:solidFill>
                <a:effectLst>
                  <a:outerShdw blurRad="38100" dist="38100" dir="2700000" algn="tl">
                    <a:srgbClr val="000000"/>
                  </a:outerShdw>
                </a:effectLst>
              </a:rPr>
              <a:t>75</a:t>
            </a:r>
          </a:p>
        </p:txBody>
      </p:sp>
      <p:sp>
        <p:nvSpPr>
          <p:cNvPr id="162836" name="Rectangle 20"/>
          <p:cNvSpPr>
            <a:spLocks noChangeArrowheads="1"/>
          </p:cNvSpPr>
          <p:nvPr/>
        </p:nvSpPr>
        <p:spPr bwMode="auto">
          <a:xfrm>
            <a:off x="7696200" y="1857375"/>
            <a:ext cx="517525" cy="469900"/>
          </a:xfrm>
          <a:prstGeom prst="rect">
            <a:avLst/>
          </a:prstGeom>
          <a:noFill/>
          <a:ln w="12700">
            <a:noFill/>
            <a:miter lim="800000"/>
            <a:headEnd/>
            <a:tailEnd/>
          </a:ln>
          <a:effectLst/>
        </p:spPr>
        <p:txBody>
          <a:bodyPr wrap="none" lIns="106362" tIns="52388" rIns="106362" bIns="52388">
            <a:spAutoFit/>
          </a:bodyPr>
          <a:lstStyle/>
          <a:p>
            <a:pPr defTabSz="1208088" eaLnBrk="0" hangingPunct="0">
              <a:defRPr/>
            </a:pPr>
            <a:r>
              <a:rPr lang="en-US" sz="2400">
                <a:solidFill>
                  <a:srgbClr val="FFFFFF"/>
                </a:solidFill>
                <a:effectLst>
                  <a:outerShdw blurRad="38100" dist="38100" dir="2700000" algn="tl">
                    <a:srgbClr val="000000"/>
                  </a:outerShdw>
                </a:effectLst>
              </a:rPr>
              <a:t>50</a:t>
            </a:r>
          </a:p>
        </p:txBody>
      </p:sp>
      <p:sp>
        <p:nvSpPr>
          <p:cNvPr id="162837" name="Rectangle 21"/>
          <p:cNvSpPr>
            <a:spLocks noChangeArrowheads="1"/>
          </p:cNvSpPr>
          <p:nvPr/>
        </p:nvSpPr>
        <p:spPr bwMode="auto">
          <a:xfrm>
            <a:off x="7696200" y="3705225"/>
            <a:ext cx="517525" cy="469900"/>
          </a:xfrm>
          <a:prstGeom prst="rect">
            <a:avLst/>
          </a:prstGeom>
          <a:noFill/>
          <a:ln w="12700">
            <a:noFill/>
            <a:miter lim="800000"/>
            <a:headEnd/>
            <a:tailEnd/>
          </a:ln>
          <a:effectLst/>
        </p:spPr>
        <p:txBody>
          <a:bodyPr wrap="none" lIns="106362" tIns="52388" rIns="106362" bIns="52388">
            <a:spAutoFit/>
          </a:bodyPr>
          <a:lstStyle/>
          <a:p>
            <a:pPr defTabSz="1208088" eaLnBrk="0" hangingPunct="0">
              <a:defRPr/>
            </a:pPr>
            <a:r>
              <a:rPr lang="en-US" sz="2400">
                <a:solidFill>
                  <a:srgbClr val="FFFFFF"/>
                </a:solidFill>
                <a:effectLst>
                  <a:outerShdw blurRad="38100" dist="38100" dir="2700000" algn="tl">
                    <a:srgbClr val="000000"/>
                  </a:outerShdw>
                </a:effectLst>
              </a:rPr>
              <a:t>60</a:t>
            </a:r>
          </a:p>
        </p:txBody>
      </p:sp>
      <p:sp>
        <p:nvSpPr>
          <p:cNvPr id="162838" name="Rectangle 22"/>
          <p:cNvSpPr>
            <a:spLocks noChangeArrowheads="1"/>
          </p:cNvSpPr>
          <p:nvPr/>
        </p:nvSpPr>
        <p:spPr bwMode="auto">
          <a:xfrm>
            <a:off x="7696200" y="5492750"/>
            <a:ext cx="517525" cy="469900"/>
          </a:xfrm>
          <a:prstGeom prst="rect">
            <a:avLst/>
          </a:prstGeom>
          <a:noFill/>
          <a:ln w="12700">
            <a:noFill/>
            <a:miter lim="800000"/>
            <a:headEnd/>
            <a:tailEnd/>
          </a:ln>
          <a:effectLst/>
        </p:spPr>
        <p:txBody>
          <a:bodyPr wrap="none" lIns="106362" tIns="52388" rIns="106362" bIns="52388">
            <a:spAutoFit/>
          </a:bodyPr>
          <a:lstStyle/>
          <a:p>
            <a:pPr defTabSz="1208088" eaLnBrk="0" hangingPunct="0">
              <a:defRPr/>
            </a:pPr>
            <a:r>
              <a:rPr lang="en-US" sz="2400">
                <a:solidFill>
                  <a:srgbClr val="FFFFFF"/>
                </a:solidFill>
                <a:effectLst>
                  <a:outerShdw blurRad="38100" dist="38100" dir="2700000" algn="tl">
                    <a:srgbClr val="000000"/>
                  </a:outerShdw>
                </a:effectLst>
              </a:rPr>
              <a:t>40</a:t>
            </a:r>
          </a:p>
        </p:txBody>
      </p:sp>
      <p:sp>
        <p:nvSpPr>
          <p:cNvPr id="162839" name="Rectangle 23"/>
          <p:cNvSpPr>
            <a:spLocks noChangeArrowheads="1"/>
          </p:cNvSpPr>
          <p:nvPr/>
        </p:nvSpPr>
        <p:spPr bwMode="auto">
          <a:xfrm>
            <a:off x="2525713" y="2532063"/>
            <a:ext cx="365125" cy="469900"/>
          </a:xfrm>
          <a:prstGeom prst="rect">
            <a:avLst/>
          </a:prstGeom>
          <a:noFill/>
          <a:ln w="12700">
            <a:noFill/>
            <a:miter lim="800000"/>
            <a:headEnd/>
            <a:tailEnd/>
          </a:ln>
          <a:effectLst/>
        </p:spPr>
        <p:txBody>
          <a:bodyPr wrap="none" lIns="106362" tIns="52388" rIns="106362" bIns="52388">
            <a:spAutoFit/>
          </a:bodyPr>
          <a:lstStyle/>
          <a:p>
            <a:pPr defTabSz="1208088" eaLnBrk="0" hangingPunct="0">
              <a:defRPr/>
            </a:pPr>
            <a:r>
              <a:rPr lang="en-US" sz="2400">
                <a:solidFill>
                  <a:srgbClr val="FFFFFF"/>
                </a:solidFill>
                <a:effectLst>
                  <a:outerShdw blurRad="38100" dist="38100" dir="2700000" algn="tl">
                    <a:srgbClr val="000000"/>
                  </a:outerShdw>
                </a:effectLst>
              </a:rPr>
              <a:t>5</a:t>
            </a:r>
          </a:p>
        </p:txBody>
      </p:sp>
      <p:sp>
        <p:nvSpPr>
          <p:cNvPr id="162840" name="Rectangle 24"/>
          <p:cNvSpPr>
            <a:spLocks noChangeArrowheads="1"/>
          </p:cNvSpPr>
          <p:nvPr/>
        </p:nvSpPr>
        <p:spPr bwMode="auto">
          <a:xfrm>
            <a:off x="2514600" y="3319463"/>
            <a:ext cx="365125" cy="469900"/>
          </a:xfrm>
          <a:prstGeom prst="rect">
            <a:avLst/>
          </a:prstGeom>
          <a:noFill/>
          <a:ln w="12700">
            <a:noFill/>
            <a:miter lim="800000"/>
            <a:headEnd/>
            <a:tailEnd/>
          </a:ln>
          <a:effectLst/>
        </p:spPr>
        <p:txBody>
          <a:bodyPr wrap="none" lIns="106362" tIns="52388" rIns="106362" bIns="52388">
            <a:spAutoFit/>
          </a:bodyPr>
          <a:lstStyle/>
          <a:p>
            <a:pPr defTabSz="1208088" eaLnBrk="0" hangingPunct="0">
              <a:defRPr/>
            </a:pPr>
            <a:r>
              <a:rPr lang="en-US" sz="2400">
                <a:solidFill>
                  <a:srgbClr val="FFFFFF"/>
                </a:solidFill>
                <a:effectLst>
                  <a:outerShdw blurRad="38100" dist="38100" dir="2700000" algn="tl">
                    <a:srgbClr val="000000"/>
                  </a:outerShdw>
                </a:effectLst>
              </a:rPr>
              <a:t>8</a:t>
            </a:r>
          </a:p>
        </p:txBody>
      </p:sp>
      <p:sp>
        <p:nvSpPr>
          <p:cNvPr id="162841" name="Rectangle 25"/>
          <p:cNvSpPr>
            <a:spLocks noChangeArrowheads="1"/>
          </p:cNvSpPr>
          <p:nvPr/>
        </p:nvSpPr>
        <p:spPr bwMode="auto">
          <a:xfrm>
            <a:off x="2514600" y="4306888"/>
            <a:ext cx="365125" cy="469900"/>
          </a:xfrm>
          <a:prstGeom prst="rect">
            <a:avLst/>
          </a:prstGeom>
          <a:noFill/>
          <a:ln w="12700">
            <a:noFill/>
            <a:miter lim="800000"/>
            <a:headEnd/>
            <a:tailEnd/>
          </a:ln>
          <a:effectLst/>
        </p:spPr>
        <p:txBody>
          <a:bodyPr wrap="none" lIns="106362" tIns="52388" rIns="106362" bIns="52388">
            <a:spAutoFit/>
          </a:bodyPr>
          <a:lstStyle/>
          <a:p>
            <a:pPr defTabSz="1208088" eaLnBrk="0" hangingPunct="0">
              <a:defRPr/>
            </a:pPr>
            <a:r>
              <a:rPr lang="en-US" sz="2400">
                <a:solidFill>
                  <a:srgbClr val="FFFFFF"/>
                </a:solidFill>
                <a:effectLst>
                  <a:outerShdw blurRad="38100" dist="38100" dir="2700000" algn="tl">
                    <a:srgbClr val="000000"/>
                  </a:outerShdw>
                </a:effectLst>
              </a:rPr>
              <a:t>7</a:t>
            </a:r>
          </a:p>
        </p:txBody>
      </p:sp>
      <p:sp>
        <p:nvSpPr>
          <p:cNvPr id="162842" name="Rectangle 26"/>
          <p:cNvSpPr>
            <a:spLocks noChangeArrowheads="1"/>
          </p:cNvSpPr>
          <p:nvPr/>
        </p:nvSpPr>
        <p:spPr bwMode="auto">
          <a:xfrm>
            <a:off x="2513013" y="5043488"/>
            <a:ext cx="365125" cy="469900"/>
          </a:xfrm>
          <a:prstGeom prst="rect">
            <a:avLst/>
          </a:prstGeom>
          <a:noFill/>
          <a:ln w="12700">
            <a:noFill/>
            <a:miter lim="800000"/>
            <a:headEnd/>
            <a:tailEnd/>
          </a:ln>
          <a:effectLst/>
        </p:spPr>
        <p:txBody>
          <a:bodyPr wrap="none" lIns="106362" tIns="52388" rIns="106362" bIns="52388">
            <a:spAutoFit/>
          </a:bodyPr>
          <a:lstStyle/>
          <a:p>
            <a:pPr defTabSz="1208088" eaLnBrk="0" hangingPunct="0">
              <a:defRPr/>
            </a:pPr>
            <a:r>
              <a:rPr lang="en-US" sz="2400">
                <a:solidFill>
                  <a:srgbClr val="FFFFFF"/>
                </a:solidFill>
                <a:effectLst>
                  <a:outerShdw blurRad="38100" dist="38100" dir="2700000" algn="tl">
                    <a:srgbClr val="000000"/>
                  </a:outerShdw>
                </a:effectLst>
              </a:rPr>
              <a:t>4</a:t>
            </a:r>
          </a:p>
        </p:txBody>
      </p:sp>
      <p:sp>
        <p:nvSpPr>
          <p:cNvPr id="162843" name="Rectangle 27"/>
          <p:cNvSpPr>
            <a:spLocks noChangeArrowheads="1"/>
          </p:cNvSpPr>
          <p:nvPr/>
        </p:nvSpPr>
        <p:spPr bwMode="auto">
          <a:xfrm>
            <a:off x="5067300" y="2419350"/>
            <a:ext cx="365125" cy="469900"/>
          </a:xfrm>
          <a:prstGeom prst="rect">
            <a:avLst/>
          </a:prstGeom>
          <a:noFill/>
          <a:ln w="12700">
            <a:noFill/>
            <a:miter lim="800000"/>
            <a:headEnd/>
            <a:tailEnd/>
          </a:ln>
          <a:effectLst/>
        </p:spPr>
        <p:txBody>
          <a:bodyPr wrap="none" lIns="106362" tIns="52388" rIns="106362" bIns="52388">
            <a:spAutoFit/>
          </a:bodyPr>
          <a:lstStyle/>
          <a:p>
            <a:pPr defTabSz="1208088" eaLnBrk="0" hangingPunct="0">
              <a:defRPr/>
            </a:pPr>
            <a:r>
              <a:rPr lang="en-US" sz="2400">
                <a:solidFill>
                  <a:srgbClr val="FFFFFF"/>
                </a:solidFill>
                <a:effectLst>
                  <a:outerShdw blurRad="38100" dist="38100" dir="2700000" algn="tl">
                    <a:srgbClr val="000000"/>
                  </a:outerShdw>
                </a:effectLst>
              </a:rPr>
              <a:t>1</a:t>
            </a:r>
          </a:p>
        </p:txBody>
      </p:sp>
      <p:sp>
        <p:nvSpPr>
          <p:cNvPr id="162844" name="Rectangle 28"/>
          <p:cNvSpPr>
            <a:spLocks noChangeArrowheads="1"/>
          </p:cNvSpPr>
          <p:nvPr/>
        </p:nvSpPr>
        <p:spPr bwMode="auto">
          <a:xfrm>
            <a:off x="5329238" y="2782888"/>
            <a:ext cx="365125" cy="469900"/>
          </a:xfrm>
          <a:prstGeom prst="rect">
            <a:avLst/>
          </a:prstGeom>
          <a:noFill/>
          <a:ln w="12700">
            <a:noFill/>
            <a:miter lim="800000"/>
            <a:headEnd/>
            <a:tailEnd/>
          </a:ln>
          <a:effectLst/>
        </p:spPr>
        <p:txBody>
          <a:bodyPr wrap="none" lIns="106362" tIns="52388" rIns="106362" bIns="52388">
            <a:spAutoFit/>
          </a:bodyPr>
          <a:lstStyle/>
          <a:p>
            <a:pPr defTabSz="1208088" eaLnBrk="0" hangingPunct="0">
              <a:defRPr/>
            </a:pPr>
            <a:r>
              <a:rPr lang="en-US" sz="2400">
                <a:solidFill>
                  <a:srgbClr val="FFFFFF"/>
                </a:solidFill>
                <a:effectLst>
                  <a:outerShdw blurRad="38100" dist="38100" dir="2700000" algn="tl">
                    <a:srgbClr val="000000"/>
                  </a:outerShdw>
                </a:effectLst>
              </a:rPr>
              <a:t>5</a:t>
            </a:r>
          </a:p>
        </p:txBody>
      </p:sp>
      <p:sp>
        <p:nvSpPr>
          <p:cNvPr id="162845" name="Rectangle 29"/>
          <p:cNvSpPr>
            <a:spLocks noChangeArrowheads="1"/>
          </p:cNvSpPr>
          <p:nvPr/>
        </p:nvSpPr>
        <p:spPr bwMode="auto">
          <a:xfrm>
            <a:off x="5056188" y="3330575"/>
            <a:ext cx="365125" cy="469900"/>
          </a:xfrm>
          <a:prstGeom prst="rect">
            <a:avLst/>
          </a:prstGeom>
          <a:noFill/>
          <a:ln w="12700">
            <a:noFill/>
            <a:miter lim="800000"/>
            <a:headEnd/>
            <a:tailEnd/>
          </a:ln>
          <a:effectLst/>
        </p:spPr>
        <p:txBody>
          <a:bodyPr wrap="none" lIns="106362" tIns="52388" rIns="106362" bIns="52388">
            <a:spAutoFit/>
          </a:bodyPr>
          <a:lstStyle/>
          <a:p>
            <a:pPr defTabSz="1208088" eaLnBrk="0" hangingPunct="0">
              <a:defRPr/>
            </a:pPr>
            <a:r>
              <a:rPr lang="en-US" sz="2400">
                <a:solidFill>
                  <a:srgbClr val="FFFFFF"/>
                </a:solidFill>
                <a:effectLst>
                  <a:outerShdw blurRad="38100" dist="38100" dir="2700000" algn="tl">
                    <a:srgbClr val="000000"/>
                  </a:outerShdw>
                </a:effectLst>
              </a:rPr>
              <a:t>8</a:t>
            </a:r>
          </a:p>
        </p:txBody>
      </p:sp>
      <p:sp>
        <p:nvSpPr>
          <p:cNvPr id="162846" name="Rectangle 30"/>
          <p:cNvSpPr>
            <a:spLocks noChangeArrowheads="1"/>
          </p:cNvSpPr>
          <p:nvPr/>
        </p:nvSpPr>
        <p:spPr bwMode="auto">
          <a:xfrm>
            <a:off x="5056188" y="4219575"/>
            <a:ext cx="365125" cy="469900"/>
          </a:xfrm>
          <a:prstGeom prst="rect">
            <a:avLst/>
          </a:prstGeom>
          <a:noFill/>
          <a:ln w="12700">
            <a:noFill/>
            <a:miter lim="800000"/>
            <a:headEnd/>
            <a:tailEnd/>
          </a:ln>
          <a:effectLst/>
        </p:spPr>
        <p:txBody>
          <a:bodyPr wrap="none" lIns="106362" tIns="52388" rIns="106362" bIns="52388">
            <a:spAutoFit/>
          </a:bodyPr>
          <a:lstStyle/>
          <a:p>
            <a:pPr defTabSz="1208088" eaLnBrk="0" hangingPunct="0">
              <a:defRPr/>
            </a:pPr>
            <a:r>
              <a:rPr lang="en-US" sz="2400">
                <a:solidFill>
                  <a:srgbClr val="FFFFFF"/>
                </a:solidFill>
                <a:effectLst>
                  <a:outerShdw blurRad="38100" dist="38100" dir="2700000" algn="tl">
                    <a:srgbClr val="000000"/>
                  </a:outerShdw>
                </a:effectLst>
              </a:rPr>
              <a:t>3</a:t>
            </a:r>
          </a:p>
        </p:txBody>
      </p:sp>
      <p:sp>
        <p:nvSpPr>
          <p:cNvPr id="162847" name="Rectangle 31"/>
          <p:cNvSpPr>
            <a:spLocks noChangeArrowheads="1"/>
          </p:cNvSpPr>
          <p:nvPr/>
        </p:nvSpPr>
        <p:spPr bwMode="auto">
          <a:xfrm>
            <a:off x="5405438" y="4295775"/>
            <a:ext cx="365125" cy="469900"/>
          </a:xfrm>
          <a:prstGeom prst="rect">
            <a:avLst/>
          </a:prstGeom>
          <a:noFill/>
          <a:ln w="12700">
            <a:noFill/>
            <a:miter lim="800000"/>
            <a:headEnd/>
            <a:tailEnd/>
          </a:ln>
          <a:effectLst/>
        </p:spPr>
        <p:txBody>
          <a:bodyPr wrap="none" lIns="106362" tIns="52388" rIns="106362" bIns="52388">
            <a:spAutoFit/>
          </a:bodyPr>
          <a:lstStyle/>
          <a:p>
            <a:pPr defTabSz="1208088" eaLnBrk="0" hangingPunct="0">
              <a:defRPr/>
            </a:pPr>
            <a:r>
              <a:rPr lang="en-US" sz="2400">
                <a:solidFill>
                  <a:srgbClr val="FFFFFF"/>
                </a:solidFill>
                <a:effectLst>
                  <a:outerShdw blurRad="38100" dist="38100" dir="2700000" algn="tl">
                    <a:srgbClr val="000000"/>
                  </a:outerShdw>
                </a:effectLst>
              </a:rPr>
              <a:t>4</a:t>
            </a:r>
          </a:p>
        </p:txBody>
      </p:sp>
      <p:sp>
        <p:nvSpPr>
          <p:cNvPr id="162848" name="Rectangle 32"/>
          <p:cNvSpPr>
            <a:spLocks noChangeArrowheads="1"/>
          </p:cNvSpPr>
          <p:nvPr/>
        </p:nvSpPr>
        <p:spPr bwMode="auto">
          <a:xfrm>
            <a:off x="5067300" y="5106988"/>
            <a:ext cx="365125" cy="469900"/>
          </a:xfrm>
          <a:prstGeom prst="rect">
            <a:avLst/>
          </a:prstGeom>
          <a:noFill/>
          <a:ln w="12700">
            <a:noFill/>
            <a:miter lim="800000"/>
            <a:headEnd/>
            <a:tailEnd/>
          </a:ln>
          <a:effectLst/>
        </p:spPr>
        <p:txBody>
          <a:bodyPr wrap="none" lIns="106362" tIns="52388" rIns="106362" bIns="52388">
            <a:spAutoFit/>
          </a:bodyPr>
          <a:lstStyle/>
          <a:p>
            <a:pPr defTabSz="1208088" eaLnBrk="0" hangingPunct="0">
              <a:defRPr/>
            </a:pPr>
            <a:r>
              <a:rPr lang="en-US" sz="2400">
                <a:solidFill>
                  <a:srgbClr val="FFFFFF"/>
                </a:solidFill>
                <a:effectLst>
                  <a:outerShdw blurRad="38100" dist="38100" dir="2700000" algn="tl">
                    <a:srgbClr val="000000"/>
                  </a:outerShdw>
                </a:effectLst>
              </a:rPr>
              <a:t>4</a:t>
            </a:r>
          </a:p>
        </p:txBody>
      </p:sp>
      <p:sp>
        <p:nvSpPr>
          <p:cNvPr id="162849" name="Oval 33"/>
          <p:cNvSpPr>
            <a:spLocks noChangeArrowheads="1"/>
          </p:cNvSpPr>
          <p:nvPr/>
        </p:nvSpPr>
        <p:spPr bwMode="auto">
          <a:xfrm>
            <a:off x="1711325" y="2603500"/>
            <a:ext cx="766763" cy="76835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p:spPr>
        <p:txBody>
          <a:bodyPr wrap="none" lIns="90488" tIns="44450" rIns="90488" bIns="44450" anchor="ctr"/>
          <a:lstStyle/>
          <a:p>
            <a:pPr algn="ctr" eaLnBrk="0" hangingPunct="0">
              <a:defRPr/>
            </a:pPr>
            <a:r>
              <a:rPr lang="en-US" sz="1800">
                <a:solidFill>
                  <a:srgbClr val="FFFFFF"/>
                </a:solidFill>
                <a:effectLst>
                  <a:outerShdw blurRad="38100" dist="38100" dir="2700000" algn="tl">
                    <a:srgbClr val="000000"/>
                  </a:outerShdw>
                </a:effectLst>
              </a:rPr>
              <a:t>Arnold</a:t>
            </a:r>
          </a:p>
        </p:txBody>
      </p:sp>
      <p:sp>
        <p:nvSpPr>
          <p:cNvPr id="162850" name="Oval 34"/>
          <p:cNvSpPr>
            <a:spLocks noChangeArrowheads="1"/>
          </p:cNvSpPr>
          <p:nvPr/>
        </p:nvSpPr>
        <p:spPr bwMode="auto">
          <a:xfrm>
            <a:off x="1711325" y="4660900"/>
            <a:ext cx="766763" cy="76835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p:spPr>
        <p:txBody>
          <a:bodyPr wrap="none" lIns="90488" tIns="44450" rIns="90488" bIns="44450" anchor="ctr"/>
          <a:lstStyle/>
          <a:p>
            <a:pPr algn="ctr" eaLnBrk="0" hangingPunct="0">
              <a:defRPr/>
            </a:pPr>
            <a:r>
              <a:rPr lang="en-US" sz="1800">
                <a:solidFill>
                  <a:srgbClr val="FFFFFF"/>
                </a:solidFill>
                <a:effectLst>
                  <a:outerShdw blurRad="38100" dist="38100" dir="2700000" algn="tl">
                    <a:srgbClr val="000000"/>
                  </a:outerShdw>
                </a:effectLst>
              </a:rPr>
              <a:t>Super</a:t>
            </a:r>
          </a:p>
          <a:p>
            <a:pPr algn="ctr" eaLnBrk="0" hangingPunct="0">
              <a:defRPr/>
            </a:pPr>
            <a:r>
              <a:rPr lang="en-US" sz="1800">
                <a:solidFill>
                  <a:srgbClr val="FFFFFF"/>
                </a:solidFill>
                <a:effectLst>
                  <a:outerShdw blurRad="38100" dist="38100" dir="2700000" algn="tl">
                    <a:srgbClr val="000000"/>
                  </a:outerShdw>
                </a:effectLst>
              </a:rPr>
              <a:t>Shelf</a:t>
            </a:r>
          </a:p>
        </p:txBody>
      </p:sp>
      <p:sp>
        <p:nvSpPr>
          <p:cNvPr id="162851" name="Oval 35"/>
          <p:cNvSpPr>
            <a:spLocks noChangeArrowheads="1"/>
          </p:cNvSpPr>
          <p:nvPr/>
        </p:nvSpPr>
        <p:spPr bwMode="auto">
          <a:xfrm>
            <a:off x="6892925" y="3517900"/>
            <a:ext cx="766763" cy="76835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p:spPr>
        <p:txBody>
          <a:bodyPr wrap="none" lIns="90488" tIns="44450" rIns="90488" bIns="44450" anchor="ctr"/>
          <a:lstStyle/>
          <a:p>
            <a:pPr algn="ctr" eaLnBrk="0" hangingPunct="0">
              <a:defRPr/>
            </a:pPr>
            <a:r>
              <a:rPr lang="en-US" sz="1800">
                <a:solidFill>
                  <a:srgbClr val="FFFFFF"/>
                </a:solidFill>
                <a:effectLst>
                  <a:outerShdw blurRad="38100" dist="38100" dir="2700000" algn="tl">
                    <a:srgbClr val="000000"/>
                  </a:outerShdw>
                </a:effectLst>
              </a:rPr>
              <a:t>Hewes</a:t>
            </a:r>
          </a:p>
        </p:txBody>
      </p:sp>
      <p:sp>
        <p:nvSpPr>
          <p:cNvPr id="162852" name="Oval 36"/>
          <p:cNvSpPr>
            <a:spLocks noChangeArrowheads="1"/>
          </p:cNvSpPr>
          <p:nvPr/>
        </p:nvSpPr>
        <p:spPr bwMode="auto">
          <a:xfrm>
            <a:off x="6892925" y="1708150"/>
            <a:ext cx="766763" cy="76835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p:spPr>
        <p:txBody>
          <a:bodyPr wrap="none" lIns="90488" tIns="44450" rIns="90488" bIns="44450" anchor="ctr"/>
          <a:lstStyle/>
          <a:p>
            <a:pPr algn="ctr" eaLnBrk="0" hangingPunct="0">
              <a:defRPr/>
            </a:pPr>
            <a:r>
              <a:rPr lang="en-US" sz="1800">
                <a:solidFill>
                  <a:srgbClr val="FFFFFF"/>
                </a:solidFill>
                <a:effectLst>
                  <a:outerShdw blurRad="38100" dist="38100" dir="2700000" algn="tl">
                    <a:srgbClr val="000000"/>
                  </a:outerShdw>
                </a:effectLst>
              </a:rPr>
              <a:t>Zrox</a:t>
            </a:r>
          </a:p>
        </p:txBody>
      </p:sp>
      <p:sp>
        <p:nvSpPr>
          <p:cNvPr id="162853" name="Oval 37"/>
          <p:cNvSpPr>
            <a:spLocks noChangeArrowheads="1"/>
          </p:cNvSpPr>
          <p:nvPr/>
        </p:nvSpPr>
        <p:spPr bwMode="auto">
          <a:xfrm>
            <a:off x="4302125" y="2597150"/>
            <a:ext cx="766763" cy="76835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p:spPr>
        <p:txBody>
          <a:bodyPr wrap="none" lIns="90488" tIns="44450" rIns="90488" bIns="44450" anchor="ctr"/>
          <a:lstStyle/>
          <a:p>
            <a:pPr algn="ctr" eaLnBrk="0" hangingPunct="0">
              <a:defRPr/>
            </a:pPr>
            <a:r>
              <a:rPr lang="en-US" sz="1800">
                <a:solidFill>
                  <a:srgbClr val="FFFFFF"/>
                </a:solidFill>
                <a:effectLst>
                  <a:outerShdw blurRad="38100" dist="38100" dir="2700000" algn="tl">
                    <a:srgbClr val="000000"/>
                  </a:outerShdw>
                </a:effectLst>
              </a:rPr>
              <a:t>Zeron</a:t>
            </a:r>
          </a:p>
          <a:p>
            <a:pPr algn="ctr" eaLnBrk="0" hangingPunct="0">
              <a:defRPr/>
            </a:pPr>
            <a:r>
              <a:rPr lang="en-US" sz="1800">
                <a:solidFill>
                  <a:srgbClr val="FFFFFF"/>
                </a:solidFill>
                <a:effectLst>
                  <a:outerShdw blurRad="38100" dist="38100" dir="2700000" algn="tl">
                    <a:srgbClr val="000000"/>
                  </a:outerShdw>
                </a:effectLst>
              </a:rPr>
              <a:t>N</a:t>
            </a:r>
          </a:p>
        </p:txBody>
      </p:sp>
      <p:sp>
        <p:nvSpPr>
          <p:cNvPr id="162854" name="Oval 38"/>
          <p:cNvSpPr>
            <a:spLocks noChangeArrowheads="1"/>
          </p:cNvSpPr>
          <p:nvPr/>
        </p:nvSpPr>
        <p:spPr bwMode="auto">
          <a:xfrm>
            <a:off x="4302125" y="4660900"/>
            <a:ext cx="766763" cy="76835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p:spPr>
        <p:txBody>
          <a:bodyPr wrap="none" lIns="90488" tIns="44450" rIns="90488" bIns="44450" anchor="ctr"/>
          <a:lstStyle/>
          <a:p>
            <a:pPr algn="ctr" eaLnBrk="0" hangingPunct="0">
              <a:defRPr/>
            </a:pPr>
            <a:r>
              <a:rPr lang="en-US" sz="1800">
                <a:solidFill>
                  <a:srgbClr val="FFFFFF"/>
                </a:solidFill>
                <a:effectLst>
                  <a:outerShdw blurRad="38100" dist="38100" dir="2700000" algn="tl">
                    <a:srgbClr val="000000"/>
                  </a:outerShdw>
                </a:effectLst>
              </a:rPr>
              <a:t>Zeron</a:t>
            </a:r>
          </a:p>
          <a:p>
            <a:pPr algn="ctr" eaLnBrk="0" hangingPunct="0">
              <a:defRPr/>
            </a:pPr>
            <a:r>
              <a:rPr lang="en-US" sz="1800">
                <a:solidFill>
                  <a:srgbClr val="FFFFFF"/>
                </a:solidFill>
                <a:effectLst>
                  <a:outerShdw blurRad="38100" dist="38100" dir="2700000" algn="tl">
                    <a:srgbClr val="000000"/>
                  </a:outerShdw>
                </a:effectLst>
              </a:rPr>
              <a:t>S</a:t>
            </a:r>
          </a:p>
        </p:txBody>
      </p:sp>
      <p:sp>
        <p:nvSpPr>
          <p:cNvPr id="162855" name="Oval 39"/>
          <p:cNvSpPr>
            <a:spLocks noChangeArrowheads="1"/>
          </p:cNvSpPr>
          <p:nvPr/>
        </p:nvSpPr>
        <p:spPr bwMode="auto">
          <a:xfrm>
            <a:off x="6892925" y="5270500"/>
            <a:ext cx="766763" cy="76835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p:spPr>
        <p:txBody>
          <a:bodyPr wrap="none" lIns="90488" tIns="44450" rIns="90488" bIns="44450" anchor="ctr"/>
          <a:lstStyle/>
          <a:p>
            <a:pPr algn="ctr" eaLnBrk="0" hangingPunct="0">
              <a:defRPr/>
            </a:pPr>
            <a:r>
              <a:rPr lang="en-US" sz="1800">
                <a:solidFill>
                  <a:srgbClr val="FFFFFF"/>
                </a:solidFill>
                <a:effectLst>
                  <a:outerShdw blurRad="38100" dist="38100" dir="2700000" algn="tl">
                    <a:srgbClr val="000000"/>
                  </a:outerShdw>
                </a:effectLst>
              </a:rPr>
              <a:t>Rock-</a:t>
            </a:r>
          </a:p>
          <a:p>
            <a:pPr algn="ctr" eaLnBrk="0" hangingPunct="0">
              <a:defRPr/>
            </a:pPr>
            <a:r>
              <a:rPr lang="en-US" sz="1800">
                <a:solidFill>
                  <a:srgbClr val="FFFFFF"/>
                </a:solidFill>
                <a:effectLst>
                  <a:outerShdw blurRad="38100" dist="38100" dir="2700000" algn="tl">
                    <a:srgbClr val="000000"/>
                  </a:outerShdw>
                </a:effectLst>
              </a:rPr>
              <a:t>Rite</a:t>
            </a:r>
          </a:p>
        </p:txBody>
      </p:sp>
      <p:sp>
        <p:nvSpPr>
          <p:cNvPr id="162856" name="AutoShape 40"/>
          <p:cNvSpPr>
            <a:spLocks noChangeArrowheads="1"/>
          </p:cNvSpPr>
          <p:nvPr/>
        </p:nvSpPr>
        <p:spPr bwMode="auto">
          <a:xfrm>
            <a:off x="3103563" y="2365375"/>
            <a:ext cx="706437" cy="533400"/>
          </a:xfrm>
          <a:prstGeom prst="rightArrow">
            <a:avLst>
              <a:gd name="adj1" fmla="val 50000"/>
              <a:gd name="adj2" fmla="val 33110"/>
            </a:avLst>
          </a:prstGeom>
          <a:gradFill rotWithShape="0">
            <a:gsLst>
              <a:gs pos="0">
                <a:srgbClr val="5F5F5F">
                  <a:gamma/>
                  <a:shade val="46275"/>
                  <a:invGamma/>
                </a:srgbClr>
              </a:gs>
              <a:gs pos="50000">
                <a:srgbClr val="5F5F5F"/>
              </a:gs>
              <a:gs pos="100000">
                <a:srgbClr val="5F5F5F">
                  <a:gamma/>
                  <a:shade val="46275"/>
                  <a:invGamma/>
                </a:srgbClr>
              </a:gs>
            </a:gsLst>
            <a:lin ang="5400000" scaled="1"/>
          </a:gradFill>
          <a:ln w="28575">
            <a:solidFill>
              <a:srgbClr val="FFFFFF"/>
            </a:solidFill>
            <a:miter lim="800000"/>
            <a:headEnd type="none" w="sm" len="sm"/>
            <a:tailEnd type="none" w="sm" len="sm"/>
          </a:ln>
          <a:effectLst/>
        </p:spPr>
        <p:txBody>
          <a:bodyPr wrap="none" anchor="ctr"/>
          <a:lstStyle/>
          <a:p>
            <a:pPr algn="ctr" eaLnBrk="0" hangingPunct="0">
              <a:defRPr/>
            </a:pPr>
            <a:r>
              <a:rPr lang="en-US" b="1">
                <a:solidFill>
                  <a:srgbClr val="FFFFFF"/>
                </a:solidFill>
                <a:effectLst>
                  <a:outerShdw blurRad="38100" dist="38100" dir="2700000" algn="tl">
                    <a:srgbClr val="000000"/>
                  </a:outerShdw>
                </a:effectLst>
                <a:latin typeface="Arial Narrow" pitchFamily="34" charset="0"/>
              </a:rPr>
              <a:t>75</a:t>
            </a:r>
            <a:endParaRPr lang="en-US" i="1">
              <a:solidFill>
                <a:srgbClr val="FFFFFF"/>
              </a:solidFill>
              <a:latin typeface="Arial Narrow" pitchFamily="34" charset="0"/>
            </a:endParaRPr>
          </a:p>
        </p:txBody>
      </p:sp>
      <p:sp>
        <p:nvSpPr>
          <p:cNvPr id="162857" name="AutoShape 41"/>
          <p:cNvSpPr>
            <a:spLocks noChangeArrowheads="1"/>
          </p:cNvSpPr>
          <p:nvPr/>
        </p:nvSpPr>
        <p:spPr bwMode="auto">
          <a:xfrm rot="-72545">
            <a:off x="3109913" y="5156200"/>
            <a:ext cx="706437" cy="533400"/>
          </a:xfrm>
          <a:prstGeom prst="rightArrow">
            <a:avLst>
              <a:gd name="adj1" fmla="val 50000"/>
              <a:gd name="adj2" fmla="val 33110"/>
            </a:avLst>
          </a:prstGeom>
          <a:gradFill rotWithShape="0">
            <a:gsLst>
              <a:gs pos="0">
                <a:srgbClr val="5F5F5F">
                  <a:gamma/>
                  <a:shade val="46275"/>
                  <a:invGamma/>
                </a:srgbClr>
              </a:gs>
              <a:gs pos="50000">
                <a:srgbClr val="5F5F5F"/>
              </a:gs>
              <a:gs pos="100000">
                <a:srgbClr val="5F5F5F">
                  <a:gamma/>
                  <a:shade val="46275"/>
                  <a:invGamma/>
                </a:srgbClr>
              </a:gs>
            </a:gsLst>
            <a:lin ang="5400000" scaled="1"/>
          </a:gradFill>
          <a:ln w="28575">
            <a:solidFill>
              <a:srgbClr val="FFFFFF"/>
            </a:solidFill>
            <a:miter lim="800000"/>
            <a:headEnd type="none" w="sm" len="sm"/>
            <a:tailEnd type="none" w="sm" len="sm"/>
          </a:ln>
          <a:effectLst/>
        </p:spPr>
        <p:txBody>
          <a:bodyPr wrap="none" anchor="ctr"/>
          <a:lstStyle/>
          <a:p>
            <a:pPr algn="ctr" eaLnBrk="0" hangingPunct="0">
              <a:defRPr/>
            </a:pPr>
            <a:r>
              <a:rPr lang="en-US" b="1">
                <a:solidFill>
                  <a:srgbClr val="FFFFFF"/>
                </a:solidFill>
                <a:effectLst>
                  <a:outerShdw blurRad="38100" dist="38100" dir="2700000" algn="tl">
                    <a:srgbClr val="000000"/>
                  </a:outerShdw>
                </a:effectLst>
                <a:latin typeface="Arial Narrow" pitchFamily="34" charset="0"/>
              </a:rPr>
              <a:t>75</a:t>
            </a:r>
            <a:endParaRPr lang="en-US" i="1">
              <a:solidFill>
                <a:srgbClr val="FFFFFF"/>
              </a:solidFill>
              <a:latin typeface="Arial Narrow" pitchFamily="34" charset="0"/>
            </a:endParaRPr>
          </a:p>
        </p:txBody>
      </p:sp>
      <p:sp>
        <p:nvSpPr>
          <p:cNvPr id="162858" name="AutoShape 42"/>
          <p:cNvSpPr>
            <a:spLocks noChangeArrowheads="1"/>
          </p:cNvSpPr>
          <p:nvPr/>
        </p:nvSpPr>
        <p:spPr bwMode="auto">
          <a:xfrm rot="-1364897">
            <a:off x="5583238" y="1963738"/>
            <a:ext cx="706437" cy="533400"/>
          </a:xfrm>
          <a:prstGeom prst="rightArrow">
            <a:avLst>
              <a:gd name="adj1" fmla="val 50000"/>
              <a:gd name="adj2" fmla="val 33110"/>
            </a:avLst>
          </a:prstGeom>
          <a:gradFill rotWithShape="0">
            <a:gsLst>
              <a:gs pos="0">
                <a:srgbClr val="5F5F5F">
                  <a:gamma/>
                  <a:shade val="46275"/>
                  <a:invGamma/>
                </a:srgbClr>
              </a:gs>
              <a:gs pos="50000">
                <a:srgbClr val="5F5F5F"/>
              </a:gs>
              <a:gs pos="100000">
                <a:srgbClr val="5F5F5F">
                  <a:gamma/>
                  <a:shade val="46275"/>
                  <a:invGamma/>
                </a:srgbClr>
              </a:gs>
            </a:gsLst>
            <a:lin ang="5400000" scaled="1"/>
          </a:gradFill>
          <a:ln w="28575">
            <a:solidFill>
              <a:srgbClr val="FFFFFF"/>
            </a:solidFill>
            <a:miter lim="800000"/>
            <a:headEnd type="none" w="sm" len="sm"/>
            <a:tailEnd type="none" w="sm" len="sm"/>
          </a:ln>
          <a:effectLst/>
        </p:spPr>
        <p:txBody>
          <a:bodyPr wrap="none" anchor="ctr"/>
          <a:lstStyle/>
          <a:p>
            <a:pPr algn="ctr" eaLnBrk="0" hangingPunct="0">
              <a:defRPr/>
            </a:pPr>
            <a:r>
              <a:rPr lang="en-US" b="1">
                <a:solidFill>
                  <a:srgbClr val="FFFFFF"/>
                </a:solidFill>
                <a:effectLst>
                  <a:outerShdw blurRad="38100" dist="38100" dir="2700000" algn="tl">
                    <a:srgbClr val="000000"/>
                  </a:outerShdw>
                </a:effectLst>
                <a:latin typeface="Arial Narrow" pitchFamily="34" charset="0"/>
              </a:rPr>
              <a:t>50</a:t>
            </a:r>
            <a:endParaRPr lang="en-US" i="1">
              <a:solidFill>
                <a:srgbClr val="FFFFFF"/>
              </a:solidFill>
              <a:latin typeface="Arial Narrow" pitchFamily="34" charset="0"/>
            </a:endParaRPr>
          </a:p>
        </p:txBody>
      </p:sp>
      <p:sp>
        <p:nvSpPr>
          <p:cNvPr id="162859" name="AutoShape 43"/>
          <p:cNvSpPr>
            <a:spLocks noChangeArrowheads="1"/>
          </p:cNvSpPr>
          <p:nvPr/>
        </p:nvSpPr>
        <p:spPr bwMode="auto">
          <a:xfrm rot="1538195">
            <a:off x="5845175" y="2932113"/>
            <a:ext cx="706438" cy="533400"/>
          </a:xfrm>
          <a:prstGeom prst="rightArrow">
            <a:avLst>
              <a:gd name="adj1" fmla="val 50000"/>
              <a:gd name="adj2" fmla="val 33110"/>
            </a:avLst>
          </a:prstGeom>
          <a:gradFill rotWithShape="0">
            <a:gsLst>
              <a:gs pos="0">
                <a:srgbClr val="5F5F5F">
                  <a:gamma/>
                  <a:shade val="46275"/>
                  <a:invGamma/>
                </a:srgbClr>
              </a:gs>
              <a:gs pos="50000">
                <a:srgbClr val="5F5F5F"/>
              </a:gs>
              <a:gs pos="100000">
                <a:srgbClr val="5F5F5F">
                  <a:gamma/>
                  <a:shade val="46275"/>
                  <a:invGamma/>
                </a:srgbClr>
              </a:gs>
            </a:gsLst>
            <a:lin ang="5400000" scaled="1"/>
          </a:gradFill>
          <a:ln w="28575">
            <a:solidFill>
              <a:srgbClr val="FFFFFF"/>
            </a:solidFill>
            <a:miter lim="800000"/>
            <a:headEnd type="none" w="sm" len="sm"/>
            <a:tailEnd type="none" w="sm" len="sm"/>
          </a:ln>
          <a:effectLst/>
        </p:spPr>
        <p:txBody>
          <a:bodyPr wrap="none" anchor="ctr"/>
          <a:lstStyle/>
          <a:p>
            <a:pPr algn="ctr" eaLnBrk="0" hangingPunct="0">
              <a:defRPr/>
            </a:pPr>
            <a:r>
              <a:rPr lang="en-US" b="1">
                <a:solidFill>
                  <a:srgbClr val="FFFFFF"/>
                </a:solidFill>
                <a:effectLst>
                  <a:outerShdw blurRad="38100" dist="38100" dir="2700000" algn="tl">
                    <a:srgbClr val="000000"/>
                  </a:outerShdw>
                </a:effectLst>
                <a:latin typeface="Arial Narrow" pitchFamily="34" charset="0"/>
              </a:rPr>
              <a:t>25</a:t>
            </a:r>
            <a:endParaRPr lang="en-US" i="1">
              <a:solidFill>
                <a:srgbClr val="FFFFFF"/>
              </a:solidFill>
              <a:latin typeface="Arial Narrow" pitchFamily="34" charset="0"/>
            </a:endParaRPr>
          </a:p>
        </p:txBody>
      </p:sp>
      <p:sp>
        <p:nvSpPr>
          <p:cNvPr id="162860" name="AutoShape 44"/>
          <p:cNvSpPr>
            <a:spLocks noChangeArrowheads="1"/>
          </p:cNvSpPr>
          <p:nvPr/>
        </p:nvSpPr>
        <p:spPr bwMode="auto">
          <a:xfrm rot="-1836782">
            <a:off x="5730875" y="3786188"/>
            <a:ext cx="706438" cy="533400"/>
          </a:xfrm>
          <a:prstGeom prst="rightArrow">
            <a:avLst>
              <a:gd name="adj1" fmla="val 50000"/>
              <a:gd name="adj2" fmla="val 33110"/>
            </a:avLst>
          </a:prstGeom>
          <a:gradFill rotWithShape="0">
            <a:gsLst>
              <a:gs pos="0">
                <a:srgbClr val="5F5F5F">
                  <a:gamma/>
                  <a:shade val="46275"/>
                  <a:invGamma/>
                </a:srgbClr>
              </a:gs>
              <a:gs pos="50000">
                <a:srgbClr val="5F5F5F"/>
              </a:gs>
              <a:gs pos="100000">
                <a:srgbClr val="5F5F5F">
                  <a:gamma/>
                  <a:shade val="46275"/>
                  <a:invGamma/>
                </a:srgbClr>
              </a:gs>
            </a:gsLst>
            <a:lin ang="5400000" scaled="1"/>
          </a:gradFill>
          <a:ln w="28575">
            <a:solidFill>
              <a:srgbClr val="FFFFFF"/>
            </a:solidFill>
            <a:miter lim="800000"/>
            <a:headEnd type="none" w="sm" len="sm"/>
            <a:tailEnd type="none" w="sm" len="sm"/>
          </a:ln>
          <a:effectLst/>
        </p:spPr>
        <p:txBody>
          <a:bodyPr wrap="none" anchor="ctr"/>
          <a:lstStyle/>
          <a:p>
            <a:pPr algn="ctr" eaLnBrk="0" hangingPunct="0">
              <a:defRPr/>
            </a:pPr>
            <a:r>
              <a:rPr lang="en-US" b="1">
                <a:solidFill>
                  <a:srgbClr val="FFFFFF"/>
                </a:solidFill>
                <a:effectLst>
                  <a:outerShdw blurRad="38100" dist="38100" dir="2700000" algn="tl">
                    <a:srgbClr val="000000"/>
                  </a:outerShdw>
                </a:effectLst>
                <a:latin typeface="Arial Narrow" pitchFamily="34" charset="0"/>
              </a:rPr>
              <a:t>35</a:t>
            </a:r>
            <a:endParaRPr lang="en-US" i="1">
              <a:solidFill>
                <a:srgbClr val="FFFFFF"/>
              </a:solidFill>
              <a:latin typeface="Arial Narrow" pitchFamily="34" charset="0"/>
            </a:endParaRPr>
          </a:p>
        </p:txBody>
      </p:sp>
      <p:sp>
        <p:nvSpPr>
          <p:cNvPr id="162861" name="AutoShape 45"/>
          <p:cNvSpPr>
            <a:spLocks noChangeArrowheads="1"/>
          </p:cNvSpPr>
          <p:nvPr/>
        </p:nvSpPr>
        <p:spPr bwMode="auto">
          <a:xfrm rot="1170877">
            <a:off x="5780088" y="4768850"/>
            <a:ext cx="706437" cy="533400"/>
          </a:xfrm>
          <a:prstGeom prst="rightArrow">
            <a:avLst>
              <a:gd name="adj1" fmla="val 50000"/>
              <a:gd name="adj2" fmla="val 33110"/>
            </a:avLst>
          </a:prstGeom>
          <a:gradFill rotWithShape="0">
            <a:gsLst>
              <a:gs pos="0">
                <a:srgbClr val="5F5F5F">
                  <a:gamma/>
                  <a:shade val="46275"/>
                  <a:invGamma/>
                </a:srgbClr>
              </a:gs>
              <a:gs pos="50000">
                <a:srgbClr val="5F5F5F"/>
              </a:gs>
              <a:gs pos="100000">
                <a:srgbClr val="5F5F5F">
                  <a:gamma/>
                  <a:shade val="46275"/>
                  <a:invGamma/>
                </a:srgbClr>
              </a:gs>
            </a:gsLst>
            <a:lin ang="5400000" scaled="1"/>
          </a:gradFill>
          <a:ln w="28575">
            <a:solidFill>
              <a:srgbClr val="FFFFFF"/>
            </a:solidFill>
            <a:miter lim="800000"/>
            <a:headEnd type="none" w="sm" len="sm"/>
            <a:tailEnd type="none" w="sm" len="sm"/>
          </a:ln>
          <a:effectLst/>
        </p:spPr>
        <p:txBody>
          <a:bodyPr wrap="none" anchor="ctr"/>
          <a:lstStyle/>
          <a:p>
            <a:pPr algn="ctr" eaLnBrk="0" hangingPunct="0">
              <a:defRPr/>
            </a:pPr>
            <a:r>
              <a:rPr lang="en-US" b="1">
                <a:solidFill>
                  <a:srgbClr val="FFFFFF"/>
                </a:solidFill>
                <a:effectLst>
                  <a:outerShdw blurRad="38100" dist="38100" dir="2700000" algn="tl">
                    <a:srgbClr val="000000"/>
                  </a:outerShdw>
                </a:effectLst>
                <a:latin typeface="Arial Narrow" pitchFamily="34" charset="0"/>
              </a:rPr>
              <a:t>40</a:t>
            </a:r>
            <a:endParaRPr lang="en-US" i="1">
              <a:solidFill>
                <a:srgbClr val="FFFFFF"/>
              </a:solidFill>
              <a:latin typeface="Arial Narrow" pitchFamily="34" charset="0"/>
            </a:endParaRPr>
          </a:p>
        </p:txBody>
      </p:sp>
      <p:sp>
        <p:nvSpPr>
          <p:cNvPr id="162862" name="Line 46"/>
          <p:cNvSpPr>
            <a:spLocks noChangeShapeType="1"/>
          </p:cNvSpPr>
          <p:nvPr/>
        </p:nvSpPr>
        <p:spPr bwMode="auto">
          <a:xfrm>
            <a:off x="2476500" y="2959100"/>
            <a:ext cx="1809750" cy="0"/>
          </a:xfrm>
          <a:prstGeom prst="line">
            <a:avLst/>
          </a:prstGeom>
          <a:noFill/>
          <a:ln w="19050">
            <a:solidFill>
              <a:schemeClr val="tx1"/>
            </a:solidFill>
            <a:round/>
            <a:headEnd type="none" w="sm" len="sm"/>
            <a:tailEnd type="none" w="sm" len="sm"/>
          </a:ln>
          <a:effectLst>
            <a:outerShdw dist="35921" dir="2700000" algn="ctr" rotWithShape="0">
              <a:schemeClr val="bg2"/>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162866" name="Rectangle 50"/>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Transshipment Problem:  Example</a:t>
            </a:r>
          </a:p>
        </p:txBody>
      </p:sp>
    </p:spTree>
  </p:cSld>
  <p:clrMapOvr>
    <a:masterClrMapping/>
  </p:clrMapOvr>
  <p:transition>
    <p:zoom/>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ChangeArrowheads="1"/>
          </p:cNvSpPr>
          <p:nvPr/>
        </p:nvSpPr>
        <p:spPr bwMode="auto">
          <a:xfrm>
            <a:off x="1295400" y="1587500"/>
            <a:ext cx="6838950" cy="3448050"/>
          </a:xfrm>
          <a:prstGeom prst="rect">
            <a:avLst/>
          </a:prstGeom>
          <a:gradFill rotWithShape="0">
            <a:gsLst>
              <a:gs pos="0">
                <a:srgbClr val="777777">
                  <a:gamma/>
                  <a:shade val="46275"/>
                  <a:invGamma/>
                </a:srgbClr>
              </a:gs>
              <a:gs pos="50000">
                <a:srgbClr val="777777"/>
              </a:gs>
              <a:gs pos="100000">
                <a:srgbClr val="777777">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63844" name="Rectangle 4"/>
          <p:cNvSpPr>
            <a:spLocks noChangeArrowheads="1"/>
          </p:cNvSpPr>
          <p:nvPr/>
        </p:nvSpPr>
        <p:spPr bwMode="auto">
          <a:xfrm>
            <a:off x="520700" y="1065213"/>
            <a:ext cx="8101013" cy="4078287"/>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Computer Output (continued)</a:t>
            </a:r>
          </a:p>
          <a:p>
            <a:pPr marL="342900" indent="-342900" eaLnBrk="0" hangingPunct="0">
              <a:spcBef>
                <a:spcPct val="20000"/>
              </a:spcBef>
              <a:buClr>
                <a:srgbClr val="66FFFF"/>
              </a:buClr>
              <a:buSzPct val="75000"/>
              <a:buFont typeface="Monotype Sorts"/>
              <a:buNone/>
              <a:defRPr/>
            </a:pPr>
            <a:endParaRPr lang="en-US" sz="1200">
              <a:solidFill>
                <a:schemeClr val="tx2"/>
              </a:solidFill>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r>
              <a:rPr lang="en-US" sz="2400">
                <a:solidFill>
                  <a:srgbClr val="FFFFFF"/>
                </a:solidFill>
                <a:effectLst>
                  <a:outerShdw blurRad="38100" dist="38100" dir="2700000" algn="tl">
                    <a:srgbClr val="000000"/>
                  </a:outerShdw>
                </a:effectLst>
              </a:rPr>
              <a:t> 		</a:t>
            </a:r>
            <a:r>
              <a:rPr lang="en-US" sz="2400" u="sng">
                <a:solidFill>
                  <a:srgbClr val="FFFFFF"/>
                </a:solidFill>
                <a:effectLst>
                  <a:outerShdw blurRad="38100" dist="38100" dir="2700000" algn="tl">
                    <a:srgbClr val="000000"/>
                  </a:outerShdw>
                </a:effectLst>
              </a:rPr>
              <a:t>Constraint</a:t>
            </a:r>
            <a:r>
              <a:rPr lang="en-US" sz="2400">
                <a:solidFill>
                  <a:srgbClr val="FFFFFF"/>
                </a:solidFill>
                <a:effectLst>
                  <a:outerShdw blurRad="38100" dist="38100" dir="2700000" algn="tl">
                    <a:srgbClr val="000000"/>
                  </a:outerShdw>
                </a:effectLst>
              </a:rPr>
              <a:t>        </a:t>
            </a:r>
            <a:r>
              <a:rPr lang="en-US" sz="2400" u="sng">
                <a:solidFill>
                  <a:srgbClr val="FFFFFF"/>
                </a:solidFill>
                <a:effectLst>
                  <a:outerShdw blurRad="38100" dist="38100" dir="2700000" algn="tl">
                    <a:srgbClr val="000000"/>
                  </a:outerShdw>
                </a:effectLst>
              </a:rPr>
              <a:t>Slack/Surplus</a:t>
            </a:r>
            <a:r>
              <a:rPr lang="en-US" sz="2400">
                <a:solidFill>
                  <a:srgbClr val="FFFFFF"/>
                </a:solidFill>
                <a:effectLst>
                  <a:outerShdw blurRad="38100" dist="38100" dir="2700000" algn="tl">
                    <a:srgbClr val="000000"/>
                  </a:outerShdw>
                </a:effectLst>
              </a:rPr>
              <a:t>           </a:t>
            </a:r>
            <a:r>
              <a:rPr lang="en-US" sz="2400" u="sng">
                <a:solidFill>
                  <a:srgbClr val="FFFFFF"/>
                </a:solidFill>
                <a:effectLst>
                  <a:outerShdw blurRad="38100" dist="38100" dir="2700000" algn="tl">
                    <a:srgbClr val="000000"/>
                  </a:outerShdw>
                </a:effectLst>
              </a:rPr>
              <a:t>Dual Values</a:t>
            </a:r>
            <a:r>
              <a:rPr lang="en-US" sz="2400">
                <a:solidFill>
                  <a:srgbClr val="FFFFFF"/>
                </a:solidFill>
                <a:effectLst>
                  <a:outerShdw blurRad="38100" dist="38100" dir="2700000" algn="tl">
                    <a:srgbClr val="000000"/>
                  </a:outerShdw>
                </a:effectLst>
              </a:rPr>
              <a:t>    </a:t>
            </a:r>
          </a:p>
          <a:p>
            <a:pPr marL="342900" indent="-342900" eaLnBrk="0" hangingPunct="0">
              <a:lnSpc>
                <a:spcPct val="90000"/>
              </a:lnSpc>
              <a:spcBef>
                <a:spcPct val="20000"/>
              </a:spcBef>
              <a:buClr>
                <a:srgbClr val="66FFFF"/>
              </a:buClr>
              <a:buSzPct val="75000"/>
              <a:buFont typeface="Monotype Sorts"/>
              <a:buNone/>
              <a:defRPr/>
            </a:pPr>
            <a:r>
              <a:rPr lang="en-US" sz="2400">
                <a:solidFill>
                  <a:srgbClr val="FFFFFF"/>
                </a:solidFill>
                <a:effectLst>
                  <a:outerShdw blurRad="38100" dist="38100" dir="2700000" algn="tl">
                    <a:srgbClr val="000000"/>
                  </a:outerShdw>
                </a:effectLst>
              </a:rPr>
              <a:t>         	        1                         0.000                          0.000</a:t>
            </a:r>
          </a:p>
          <a:p>
            <a:pPr marL="342900" indent="-342900" eaLnBrk="0" hangingPunct="0">
              <a:lnSpc>
                <a:spcPct val="90000"/>
              </a:lnSpc>
              <a:spcBef>
                <a:spcPct val="20000"/>
              </a:spcBef>
              <a:buClr>
                <a:srgbClr val="66FFFF"/>
              </a:buClr>
              <a:buSzPct val="75000"/>
              <a:buFont typeface="Monotype Sorts"/>
              <a:buNone/>
              <a:defRPr/>
            </a:pPr>
            <a:r>
              <a:rPr lang="en-US" sz="2400">
                <a:solidFill>
                  <a:srgbClr val="FFFFFF"/>
                </a:solidFill>
                <a:effectLst>
                  <a:outerShdw blurRad="38100" dist="38100" dir="2700000" algn="tl">
                    <a:srgbClr val="000000"/>
                  </a:outerShdw>
                </a:effectLst>
              </a:rPr>
              <a:t>         	        2                         0.000                          2.000</a:t>
            </a:r>
          </a:p>
          <a:p>
            <a:pPr marL="342900" indent="-342900" eaLnBrk="0" hangingPunct="0">
              <a:lnSpc>
                <a:spcPct val="90000"/>
              </a:lnSpc>
              <a:spcBef>
                <a:spcPct val="20000"/>
              </a:spcBef>
              <a:buClr>
                <a:srgbClr val="66FFFF"/>
              </a:buClr>
              <a:buSzPct val="75000"/>
              <a:buFont typeface="Monotype Sorts"/>
              <a:buNone/>
              <a:defRPr/>
            </a:pPr>
            <a:r>
              <a:rPr lang="en-US" sz="2400">
                <a:solidFill>
                  <a:srgbClr val="FFFFFF"/>
                </a:solidFill>
                <a:effectLst>
                  <a:outerShdw blurRad="38100" dist="38100" dir="2700000" algn="tl">
                    <a:srgbClr val="000000"/>
                  </a:outerShdw>
                </a:effectLst>
              </a:rPr>
              <a:t>         	        3                         0.000                         -5.000</a:t>
            </a:r>
          </a:p>
          <a:p>
            <a:pPr marL="342900" indent="-342900" eaLnBrk="0" hangingPunct="0">
              <a:lnSpc>
                <a:spcPct val="90000"/>
              </a:lnSpc>
              <a:spcBef>
                <a:spcPct val="20000"/>
              </a:spcBef>
              <a:buClr>
                <a:srgbClr val="66FFFF"/>
              </a:buClr>
              <a:buSzPct val="75000"/>
              <a:buFont typeface="Monotype Sorts"/>
              <a:buNone/>
              <a:defRPr/>
            </a:pPr>
            <a:r>
              <a:rPr lang="en-US" sz="2400">
                <a:solidFill>
                  <a:srgbClr val="FFFFFF"/>
                </a:solidFill>
                <a:effectLst>
                  <a:outerShdw blurRad="38100" dist="38100" dir="2700000" algn="tl">
                    <a:srgbClr val="000000"/>
                  </a:outerShdw>
                </a:effectLst>
              </a:rPr>
              <a:t>         	        4                         0.000                         -6.000</a:t>
            </a:r>
          </a:p>
          <a:p>
            <a:pPr marL="342900" indent="-342900" eaLnBrk="0" hangingPunct="0">
              <a:lnSpc>
                <a:spcPct val="90000"/>
              </a:lnSpc>
              <a:spcBef>
                <a:spcPct val="20000"/>
              </a:spcBef>
              <a:buClr>
                <a:srgbClr val="66FFFF"/>
              </a:buClr>
              <a:buSzPct val="75000"/>
              <a:buFont typeface="Monotype Sorts"/>
              <a:buNone/>
              <a:defRPr/>
            </a:pPr>
            <a:r>
              <a:rPr lang="en-US" sz="2400">
                <a:solidFill>
                  <a:srgbClr val="FFFFFF"/>
                </a:solidFill>
                <a:effectLst>
                  <a:outerShdw blurRad="38100" dist="38100" dir="2700000" algn="tl">
                    <a:srgbClr val="000000"/>
                  </a:outerShdw>
                </a:effectLst>
              </a:rPr>
              <a:t>         	        5                         0.000                         -6.000</a:t>
            </a:r>
          </a:p>
          <a:p>
            <a:pPr marL="342900" indent="-342900" eaLnBrk="0" hangingPunct="0">
              <a:lnSpc>
                <a:spcPct val="90000"/>
              </a:lnSpc>
              <a:spcBef>
                <a:spcPct val="20000"/>
              </a:spcBef>
              <a:buClr>
                <a:srgbClr val="66FFFF"/>
              </a:buClr>
              <a:buSzPct val="75000"/>
              <a:buFont typeface="Monotype Sorts"/>
              <a:buNone/>
              <a:defRPr/>
            </a:pPr>
            <a:r>
              <a:rPr lang="en-US" sz="2400">
                <a:solidFill>
                  <a:srgbClr val="FFFFFF"/>
                </a:solidFill>
                <a:effectLst>
                  <a:outerShdw blurRad="38100" dist="38100" dir="2700000" algn="tl">
                    <a:srgbClr val="000000"/>
                  </a:outerShdw>
                </a:effectLst>
              </a:rPr>
              <a:t>         	        6                         0.000                       -10.000</a:t>
            </a:r>
          </a:p>
          <a:p>
            <a:pPr marL="342900" indent="-342900" eaLnBrk="0" hangingPunct="0">
              <a:lnSpc>
                <a:spcPct val="90000"/>
              </a:lnSpc>
              <a:spcBef>
                <a:spcPct val="20000"/>
              </a:spcBef>
              <a:buClr>
                <a:srgbClr val="66FFFF"/>
              </a:buClr>
              <a:buSzPct val="75000"/>
              <a:buFont typeface="Monotype Sorts"/>
              <a:buNone/>
              <a:defRPr/>
            </a:pPr>
            <a:r>
              <a:rPr lang="en-US" sz="2400">
                <a:solidFill>
                  <a:srgbClr val="FFFFFF"/>
                </a:solidFill>
                <a:effectLst>
                  <a:outerShdw blurRad="38100" dist="38100" dir="2700000" algn="tl">
                    <a:srgbClr val="000000"/>
                  </a:outerShdw>
                </a:effectLst>
              </a:rPr>
              <a:t>         	        7                         0.000                       -10.000</a:t>
            </a:r>
          </a:p>
        </p:txBody>
      </p:sp>
      <p:sp>
        <p:nvSpPr>
          <p:cNvPr id="163847" name="Rectangle 7"/>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Transshipment Problem:  Example</a:t>
            </a:r>
          </a:p>
        </p:txBody>
      </p:sp>
    </p:spTree>
  </p:cSld>
  <p:clrMapOvr>
    <a:masterClrMapping/>
  </p:clrMapOvr>
  <p:transition>
    <p:zoom/>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ChangeArrowheads="1"/>
          </p:cNvSpPr>
          <p:nvPr/>
        </p:nvSpPr>
        <p:spPr bwMode="auto">
          <a:xfrm>
            <a:off x="609600" y="1587500"/>
            <a:ext cx="7905750" cy="4495800"/>
          </a:xfrm>
          <a:prstGeom prst="rect">
            <a:avLst/>
          </a:prstGeom>
          <a:gradFill rotWithShape="0">
            <a:gsLst>
              <a:gs pos="0">
                <a:srgbClr val="777777">
                  <a:gamma/>
                  <a:shade val="46275"/>
                  <a:invGamma/>
                </a:srgbClr>
              </a:gs>
              <a:gs pos="50000">
                <a:srgbClr val="777777"/>
              </a:gs>
              <a:gs pos="100000">
                <a:srgbClr val="777777">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64868" name="Rectangle 4"/>
          <p:cNvSpPr>
            <a:spLocks noChangeArrowheads="1"/>
          </p:cNvSpPr>
          <p:nvPr/>
        </p:nvSpPr>
        <p:spPr bwMode="auto">
          <a:xfrm>
            <a:off x="520700" y="1065213"/>
            <a:ext cx="8101013" cy="5068887"/>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Computer Output (continued)</a:t>
            </a:r>
          </a:p>
          <a:p>
            <a:pPr marL="342900" indent="-342900" eaLnBrk="0" hangingPunct="0">
              <a:spcBef>
                <a:spcPct val="20000"/>
              </a:spcBef>
              <a:buClr>
                <a:srgbClr val="66FFFF"/>
              </a:buClr>
              <a:buSzPct val="75000"/>
              <a:buFont typeface="Monotype Sorts"/>
              <a:buNone/>
              <a:defRPr/>
            </a:pPr>
            <a:endParaRPr lang="en-US" sz="1400">
              <a:solidFill>
                <a:srgbClr val="66FFFF"/>
              </a:solidFill>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r>
              <a:rPr lang="en-US" sz="2400">
                <a:solidFill>
                  <a:srgbClr val="FFFFFF"/>
                </a:solidFill>
                <a:effectLst>
                  <a:outerShdw blurRad="38100" dist="38100" dir="2700000" algn="tl">
                    <a:srgbClr val="000000"/>
                  </a:outerShdw>
                </a:effectLst>
              </a:rPr>
              <a:t>  		        OBJECTIVE COEFFICIENT RANGES</a:t>
            </a:r>
          </a:p>
          <a:p>
            <a:pPr marL="342900" indent="-342900" eaLnBrk="0" hangingPunct="0">
              <a:spcBef>
                <a:spcPct val="20000"/>
              </a:spcBef>
              <a:buClr>
                <a:srgbClr val="66FFFF"/>
              </a:buClr>
              <a:buSzPct val="75000"/>
              <a:buFont typeface="Monotype Sorts"/>
              <a:buNone/>
              <a:defRPr/>
            </a:pPr>
            <a:endParaRPr lang="en-US" sz="400">
              <a:solidFill>
                <a:srgbClr val="FFFFFF"/>
              </a:solidFill>
              <a:effectLst>
                <a:outerShdw blurRad="38100" dist="38100" dir="2700000" algn="tl">
                  <a:srgbClr val="000000"/>
                </a:outerShdw>
              </a:effectLst>
            </a:endParaRPr>
          </a:p>
          <a:p>
            <a:pPr marL="342900" indent="-342900" eaLnBrk="0" hangingPunct="0">
              <a:lnSpc>
                <a:spcPct val="80000"/>
              </a:lnSpc>
              <a:spcBef>
                <a:spcPct val="20000"/>
              </a:spcBef>
              <a:buClr>
                <a:srgbClr val="66FFFF"/>
              </a:buClr>
              <a:buSzPct val="75000"/>
              <a:buFont typeface="Monotype Sorts"/>
              <a:buNone/>
              <a:defRPr/>
            </a:pPr>
            <a:r>
              <a:rPr lang="en-US" sz="2400">
                <a:solidFill>
                  <a:srgbClr val="FFFFFF"/>
                </a:solidFill>
                <a:effectLst>
                  <a:outerShdw blurRad="38100" dist="38100" dir="2700000" algn="tl">
                    <a:srgbClr val="000000"/>
                  </a:outerShdw>
                </a:effectLst>
              </a:rPr>
              <a:t>   </a:t>
            </a:r>
            <a:r>
              <a:rPr lang="en-US" sz="2400" u="sng">
                <a:solidFill>
                  <a:srgbClr val="FFFFFF"/>
                </a:solidFill>
                <a:effectLst>
                  <a:outerShdw blurRad="38100" dist="38100" dir="2700000" algn="tl">
                    <a:srgbClr val="000000"/>
                  </a:outerShdw>
                </a:effectLst>
              </a:rPr>
              <a:t>Variable</a:t>
            </a:r>
            <a:r>
              <a:rPr lang="en-US" sz="2400">
                <a:solidFill>
                  <a:srgbClr val="FFFFFF"/>
                </a:solidFill>
                <a:effectLst>
                  <a:outerShdw blurRad="38100" dist="38100" dir="2700000" algn="tl">
                    <a:srgbClr val="000000"/>
                  </a:outerShdw>
                </a:effectLst>
              </a:rPr>
              <a:t>     </a:t>
            </a:r>
            <a:r>
              <a:rPr lang="en-US" sz="2400" u="sng">
                <a:solidFill>
                  <a:srgbClr val="FFFFFF"/>
                </a:solidFill>
                <a:effectLst>
                  <a:outerShdw blurRad="38100" dist="38100" dir="2700000" algn="tl">
                    <a:srgbClr val="000000"/>
                  </a:outerShdw>
                </a:effectLst>
              </a:rPr>
              <a:t>Lower Limit</a:t>
            </a:r>
            <a:r>
              <a:rPr lang="en-US" sz="2400">
                <a:solidFill>
                  <a:srgbClr val="FFFFFF"/>
                </a:solidFill>
                <a:effectLst>
                  <a:outerShdw blurRad="38100" dist="38100" dir="2700000" algn="tl">
                    <a:srgbClr val="000000"/>
                  </a:outerShdw>
                </a:effectLst>
              </a:rPr>
              <a:t>     </a:t>
            </a:r>
            <a:r>
              <a:rPr lang="en-US" sz="2400" u="sng">
                <a:solidFill>
                  <a:srgbClr val="FFFFFF"/>
                </a:solidFill>
                <a:effectLst>
                  <a:outerShdw blurRad="38100" dist="38100" dir="2700000" algn="tl">
                    <a:srgbClr val="000000"/>
                  </a:outerShdw>
                </a:effectLst>
              </a:rPr>
              <a:t>Current Value</a:t>
            </a:r>
            <a:r>
              <a:rPr lang="en-US" sz="2400">
                <a:solidFill>
                  <a:srgbClr val="FFFFFF"/>
                </a:solidFill>
                <a:effectLst>
                  <a:outerShdw blurRad="38100" dist="38100" dir="2700000" algn="tl">
                    <a:srgbClr val="000000"/>
                  </a:outerShdw>
                </a:effectLst>
              </a:rPr>
              <a:t>   </a:t>
            </a:r>
            <a:r>
              <a:rPr lang="en-US" sz="2400" u="sng">
                <a:solidFill>
                  <a:srgbClr val="FFFFFF"/>
                </a:solidFill>
                <a:effectLst>
                  <a:outerShdw blurRad="38100" dist="38100" dir="2700000" algn="tl">
                    <a:srgbClr val="000000"/>
                  </a:outerShdw>
                </a:effectLst>
              </a:rPr>
              <a:t>Upper Limit</a:t>
            </a:r>
            <a:endParaRPr lang="en-US" sz="2400">
              <a:solidFill>
                <a:srgbClr val="FFFFFF"/>
              </a:solidFill>
              <a:effectLst>
                <a:outerShdw blurRad="38100" dist="38100" dir="2700000" algn="tl">
                  <a:srgbClr val="000000"/>
                </a:outerShdw>
              </a:effectLst>
            </a:endParaRPr>
          </a:p>
          <a:p>
            <a:pPr marL="342900" indent="-342900" eaLnBrk="0" hangingPunct="0">
              <a:lnSpc>
                <a:spcPct val="80000"/>
              </a:lnSpc>
              <a:spcBef>
                <a:spcPct val="20000"/>
              </a:spcBef>
              <a:buClr>
                <a:srgbClr val="66FFFF"/>
              </a:buClr>
              <a:buSzPct val="75000"/>
              <a:buFont typeface="Monotype Sorts"/>
              <a:buNone/>
              <a:defRPr/>
            </a:pPr>
            <a:r>
              <a:rPr lang="en-US" sz="2400">
                <a:solidFill>
                  <a:srgbClr val="FFFFFF"/>
                </a:solidFill>
                <a:effectLst>
                  <a:outerShdw blurRad="38100" dist="38100" dir="2700000" algn="tl">
                    <a:srgbClr val="000000"/>
                  </a:outerShdw>
                </a:effectLst>
              </a:rPr>
              <a:t>   	   </a:t>
            </a:r>
            <a:r>
              <a:rPr lang="en-US">
                <a:solidFill>
                  <a:srgbClr val="FFFFFF"/>
                </a:solidFill>
                <a:effectLst>
                  <a:outerShdw blurRad="38100" dist="38100" dir="2700000" algn="tl">
                    <a:srgbClr val="000000"/>
                  </a:outerShdw>
                </a:effectLst>
              </a:rPr>
              <a:t>X13	      3.000                     5.000            	7.000</a:t>
            </a:r>
          </a:p>
          <a:p>
            <a:pPr marL="342900" indent="-342900" eaLnBrk="0" hangingPunct="0">
              <a:lnSpc>
                <a:spcPct val="80000"/>
              </a:lnSpc>
              <a:spcBef>
                <a:spcPct val="20000"/>
              </a:spcBef>
              <a:buClr>
                <a:srgbClr val="66FFFF"/>
              </a:buClr>
              <a:buSzPct val="75000"/>
              <a:buFont typeface="Monotype Sorts"/>
              <a:buNone/>
              <a:defRPr/>
            </a:pPr>
            <a:r>
              <a:rPr lang="en-US">
                <a:solidFill>
                  <a:srgbClr val="FFFFFF"/>
                </a:solidFill>
                <a:effectLst>
                  <a:outerShdw blurRad="38100" dist="38100" dir="2700000" algn="tl">
                    <a:srgbClr val="000000"/>
                  </a:outerShdw>
                </a:effectLst>
              </a:rPr>
              <a:t>   	   X14                  6.000                     8.000                No Limit</a:t>
            </a:r>
          </a:p>
          <a:p>
            <a:pPr marL="342900" indent="-342900" eaLnBrk="0" hangingPunct="0">
              <a:lnSpc>
                <a:spcPct val="80000"/>
              </a:lnSpc>
              <a:spcBef>
                <a:spcPct val="20000"/>
              </a:spcBef>
              <a:buClr>
                <a:srgbClr val="66FFFF"/>
              </a:buClr>
              <a:buSzPct val="75000"/>
              <a:buFont typeface="Monotype Sorts"/>
              <a:buNone/>
              <a:defRPr/>
            </a:pPr>
            <a:r>
              <a:rPr lang="en-US">
                <a:solidFill>
                  <a:srgbClr val="FFFFFF"/>
                </a:solidFill>
                <a:effectLst>
                  <a:outerShdw blurRad="38100" dist="38100" dir="2700000" algn="tl">
                    <a:srgbClr val="000000"/>
                  </a:outerShdw>
                </a:effectLst>
              </a:rPr>
              <a:t>        X23                  3.000                     7.000                No Limit</a:t>
            </a:r>
          </a:p>
          <a:p>
            <a:pPr marL="342900" indent="-342900" eaLnBrk="0" hangingPunct="0">
              <a:lnSpc>
                <a:spcPct val="80000"/>
              </a:lnSpc>
              <a:spcBef>
                <a:spcPct val="20000"/>
              </a:spcBef>
              <a:buClr>
                <a:srgbClr val="66FFFF"/>
              </a:buClr>
              <a:buSzPct val="75000"/>
              <a:buFont typeface="Monotype Sorts"/>
              <a:buNone/>
              <a:defRPr/>
            </a:pPr>
            <a:r>
              <a:rPr lang="en-US">
                <a:solidFill>
                  <a:srgbClr val="FFFFFF"/>
                </a:solidFill>
                <a:effectLst>
                  <a:outerShdw blurRad="38100" dist="38100" dir="2700000" algn="tl">
                    <a:srgbClr val="000000"/>
                  </a:outerShdw>
                </a:effectLst>
              </a:rPr>
              <a:t>        X24              No Limit                  4.000            	6.000</a:t>
            </a:r>
          </a:p>
          <a:p>
            <a:pPr marL="342900" indent="-342900" eaLnBrk="0" hangingPunct="0">
              <a:lnSpc>
                <a:spcPct val="80000"/>
              </a:lnSpc>
              <a:spcBef>
                <a:spcPct val="20000"/>
              </a:spcBef>
              <a:buClr>
                <a:srgbClr val="66FFFF"/>
              </a:buClr>
              <a:buSzPct val="75000"/>
              <a:buFont typeface="Monotype Sorts"/>
              <a:buNone/>
              <a:defRPr/>
            </a:pPr>
            <a:r>
              <a:rPr lang="en-US">
                <a:solidFill>
                  <a:srgbClr val="FFFFFF"/>
                </a:solidFill>
                <a:effectLst>
                  <a:outerShdw blurRad="38100" dist="38100" dir="2700000" algn="tl">
                    <a:srgbClr val="000000"/>
                  </a:outerShdw>
                </a:effectLst>
              </a:rPr>
              <a:t>        X35              No Limit                  1.000            	4.000</a:t>
            </a:r>
          </a:p>
          <a:p>
            <a:pPr marL="342900" indent="-342900" eaLnBrk="0" hangingPunct="0">
              <a:lnSpc>
                <a:spcPct val="80000"/>
              </a:lnSpc>
              <a:spcBef>
                <a:spcPct val="20000"/>
              </a:spcBef>
              <a:buClr>
                <a:srgbClr val="66FFFF"/>
              </a:buClr>
              <a:buSzPct val="75000"/>
              <a:buFont typeface="Monotype Sorts"/>
              <a:buNone/>
              <a:defRPr/>
            </a:pPr>
            <a:r>
              <a:rPr lang="en-US">
                <a:solidFill>
                  <a:srgbClr val="FFFFFF"/>
                </a:solidFill>
                <a:effectLst>
                  <a:outerShdw blurRad="38100" dist="38100" dir="2700000" algn="tl">
                    <a:srgbClr val="000000"/>
                  </a:outerShdw>
                </a:effectLst>
              </a:rPr>
              <a:t>        X36                  3.000                     5.000            	7.000</a:t>
            </a:r>
          </a:p>
          <a:p>
            <a:pPr marL="342900" indent="-342900" eaLnBrk="0" hangingPunct="0">
              <a:lnSpc>
                <a:spcPct val="80000"/>
              </a:lnSpc>
              <a:spcBef>
                <a:spcPct val="20000"/>
              </a:spcBef>
              <a:buClr>
                <a:srgbClr val="66FFFF"/>
              </a:buClr>
              <a:buSzPct val="75000"/>
              <a:buFont typeface="Monotype Sorts"/>
              <a:buNone/>
              <a:defRPr/>
            </a:pPr>
            <a:r>
              <a:rPr lang="en-US">
                <a:solidFill>
                  <a:srgbClr val="FFFFFF"/>
                </a:solidFill>
                <a:effectLst>
                  <a:outerShdw blurRad="38100" dist="38100" dir="2700000" algn="tl">
                    <a:srgbClr val="000000"/>
                  </a:outerShdw>
                </a:effectLst>
              </a:rPr>
              <a:t>        X37                  5.000                     8.000                No Limit</a:t>
            </a:r>
          </a:p>
          <a:p>
            <a:pPr marL="342900" indent="-342900" eaLnBrk="0" hangingPunct="0">
              <a:lnSpc>
                <a:spcPct val="80000"/>
              </a:lnSpc>
              <a:spcBef>
                <a:spcPct val="20000"/>
              </a:spcBef>
              <a:buClr>
                <a:srgbClr val="66FFFF"/>
              </a:buClr>
              <a:buSzPct val="75000"/>
              <a:buFont typeface="Monotype Sorts"/>
              <a:buNone/>
              <a:defRPr/>
            </a:pPr>
            <a:r>
              <a:rPr lang="en-US">
                <a:solidFill>
                  <a:srgbClr val="FFFFFF"/>
                </a:solidFill>
                <a:effectLst>
                  <a:outerShdw blurRad="38100" dist="38100" dir="2700000" algn="tl">
                    <a:srgbClr val="000000"/>
                  </a:outerShdw>
                </a:effectLst>
              </a:rPr>
              <a:t>        X45                  0.000                     3.000                No Limit</a:t>
            </a:r>
          </a:p>
          <a:p>
            <a:pPr marL="342900" indent="-342900" eaLnBrk="0" hangingPunct="0">
              <a:lnSpc>
                <a:spcPct val="80000"/>
              </a:lnSpc>
              <a:spcBef>
                <a:spcPct val="20000"/>
              </a:spcBef>
              <a:buClr>
                <a:srgbClr val="66FFFF"/>
              </a:buClr>
              <a:buSzPct val="75000"/>
              <a:buFont typeface="Monotype Sorts"/>
              <a:buNone/>
              <a:defRPr/>
            </a:pPr>
            <a:r>
              <a:rPr lang="en-US">
                <a:solidFill>
                  <a:srgbClr val="FFFFFF"/>
                </a:solidFill>
                <a:effectLst>
                  <a:outerShdw blurRad="38100" dist="38100" dir="2700000" algn="tl">
                    <a:srgbClr val="000000"/>
                  </a:outerShdw>
                </a:effectLst>
              </a:rPr>
              <a:t>        X46                  2.000                     4.000            	6.000</a:t>
            </a:r>
          </a:p>
          <a:p>
            <a:pPr marL="342900" indent="-342900" eaLnBrk="0" hangingPunct="0">
              <a:lnSpc>
                <a:spcPct val="80000"/>
              </a:lnSpc>
              <a:spcBef>
                <a:spcPct val="20000"/>
              </a:spcBef>
              <a:buClr>
                <a:srgbClr val="66FFFF"/>
              </a:buClr>
              <a:buSzPct val="75000"/>
              <a:buFont typeface="Monotype Sorts"/>
              <a:buNone/>
              <a:defRPr/>
            </a:pPr>
            <a:r>
              <a:rPr lang="en-US">
                <a:solidFill>
                  <a:srgbClr val="FFFFFF"/>
                </a:solidFill>
                <a:effectLst>
                  <a:outerShdw blurRad="38100" dist="38100" dir="2700000" algn="tl">
                    <a:srgbClr val="000000"/>
                  </a:outerShdw>
                </a:effectLst>
              </a:rPr>
              <a:t>        X47              No Limit                  4.000            	7.000</a:t>
            </a:r>
          </a:p>
        </p:txBody>
      </p:sp>
      <p:sp>
        <p:nvSpPr>
          <p:cNvPr id="164871" name="Rectangle 7"/>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Transshipment Problem:  Example</a:t>
            </a:r>
          </a:p>
        </p:txBody>
      </p:sp>
    </p:spTree>
  </p:cSld>
  <p:clrMapOvr>
    <a:masterClrMapping/>
  </p:clrMapOvr>
  <p:transition>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ChangeArrowheads="1"/>
          </p:cNvSpPr>
          <p:nvPr/>
        </p:nvSpPr>
        <p:spPr bwMode="auto">
          <a:xfrm>
            <a:off x="958850" y="1606550"/>
            <a:ext cx="6502400" cy="37338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216067" name="Rectangle 3"/>
          <p:cNvSpPr>
            <a:spLocks noChangeArrowheads="1"/>
          </p:cNvSpPr>
          <p:nvPr/>
        </p:nvSpPr>
        <p:spPr bwMode="auto">
          <a:xfrm>
            <a:off x="836613" y="242888"/>
            <a:ext cx="7475537" cy="4333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Transportation Problem</a:t>
            </a:r>
          </a:p>
        </p:txBody>
      </p:sp>
      <p:sp>
        <p:nvSpPr>
          <p:cNvPr id="216068" name="Rectangle 4"/>
          <p:cNvSpPr>
            <a:spLocks noChangeArrowheads="1"/>
          </p:cNvSpPr>
          <p:nvPr/>
        </p:nvSpPr>
        <p:spPr bwMode="auto">
          <a:xfrm>
            <a:off x="512763" y="1052513"/>
            <a:ext cx="8191500" cy="3925887"/>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Linear Programming Formulation</a:t>
            </a:r>
          </a:p>
          <a:p>
            <a:pPr marL="342900" indent="-342900" eaLnBrk="0" hangingPunct="0">
              <a:spcBef>
                <a:spcPct val="20000"/>
              </a:spcBef>
              <a:buClr>
                <a:srgbClr val="66FFFF"/>
              </a:buClr>
              <a:buSzPct val="75000"/>
              <a:buFont typeface="Monotype Sorts"/>
              <a:buNone/>
              <a:defRPr/>
            </a:pPr>
            <a:r>
              <a:rPr lang="en-US" sz="1000">
                <a:effectLst>
                  <a:outerShdw blurRad="38100" dist="38100" dir="2700000" algn="tl">
                    <a:srgbClr val="000000"/>
                  </a:outerShdw>
                </a:effectLst>
              </a:rPr>
              <a:t>	</a:t>
            </a:r>
          </a:p>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Using the notation:</a:t>
            </a:r>
          </a:p>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i="1" baseline="-25000">
                <a:effectLst>
                  <a:outerShdw blurRad="38100" dist="38100" dir="2700000" algn="tl">
                    <a:srgbClr val="000000"/>
                  </a:outerShdw>
                </a:effectLst>
              </a:rPr>
              <a:t>ij</a:t>
            </a:r>
            <a:r>
              <a:rPr lang="en-US" sz="2400">
                <a:effectLst>
                  <a:outerShdw blurRad="38100" dist="38100" dir="2700000" algn="tl">
                    <a:srgbClr val="000000"/>
                  </a:outerShdw>
                </a:effectLst>
              </a:rPr>
              <a:t> = number of units shipped from</a:t>
            </a:r>
          </a:p>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origin </a:t>
            </a:r>
            <a:r>
              <a:rPr lang="en-US" sz="2400" i="1">
                <a:effectLst>
                  <a:outerShdw blurRad="38100" dist="38100" dir="2700000" algn="tl">
                    <a:srgbClr val="000000"/>
                  </a:outerShdw>
                </a:effectLst>
              </a:rPr>
              <a:t>i</a:t>
            </a:r>
            <a:r>
              <a:rPr lang="en-US" sz="2400">
                <a:effectLst>
                  <a:outerShdw blurRad="38100" dist="38100" dir="2700000" algn="tl">
                    <a:srgbClr val="000000"/>
                  </a:outerShdw>
                </a:effectLst>
              </a:rPr>
              <a:t> to destination </a:t>
            </a:r>
            <a:r>
              <a:rPr lang="en-US" sz="2400" i="1">
                <a:effectLst>
                  <a:outerShdw blurRad="38100" dist="38100" dir="2700000" algn="tl">
                    <a:srgbClr val="000000"/>
                  </a:outerShdw>
                </a:effectLst>
              </a:rPr>
              <a:t>j</a:t>
            </a:r>
          </a:p>
          <a:p>
            <a:pPr marL="342900" indent="-342900" eaLnBrk="0" hangingPunct="0">
              <a:spcBef>
                <a:spcPct val="20000"/>
              </a:spcBef>
              <a:buClr>
                <a:srgbClr val="66FFFF"/>
              </a:buClr>
              <a:buSzPct val="75000"/>
              <a:buFont typeface="Monotype Sorts"/>
              <a:buNone/>
              <a:defRPr/>
            </a:pPr>
            <a:r>
              <a:rPr lang="en-US" sz="2400" i="1">
                <a:effectLst>
                  <a:outerShdw blurRad="38100" dist="38100" dir="2700000" algn="tl">
                    <a:srgbClr val="000000"/>
                  </a:outerShdw>
                </a:effectLst>
              </a:rPr>
              <a:t>              c</a:t>
            </a:r>
            <a:r>
              <a:rPr lang="en-US" sz="2400" i="1" baseline="-25000">
                <a:effectLst>
                  <a:outerShdw blurRad="38100" dist="38100" dir="2700000" algn="tl">
                    <a:srgbClr val="000000"/>
                  </a:outerShdw>
                </a:effectLst>
              </a:rPr>
              <a:t>ij</a:t>
            </a:r>
            <a:r>
              <a:rPr lang="en-US" sz="2400" i="1">
                <a:effectLst>
                  <a:outerShdw blurRad="38100" dist="38100" dir="2700000" algn="tl">
                    <a:srgbClr val="000000"/>
                  </a:outerShdw>
                </a:effectLst>
              </a:rPr>
              <a:t> </a:t>
            </a:r>
            <a:r>
              <a:rPr lang="en-US" sz="2400">
                <a:effectLst>
                  <a:outerShdw blurRad="38100" dist="38100" dir="2700000" algn="tl">
                    <a:srgbClr val="000000"/>
                  </a:outerShdw>
                </a:effectLst>
              </a:rPr>
              <a:t>= cost per unit of shipping from</a:t>
            </a:r>
          </a:p>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origin </a:t>
            </a:r>
            <a:r>
              <a:rPr lang="en-US" sz="2400" i="1">
                <a:effectLst>
                  <a:outerShdw blurRad="38100" dist="38100" dir="2700000" algn="tl">
                    <a:srgbClr val="000000"/>
                  </a:outerShdw>
                </a:effectLst>
              </a:rPr>
              <a:t>i</a:t>
            </a:r>
            <a:r>
              <a:rPr lang="en-US" sz="2400">
                <a:effectLst>
                  <a:outerShdw blurRad="38100" dist="38100" dir="2700000" algn="tl">
                    <a:srgbClr val="000000"/>
                  </a:outerShdw>
                </a:effectLst>
              </a:rPr>
              <a:t> to destination </a:t>
            </a:r>
            <a:r>
              <a:rPr lang="en-US" sz="2400" i="1">
                <a:effectLst>
                  <a:outerShdw blurRad="38100" dist="38100" dir="2700000" algn="tl">
                    <a:srgbClr val="000000"/>
                  </a:outerShdw>
                </a:effectLst>
              </a:rPr>
              <a:t>j</a:t>
            </a:r>
            <a:r>
              <a:rPr lang="en-US" sz="2400">
                <a:effectLst>
                  <a:outerShdw blurRad="38100" dist="38100" dir="2700000" algn="tl">
                    <a:srgbClr val="000000"/>
                  </a:outerShdw>
                </a:effectLst>
              </a:rPr>
              <a:t> </a:t>
            </a:r>
          </a:p>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s</a:t>
            </a:r>
            <a:r>
              <a:rPr lang="en-US" sz="2400" i="1" baseline="-25000">
                <a:effectLst>
                  <a:outerShdw blurRad="38100" dist="38100" dir="2700000" algn="tl">
                    <a:srgbClr val="000000"/>
                  </a:outerShdw>
                </a:effectLst>
              </a:rPr>
              <a:t>i</a:t>
            </a:r>
            <a:r>
              <a:rPr lang="en-US" sz="2400">
                <a:effectLst>
                  <a:outerShdw blurRad="38100" dist="38100" dir="2700000" algn="tl">
                    <a:srgbClr val="000000"/>
                  </a:outerShdw>
                </a:effectLst>
              </a:rPr>
              <a:t> = supply or capacity in units at origin </a:t>
            </a:r>
            <a:r>
              <a:rPr lang="en-US" sz="2400" i="1">
                <a:effectLst>
                  <a:outerShdw blurRad="38100" dist="38100" dir="2700000" algn="tl">
                    <a:srgbClr val="000000"/>
                  </a:outerShdw>
                </a:effectLst>
              </a:rPr>
              <a:t>i</a:t>
            </a:r>
          </a:p>
          <a:p>
            <a:pPr marL="342900" indent="-342900" eaLnBrk="0" hangingPunct="0">
              <a:spcBef>
                <a:spcPct val="20000"/>
              </a:spcBef>
              <a:buClr>
                <a:srgbClr val="66FFFF"/>
              </a:buClr>
              <a:buSzPct val="75000"/>
              <a:buFont typeface="Monotype Sorts"/>
              <a:buNone/>
              <a:defRPr/>
            </a:pPr>
            <a:r>
              <a:rPr lang="en-US" sz="2400" i="1">
                <a:effectLst>
                  <a:outerShdw blurRad="38100" dist="38100" dir="2700000" algn="tl">
                    <a:srgbClr val="000000"/>
                  </a:outerShdw>
                </a:effectLst>
              </a:rPr>
              <a:t>               d</a:t>
            </a:r>
            <a:r>
              <a:rPr lang="en-US" sz="2400" i="1" baseline="-25000">
                <a:effectLst>
                  <a:outerShdw blurRad="38100" dist="38100" dir="2700000" algn="tl">
                    <a:srgbClr val="000000"/>
                  </a:outerShdw>
                </a:effectLst>
              </a:rPr>
              <a:t>j</a:t>
            </a:r>
            <a:r>
              <a:rPr lang="en-US" sz="2400">
                <a:effectLst>
                  <a:outerShdw blurRad="38100" dist="38100" dir="2700000" algn="tl">
                    <a:srgbClr val="000000"/>
                  </a:outerShdw>
                </a:effectLst>
              </a:rPr>
              <a:t> = demand in units at destination </a:t>
            </a:r>
            <a:r>
              <a:rPr lang="en-US" sz="2400" i="1">
                <a:effectLst>
                  <a:outerShdw blurRad="38100" dist="38100" dir="2700000" algn="tl">
                    <a:srgbClr val="000000"/>
                  </a:outerShdw>
                </a:effectLst>
              </a:rPr>
              <a:t>j</a:t>
            </a:r>
          </a:p>
        </p:txBody>
      </p:sp>
      <p:sp>
        <p:nvSpPr>
          <p:cNvPr id="216069" name="Rectangle 5"/>
          <p:cNvSpPr>
            <a:spLocks noChangeArrowheads="1"/>
          </p:cNvSpPr>
          <p:nvPr/>
        </p:nvSpPr>
        <p:spPr bwMode="auto">
          <a:xfrm>
            <a:off x="4095750" y="3219450"/>
            <a:ext cx="9144000" cy="0"/>
          </a:xfrm>
          <a:prstGeom prst="rect">
            <a:avLst/>
          </a:prstGeom>
          <a:noFill/>
          <a:ln w="12700">
            <a:noFill/>
            <a:miter lim="800000"/>
            <a:headEnd type="none" w="sm" len="sm"/>
            <a:tailEnd type="none" w="sm" len="sm"/>
          </a:ln>
          <a:effectLst/>
        </p:spPr>
        <p:txBody>
          <a:bodyPr>
            <a:spAutoFit/>
          </a:bodyPr>
          <a:lstStyle/>
          <a:p>
            <a:pPr algn="ctr" eaLnBrk="0" hangingPunct="0">
              <a:defRPr/>
            </a:pPr>
            <a:endParaRPr lang="en-US">
              <a:effectLst>
                <a:outerShdw blurRad="38100" dist="38100" dir="2700000" algn="tl">
                  <a:srgbClr val="000000">
                    <a:alpha val="43137"/>
                  </a:srgbClr>
                </a:outerShdw>
              </a:effectLst>
            </a:endParaRPr>
          </a:p>
        </p:txBody>
      </p:sp>
      <p:sp>
        <p:nvSpPr>
          <p:cNvPr id="216071" name="Rectangle 7"/>
          <p:cNvSpPr>
            <a:spLocks noChangeArrowheads="1"/>
          </p:cNvSpPr>
          <p:nvPr/>
        </p:nvSpPr>
        <p:spPr bwMode="auto">
          <a:xfrm>
            <a:off x="3567113" y="3219450"/>
            <a:ext cx="9144000" cy="0"/>
          </a:xfrm>
          <a:prstGeom prst="rect">
            <a:avLst/>
          </a:prstGeom>
          <a:noFill/>
          <a:ln w="12700">
            <a:noFill/>
            <a:miter lim="800000"/>
            <a:headEnd type="none" w="sm" len="sm"/>
            <a:tailEnd type="none" w="sm" len="sm"/>
          </a:ln>
          <a:effectLst/>
        </p:spPr>
        <p:txBody>
          <a:bodyPr>
            <a:spAutoFit/>
          </a:bodyPr>
          <a:lstStyle/>
          <a:p>
            <a:pPr algn="ctr" eaLnBrk="0" hangingPunct="0">
              <a:defRPr/>
            </a:pPr>
            <a:endParaRPr lang="en-US">
              <a:effectLst>
                <a:outerShdw blurRad="38100" dist="38100" dir="2700000" algn="tl">
                  <a:srgbClr val="000000">
                    <a:alpha val="43137"/>
                  </a:srgbClr>
                </a:outerShdw>
              </a:effectLst>
            </a:endParaRPr>
          </a:p>
        </p:txBody>
      </p:sp>
      <p:sp>
        <p:nvSpPr>
          <p:cNvPr id="216075" name="Text Box 11"/>
          <p:cNvSpPr txBox="1">
            <a:spLocks noChangeArrowheads="1"/>
          </p:cNvSpPr>
          <p:nvPr/>
        </p:nvSpPr>
        <p:spPr bwMode="auto">
          <a:xfrm>
            <a:off x="5121275" y="4776788"/>
            <a:ext cx="1546225" cy="457200"/>
          </a:xfrm>
          <a:prstGeom prst="rect">
            <a:avLst/>
          </a:prstGeom>
          <a:noFill/>
          <a:ln w="12700">
            <a:noFill/>
            <a:miter lim="800000"/>
            <a:headEnd type="none" w="sm" len="sm"/>
            <a:tailEnd type="none" w="sm" len="sm"/>
          </a:ln>
          <a:effectLst/>
        </p:spPr>
        <p:txBody>
          <a:bodyPr wrap="none">
            <a:spAutoFit/>
          </a:bodyPr>
          <a:lstStyle/>
          <a:p>
            <a:pPr algn="ctr" eaLnBrk="0" hangingPunct="0">
              <a:defRPr/>
            </a:pPr>
            <a:r>
              <a:rPr lang="en-US" sz="2400">
                <a:solidFill>
                  <a:srgbClr val="66FFFF"/>
                </a:solidFill>
                <a:effectLst>
                  <a:outerShdw blurRad="38100" dist="38100" dir="2700000" algn="tl">
                    <a:srgbClr val="000000"/>
                  </a:outerShdw>
                </a:effectLst>
              </a:rPr>
              <a:t>continued</a:t>
            </a:r>
          </a:p>
        </p:txBody>
      </p:sp>
      <p:sp>
        <p:nvSpPr>
          <p:cNvPr id="216076" name="Line 12"/>
          <p:cNvSpPr>
            <a:spLocks noChangeShapeType="1"/>
          </p:cNvSpPr>
          <p:nvPr/>
        </p:nvSpPr>
        <p:spPr bwMode="auto">
          <a:xfrm>
            <a:off x="6731000" y="5016500"/>
            <a:ext cx="457200" cy="0"/>
          </a:xfrm>
          <a:prstGeom prst="line">
            <a:avLst/>
          </a:prstGeom>
          <a:noFill/>
          <a:ln w="12700">
            <a:solidFill>
              <a:srgbClr val="66FFFF"/>
            </a:solidFill>
            <a:round/>
            <a:headEnd type="none" w="sm" len="sm"/>
            <a:tailEnd type="triangle" w="med" len="med"/>
          </a:ln>
          <a:effectLst/>
        </p:spPr>
        <p:txBody>
          <a:bodyPr/>
          <a:lstStyle/>
          <a:p>
            <a:pPr algn="ctr" eaLnBrk="0" hangingPunct="0">
              <a:defRPr/>
            </a:pPr>
            <a:endParaRPr lang="en-US">
              <a:effectLst>
                <a:outerShdw blurRad="38100" dist="38100" dir="2700000" algn="tl">
                  <a:srgbClr val="000000">
                    <a:alpha val="43137"/>
                  </a:srgbClr>
                </a:outerShdw>
              </a:effectLst>
            </a:endParaRPr>
          </a:p>
        </p:txBody>
      </p:sp>
    </p:spTree>
  </p:cSld>
  <p:clrMapOvr>
    <a:masterClrMapping/>
  </p:clrMapOvr>
  <p:transition>
    <p:zoom/>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ChangeArrowheads="1"/>
          </p:cNvSpPr>
          <p:nvPr/>
        </p:nvSpPr>
        <p:spPr bwMode="auto">
          <a:xfrm>
            <a:off x="590550" y="1587500"/>
            <a:ext cx="8115300" cy="4057650"/>
          </a:xfrm>
          <a:prstGeom prst="rect">
            <a:avLst/>
          </a:prstGeom>
          <a:gradFill rotWithShape="0">
            <a:gsLst>
              <a:gs pos="0">
                <a:srgbClr val="777777">
                  <a:gamma/>
                  <a:shade val="46275"/>
                  <a:invGamma/>
                </a:srgbClr>
              </a:gs>
              <a:gs pos="50000">
                <a:srgbClr val="777777"/>
              </a:gs>
              <a:gs pos="100000">
                <a:srgbClr val="777777">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65892" name="Rectangle 4"/>
          <p:cNvSpPr>
            <a:spLocks noChangeArrowheads="1"/>
          </p:cNvSpPr>
          <p:nvPr/>
        </p:nvSpPr>
        <p:spPr bwMode="auto">
          <a:xfrm>
            <a:off x="520700" y="1065213"/>
            <a:ext cx="8101013" cy="4675187"/>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Computer Output (continued)</a:t>
            </a:r>
          </a:p>
          <a:p>
            <a:pPr marL="342900" indent="-342900" eaLnBrk="0" hangingPunct="0">
              <a:spcBef>
                <a:spcPct val="20000"/>
              </a:spcBef>
              <a:buClr>
                <a:srgbClr val="66FFFF"/>
              </a:buClr>
              <a:buSzPct val="75000"/>
              <a:buFont typeface="Monotype Sorts"/>
              <a:buNone/>
              <a:defRPr/>
            </a:pPr>
            <a:endParaRPr lang="en-US" sz="1600">
              <a:solidFill>
                <a:srgbClr val="66FFFF"/>
              </a:solidFill>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r>
              <a:rPr lang="en-US" sz="2400">
                <a:solidFill>
                  <a:srgbClr val="FFFFFF"/>
                </a:solidFill>
                <a:effectLst>
                  <a:outerShdw blurRad="38100" dist="38100" dir="2700000" algn="tl">
                    <a:srgbClr val="000000"/>
                  </a:outerShdw>
                </a:effectLst>
              </a:rPr>
              <a:t>			RIGHT HAND SIDE RANGES</a:t>
            </a:r>
          </a:p>
          <a:p>
            <a:pPr marL="342900" indent="-342900" eaLnBrk="0" hangingPunct="0">
              <a:spcBef>
                <a:spcPct val="20000"/>
              </a:spcBef>
              <a:buClr>
                <a:srgbClr val="66FFFF"/>
              </a:buClr>
              <a:buSzPct val="75000"/>
              <a:buFont typeface="Monotype Sorts"/>
              <a:buNone/>
              <a:defRPr/>
            </a:pPr>
            <a:endParaRPr lang="en-US" sz="400">
              <a:solidFill>
                <a:srgbClr val="FFFFFF"/>
              </a:solidFill>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r>
              <a:rPr lang="en-US" sz="2400">
                <a:solidFill>
                  <a:srgbClr val="FFFFFF"/>
                </a:solidFill>
                <a:effectLst>
                  <a:outerShdw blurRad="38100" dist="38100" dir="2700000" algn="tl">
                    <a:srgbClr val="000000"/>
                  </a:outerShdw>
                </a:effectLst>
              </a:rPr>
              <a:t>   </a:t>
            </a:r>
            <a:r>
              <a:rPr lang="en-US" sz="2400" u="sng">
                <a:solidFill>
                  <a:srgbClr val="FFFFFF"/>
                </a:solidFill>
                <a:effectLst>
                  <a:outerShdw blurRad="38100" dist="38100" dir="2700000" algn="tl">
                    <a:srgbClr val="000000"/>
                  </a:outerShdw>
                </a:effectLst>
              </a:rPr>
              <a:t>Constraint</a:t>
            </a:r>
            <a:r>
              <a:rPr lang="en-US" sz="2400">
                <a:solidFill>
                  <a:srgbClr val="FFFFFF"/>
                </a:solidFill>
                <a:effectLst>
                  <a:outerShdw blurRad="38100" dist="38100" dir="2700000" algn="tl">
                    <a:srgbClr val="000000"/>
                  </a:outerShdw>
                </a:effectLst>
              </a:rPr>
              <a:t>    </a:t>
            </a:r>
            <a:r>
              <a:rPr lang="en-US" sz="2400" u="sng">
                <a:solidFill>
                  <a:srgbClr val="FFFFFF"/>
                </a:solidFill>
                <a:effectLst>
                  <a:outerShdw blurRad="38100" dist="38100" dir="2700000" algn="tl">
                    <a:srgbClr val="000000"/>
                  </a:outerShdw>
                </a:effectLst>
              </a:rPr>
              <a:t>Lower Limit</a:t>
            </a:r>
            <a:r>
              <a:rPr lang="en-US" sz="2400">
                <a:solidFill>
                  <a:srgbClr val="FFFFFF"/>
                </a:solidFill>
                <a:effectLst>
                  <a:outerShdw blurRad="38100" dist="38100" dir="2700000" algn="tl">
                    <a:srgbClr val="000000"/>
                  </a:outerShdw>
                </a:effectLst>
              </a:rPr>
              <a:t>    </a:t>
            </a:r>
            <a:r>
              <a:rPr lang="en-US" sz="2400" u="sng">
                <a:solidFill>
                  <a:srgbClr val="FFFFFF"/>
                </a:solidFill>
                <a:effectLst>
                  <a:outerShdw blurRad="38100" dist="38100" dir="2700000" algn="tl">
                    <a:srgbClr val="000000"/>
                  </a:outerShdw>
                </a:effectLst>
              </a:rPr>
              <a:t>Current Value</a:t>
            </a:r>
            <a:r>
              <a:rPr lang="en-US" sz="2400">
                <a:solidFill>
                  <a:srgbClr val="FFFFFF"/>
                </a:solidFill>
                <a:effectLst>
                  <a:outerShdw blurRad="38100" dist="38100" dir="2700000" algn="tl">
                    <a:srgbClr val="000000"/>
                  </a:outerShdw>
                </a:effectLst>
              </a:rPr>
              <a:t>   </a:t>
            </a:r>
            <a:r>
              <a:rPr lang="en-US" sz="2400" u="sng">
                <a:solidFill>
                  <a:srgbClr val="FFFFFF"/>
                </a:solidFill>
                <a:effectLst>
                  <a:outerShdw blurRad="38100" dist="38100" dir="2700000" algn="tl">
                    <a:srgbClr val="000000"/>
                  </a:outerShdw>
                </a:effectLst>
              </a:rPr>
              <a:t>Upper Limit</a:t>
            </a:r>
            <a:endParaRPr lang="en-US" sz="2400">
              <a:solidFill>
                <a:srgbClr val="FFFFFF"/>
              </a:solidFill>
              <a:effectLst>
                <a:outerShdw blurRad="38100" dist="38100" dir="2700000" algn="tl">
                  <a:srgbClr val="000000"/>
                </a:outerShdw>
              </a:effectLst>
            </a:endParaRPr>
          </a:p>
          <a:p>
            <a:pPr marL="342900" indent="-342900" eaLnBrk="0" hangingPunct="0">
              <a:lnSpc>
                <a:spcPct val="90000"/>
              </a:lnSpc>
              <a:spcBef>
                <a:spcPct val="20000"/>
              </a:spcBef>
              <a:buClr>
                <a:srgbClr val="66FFFF"/>
              </a:buClr>
              <a:buSzPct val="75000"/>
              <a:buFont typeface="Monotype Sorts"/>
              <a:buNone/>
              <a:defRPr/>
            </a:pPr>
            <a:r>
              <a:rPr lang="en-US" sz="2400">
                <a:solidFill>
                  <a:srgbClr val="FFFFFF"/>
                </a:solidFill>
                <a:effectLst>
                  <a:outerShdw blurRad="38100" dist="38100" dir="2700000" algn="tl">
                    <a:srgbClr val="000000"/>
                  </a:outerShdw>
                </a:effectLst>
              </a:rPr>
              <a:t>       	1                  75.000             	75.000   	No Limit</a:t>
            </a:r>
          </a:p>
          <a:p>
            <a:pPr marL="342900" indent="-342900" eaLnBrk="0" hangingPunct="0">
              <a:lnSpc>
                <a:spcPct val="90000"/>
              </a:lnSpc>
              <a:spcBef>
                <a:spcPct val="20000"/>
              </a:spcBef>
              <a:buClr>
                <a:srgbClr val="66FFFF"/>
              </a:buClr>
              <a:buSzPct val="75000"/>
              <a:buFont typeface="Monotype Sorts"/>
              <a:buNone/>
              <a:defRPr/>
            </a:pPr>
            <a:r>
              <a:rPr lang="en-US" sz="2400">
                <a:solidFill>
                  <a:srgbClr val="FFFFFF"/>
                </a:solidFill>
                <a:effectLst>
                  <a:outerShdw blurRad="38100" dist="38100" dir="2700000" algn="tl">
                    <a:srgbClr val="000000"/>
                  </a:outerShdw>
                </a:effectLst>
              </a:rPr>
              <a:t>       	2                  75.000             	75.000          	 100.000</a:t>
            </a:r>
          </a:p>
          <a:p>
            <a:pPr marL="342900" indent="-342900" eaLnBrk="0" hangingPunct="0">
              <a:lnSpc>
                <a:spcPct val="90000"/>
              </a:lnSpc>
              <a:spcBef>
                <a:spcPct val="20000"/>
              </a:spcBef>
              <a:buClr>
                <a:srgbClr val="66FFFF"/>
              </a:buClr>
              <a:buSzPct val="75000"/>
              <a:buFont typeface="Monotype Sorts"/>
              <a:buNone/>
              <a:defRPr/>
            </a:pPr>
            <a:r>
              <a:rPr lang="en-US" sz="2400">
                <a:solidFill>
                  <a:srgbClr val="FFFFFF"/>
                </a:solidFill>
                <a:effectLst>
                  <a:outerShdw blurRad="38100" dist="38100" dir="2700000" algn="tl">
                    <a:srgbClr val="000000"/>
                  </a:outerShdw>
                </a:effectLst>
              </a:rPr>
              <a:t>       	3                -75.000               	  0.000            	     0.000</a:t>
            </a:r>
          </a:p>
          <a:p>
            <a:pPr marL="342900" indent="-342900" eaLnBrk="0" hangingPunct="0">
              <a:lnSpc>
                <a:spcPct val="90000"/>
              </a:lnSpc>
              <a:spcBef>
                <a:spcPct val="20000"/>
              </a:spcBef>
              <a:buClr>
                <a:srgbClr val="66FFFF"/>
              </a:buClr>
              <a:buSzPct val="75000"/>
              <a:buFont typeface="Monotype Sorts"/>
              <a:buNone/>
              <a:defRPr/>
            </a:pPr>
            <a:r>
              <a:rPr lang="en-US" sz="2400">
                <a:solidFill>
                  <a:srgbClr val="FFFFFF"/>
                </a:solidFill>
                <a:effectLst>
                  <a:outerShdw blurRad="38100" dist="38100" dir="2700000" algn="tl">
                    <a:srgbClr val="000000"/>
                  </a:outerShdw>
                </a:effectLst>
              </a:rPr>
              <a:t>       	4                -25.000               	  0.000            	     0.000</a:t>
            </a:r>
          </a:p>
          <a:p>
            <a:pPr marL="342900" indent="-342900" eaLnBrk="0" hangingPunct="0">
              <a:lnSpc>
                <a:spcPct val="90000"/>
              </a:lnSpc>
              <a:spcBef>
                <a:spcPct val="20000"/>
              </a:spcBef>
              <a:buClr>
                <a:srgbClr val="66FFFF"/>
              </a:buClr>
              <a:buSzPct val="75000"/>
              <a:buFont typeface="Monotype Sorts"/>
              <a:buNone/>
              <a:defRPr/>
            </a:pPr>
            <a:r>
              <a:rPr lang="en-US" sz="2400">
                <a:solidFill>
                  <a:srgbClr val="FFFFFF"/>
                </a:solidFill>
                <a:effectLst>
                  <a:outerShdw blurRad="38100" dist="38100" dir="2700000" algn="tl">
                    <a:srgbClr val="000000"/>
                  </a:outerShdw>
                </a:effectLst>
              </a:rPr>
              <a:t>       	5                   0.000             	50.000           	   50.000</a:t>
            </a:r>
          </a:p>
          <a:p>
            <a:pPr marL="342900" indent="-342900" eaLnBrk="0" hangingPunct="0">
              <a:lnSpc>
                <a:spcPct val="90000"/>
              </a:lnSpc>
              <a:spcBef>
                <a:spcPct val="20000"/>
              </a:spcBef>
              <a:buClr>
                <a:srgbClr val="66FFFF"/>
              </a:buClr>
              <a:buSzPct val="75000"/>
              <a:buFont typeface="Monotype Sorts"/>
              <a:buNone/>
              <a:defRPr/>
            </a:pPr>
            <a:r>
              <a:rPr lang="en-US" sz="2400">
                <a:solidFill>
                  <a:srgbClr val="FFFFFF"/>
                </a:solidFill>
                <a:effectLst>
                  <a:outerShdw blurRad="38100" dist="38100" dir="2700000" algn="tl">
                    <a:srgbClr val="000000"/>
                  </a:outerShdw>
                </a:effectLst>
              </a:rPr>
              <a:t>       	6                 35.000             	60.000           	   60.000</a:t>
            </a:r>
          </a:p>
          <a:p>
            <a:pPr marL="342900" indent="-342900" eaLnBrk="0" hangingPunct="0">
              <a:lnSpc>
                <a:spcPct val="90000"/>
              </a:lnSpc>
              <a:spcBef>
                <a:spcPct val="20000"/>
              </a:spcBef>
              <a:buClr>
                <a:srgbClr val="66FFFF"/>
              </a:buClr>
              <a:buSzPct val="75000"/>
              <a:buFont typeface="Monotype Sorts"/>
              <a:buNone/>
              <a:defRPr/>
            </a:pPr>
            <a:r>
              <a:rPr lang="en-US" sz="2400">
                <a:solidFill>
                  <a:srgbClr val="FFFFFF"/>
                </a:solidFill>
                <a:effectLst>
                  <a:outerShdw blurRad="38100" dist="38100" dir="2700000" algn="tl">
                    <a:srgbClr val="000000"/>
                  </a:outerShdw>
                </a:effectLst>
              </a:rPr>
              <a:t>       	7                 15.000             	40.000           	   40.000</a:t>
            </a:r>
          </a:p>
        </p:txBody>
      </p:sp>
      <p:sp>
        <p:nvSpPr>
          <p:cNvPr id="165895" name="Rectangle 7"/>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Transshipment Problem:  Example</a:t>
            </a:r>
          </a:p>
        </p:txBody>
      </p:sp>
    </p:spTree>
  </p:cSld>
  <p:clrMapOvr>
    <a:masterClrMapping/>
  </p:clrMapOvr>
  <p:transition>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6" name="Rectangle 6"/>
          <p:cNvSpPr>
            <a:spLocks noChangeArrowheads="1"/>
          </p:cNvSpPr>
          <p:nvPr/>
        </p:nvSpPr>
        <p:spPr bwMode="auto">
          <a:xfrm>
            <a:off x="1809750" y="1606550"/>
            <a:ext cx="5588000" cy="34163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0247" name="Rectangle 7"/>
          <p:cNvSpPr>
            <a:spLocks noGrp="1" noChangeArrowheads="1"/>
          </p:cNvSpPr>
          <p:nvPr>
            <p:ph type="title"/>
          </p:nvPr>
        </p:nvSpPr>
        <p:spPr>
          <a:xfrm>
            <a:off x="836613" y="242888"/>
            <a:ext cx="7475537" cy="433387"/>
          </a:xfrm>
        </p:spPr>
        <p:txBody>
          <a:bodyPr/>
          <a:lstStyle/>
          <a:p>
            <a:pPr>
              <a:defRPr/>
            </a:pPr>
            <a:r>
              <a:rPr lang="en-US"/>
              <a:t>Transportation Problem</a:t>
            </a:r>
          </a:p>
        </p:txBody>
      </p:sp>
      <p:sp>
        <p:nvSpPr>
          <p:cNvPr id="10248" name="Rectangle 8"/>
          <p:cNvSpPr>
            <a:spLocks noGrp="1" noChangeArrowheads="1"/>
          </p:cNvSpPr>
          <p:nvPr>
            <p:ph type="body" idx="1"/>
          </p:nvPr>
        </p:nvSpPr>
        <p:spPr>
          <a:xfrm>
            <a:off x="512763" y="1052513"/>
            <a:ext cx="7721600" cy="534987"/>
          </a:xfrm>
        </p:spPr>
        <p:txBody>
          <a:bodyPr/>
          <a:lstStyle/>
          <a:p>
            <a:pPr>
              <a:buFont typeface="Monotype Sorts"/>
              <a:buNone/>
              <a:defRPr/>
            </a:pPr>
            <a:r>
              <a:rPr lang="en-US" smtClean="0">
                <a:solidFill>
                  <a:srgbClr val="66FFFF"/>
                </a:solidFill>
              </a:rPr>
              <a:t>	Linear Programming Formulation (continued)</a:t>
            </a:r>
            <a:r>
              <a:rPr lang="en-US" smtClean="0"/>
              <a:t>               </a:t>
            </a:r>
            <a:endParaRPr lang="en-US" i="1" smtClean="0"/>
          </a:p>
        </p:txBody>
      </p:sp>
      <p:sp>
        <p:nvSpPr>
          <p:cNvPr id="10250" name="Rectangle 10"/>
          <p:cNvSpPr>
            <a:spLocks noChangeArrowheads="1"/>
          </p:cNvSpPr>
          <p:nvPr/>
        </p:nvSpPr>
        <p:spPr bwMode="auto">
          <a:xfrm>
            <a:off x="4095750" y="3219450"/>
            <a:ext cx="9144000" cy="0"/>
          </a:xfrm>
          <a:prstGeom prst="rect">
            <a:avLst/>
          </a:prstGeom>
          <a:noFill/>
          <a:ln w="12700">
            <a:noFill/>
            <a:miter lim="800000"/>
            <a:headEnd type="none" w="sm" len="sm"/>
            <a:tailEnd type="none" w="sm" len="sm"/>
          </a:ln>
          <a:effectLst/>
        </p:spPr>
        <p:txBody>
          <a:bodyPr>
            <a:spAutoFit/>
          </a:bodyPr>
          <a:lstStyle/>
          <a:p>
            <a:pPr algn="ctr" eaLnBrk="0" hangingPunct="0">
              <a:defRPr/>
            </a:pPr>
            <a:endParaRPr lang="en-US">
              <a:effectLst>
                <a:outerShdw blurRad="38100" dist="38100" dir="2700000" algn="tl">
                  <a:srgbClr val="000000">
                    <a:alpha val="43137"/>
                  </a:srgbClr>
                </a:outerShdw>
              </a:effectLst>
            </a:endParaRPr>
          </a:p>
        </p:txBody>
      </p:sp>
      <p:graphicFrame>
        <p:nvGraphicFramePr>
          <p:cNvPr id="10249" name="Object 9"/>
          <p:cNvGraphicFramePr>
            <a:graphicFrameLocks noChangeAspect="1"/>
          </p:cNvGraphicFramePr>
          <p:nvPr/>
        </p:nvGraphicFramePr>
        <p:xfrm>
          <a:off x="1965325" y="1698625"/>
          <a:ext cx="2041525" cy="898525"/>
        </p:xfrm>
        <a:graphic>
          <a:graphicData uri="http://schemas.openxmlformats.org/presentationml/2006/ole">
            <p:oleObj spid="_x0000_s10249" r:id="rId4" imgW="952087" imgH="418918" progId="">
              <p:embed/>
            </p:oleObj>
          </a:graphicData>
        </a:graphic>
      </p:graphicFrame>
      <p:sp>
        <p:nvSpPr>
          <p:cNvPr id="10252" name="Rectangle 12"/>
          <p:cNvSpPr>
            <a:spLocks noChangeArrowheads="1"/>
          </p:cNvSpPr>
          <p:nvPr/>
        </p:nvSpPr>
        <p:spPr bwMode="auto">
          <a:xfrm>
            <a:off x="3567113" y="3219450"/>
            <a:ext cx="9144000" cy="0"/>
          </a:xfrm>
          <a:prstGeom prst="rect">
            <a:avLst/>
          </a:prstGeom>
          <a:noFill/>
          <a:ln w="12700">
            <a:noFill/>
            <a:miter lim="800000"/>
            <a:headEnd type="none" w="sm" len="sm"/>
            <a:tailEnd type="none" w="sm" len="sm"/>
          </a:ln>
          <a:effectLst/>
        </p:spPr>
        <p:txBody>
          <a:bodyPr>
            <a:spAutoFit/>
          </a:bodyPr>
          <a:lstStyle/>
          <a:p>
            <a:pPr algn="ctr" eaLnBrk="0" hangingPunct="0">
              <a:defRPr/>
            </a:pPr>
            <a:endParaRPr lang="en-US">
              <a:effectLst>
                <a:outerShdw blurRad="38100" dist="38100" dir="2700000" algn="tl">
                  <a:srgbClr val="000000">
                    <a:alpha val="43137"/>
                  </a:srgbClr>
                </a:outerShdw>
              </a:effectLst>
            </a:endParaRPr>
          </a:p>
        </p:txBody>
      </p:sp>
      <p:graphicFrame>
        <p:nvGraphicFramePr>
          <p:cNvPr id="10251" name="Object 11"/>
          <p:cNvGraphicFramePr>
            <a:graphicFrameLocks noChangeAspect="1"/>
          </p:cNvGraphicFramePr>
          <p:nvPr/>
        </p:nvGraphicFramePr>
        <p:xfrm>
          <a:off x="2627313" y="2540000"/>
          <a:ext cx="4486275" cy="933450"/>
        </p:xfrm>
        <a:graphic>
          <a:graphicData uri="http://schemas.openxmlformats.org/presentationml/2006/ole">
            <p:oleObj spid="_x0000_s10251" r:id="rId5" imgW="2006600" imgH="419100" progId="">
              <p:embed/>
            </p:oleObj>
          </a:graphicData>
        </a:graphic>
      </p:graphicFrame>
      <p:graphicFrame>
        <p:nvGraphicFramePr>
          <p:cNvPr id="10253" name="Object 13"/>
          <p:cNvGraphicFramePr>
            <a:graphicFrameLocks noChangeAspect="1"/>
          </p:cNvGraphicFramePr>
          <p:nvPr/>
        </p:nvGraphicFramePr>
        <p:xfrm>
          <a:off x="2624138" y="3441700"/>
          <a:ext cx="4622800" cy="865188"/>
        </p:xfrm>
        <a:graphic>
          <a:graphicData uri="http://schemas.openxmlformats.org/presentationml/2006/ole">
            <p:oleObj spid="_x0000_s10253" name="Equation" r:id="rId6" imgW="2095200" imgH="393480" progId="">
              <p:embed/>
            </p:oleObj>
          </a:graphicData>
        </a:graphic>
      </p:graphicFrame>
      <p:sp>
        <p:nvSpPr>
          <p:cNvPr id="10254" name="Text Box 14"/>
          <p:cNvSpPr txBox="1">
            <a:spLocks noChangeArrowheads="1"/>
          </p:cNvSpPr>
          <p:nvPr/>
        </p:nvSpPr>
        <p:spPr bwMode="auto">
          <a:xfrm>
            <a:off x="2965450" y="4454525"/>
            <a:ext cx="2806700" cy="347663"/>
          </a:xfrm>
          <a:prstGeom prst="rect">
            <a:avLst/>
          </a:prstGeom>
          <a:noFill/>
          <a:ln w="12700">
            <a:noFill/>
            <a:miter lim="800000"/>
            <a:headEnd type="none" w="sm" len="sm"/>
            <a:tailEnd type="none" w="sm" len="sm"/>
          </a:ln>
          <a:effectLst/>
        </p:spPr>
        <p:txBody>
          <a:bodyPr wrap="none">
            <a:spAutoFit/>
          </a:bodyPr>
          <a:lstStyle/>
          <a:p>
            <a:pPr algn="ctr" eaLnBrk="0" hangingPunct="0">
              <a:lnSpc>
                <a:spcPct val="70000"/>
              </a:lnSpc>
              <a:spcBef>
                <a:spcPct val="20000"/>
              </a:spcBef>
              <a:buClr>
                <a:srgbClr val="66FFFF"/>
              </a:buClr>
              <a:buSzPct val="75000"/>
              <a:buFont typeface="Monotype Sorts" pitchFamily="2" charset="2"/>
              <a:buNone/>
              <a:defRPr/>
            </a:pPr>
            <a:r>
              <a:rPr lang="en-US" sz="2400" i="1">
                <a:effectLst>
                  <a:outerShdw blurRad="38100" dist="38100" dir="2700000" algn="tl">
                    <a:srgbClr val="000000"/>
                  </a:outerShdw>
                </a:effectLst>
              </a:rPr>
              <a:t>x</a:t>
            </a:r>
            <a:r>
              <a:rPr lang="en-US" sz="2400" i="1" baseline="-25000">
                <a:effectLst>
                  <a:outerShdw blurRad="38100" dist="38100" dir="2700000" algn="tl">
                    <a:srgbClr val="000000"/>
                  </a:outerShdw>
                </a:effectLst>
              </a:rPr>
              <a:t>ij</a:t>
            </a:r>
            <a:r>
              <a:rPr lang="en-US" sz="2400">
                <a:effectLst>
                  <a:outerShdw blurRad="38100" dist="38100" dir="2700000" algn="tl">
                    <a:srgbClr val="000000"/>
                  </a:outerShdw>
                </a:effectLst>
              </a:rPr>
              <a:t> </a:t>
            </a:r>
            <a:r>
              <a:rPr lang="en-US" sz="2400" u="sng">
                <a:effectLst>
                  <a:outerShdw blurRad="38100" dist="38100" dir="2700000" algn="tl">
                    <a:srgbClr val="000000"/>
                  </a:outerShdw>
                </a:effectLst>
              </a:rPr>
              <a:t>&gt;</a:t>
            </a:r>
            <a:r>
              <a:rPr lang="en-US" sz="2400">
                <a:effectLst>
                  <a:outerShdw blurRad="38100" dist="38100" dir="2700000" algn="tl">
                    <a:srgbClr val="000000"/>
                  </a:outerShdw>
                </a:effectLst>
              </a:rPr>
              <a:t> 0 	for all </a:t>
            </a:r>
            <a:r>
              <a:rPr lang="en-US" sz="2400" i="1">
                <a:effectLst>
                  <a:outerShdw blurRad="38100" dist="38100" dir="2700000" algn="tl">
                    <a:srgbClr val="000000"/>
                  </a:outerShdw>
                </a:effectLst>
              </a:rPr>
              <a:t>i</a:t>
            </a:r>
            <a:r>
              <a:rPr lang="en-US" sz="2400">
                <a:effectLst>
                  <a:outerShdw blurRad="38100" dist="38100" dir="2700000" algn="tl">
                    <a:srgbClr val="000000"/>
                  </a:outerShdw>
                </a:effectLst>
              </a:rPr>
              <a:t> and </a:t>
            </a:r>
            <a:r>
              <a:rPr lang="en-US" sz="2400" i="1">
                <a:effectLst>
                  <a:outerShdw blurRad="38100" dist="38100" dir="2700000" algn="tl">
                    <a:srgbClr val="000000"/>
                  </a:outerShdw>
                </a:effectLst>
              </a:rPr>
              <a:t>j</a:t>
            </a:r>
            <a:endParaRPr lang="en-US">
              <a:effectLst>
                <a:outerShdw blurRad="38100" dist="38100" dir="2700000" algn="tl">
                  <a:srgbClr val="000000"/>
                </a:outerShdw>
              </a:effectLst>
            </a:endParaRPr>
          </a:p>
        </p:txBody>
      </p:sp>
    </p:spTree>
  </p:cSld>
  <p:clrMapOvr>
    <a:masterClrMapping/>
  </p:clrMapOvr>
  <p:transition>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ChangeArrowheads="1"/>
          </p:cNvSpPr>
          <p:nvPr/>
        </p:nvSpPr>
        <p:spPr bwMode="auto">
          <a:xfrm>
            <a:off x="836613" y="242888"/>
            <a:ext cx="7475537" cy="4333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Example: Transportation Problem</a:t>
            </a:r>
          </a:p>
        </p:txBody>
      </p:sp>
      <p:sp>
        <p:nvSpPr>
          <p:cNvPr id="187395" name="Rectangle 3"/>
          <p:cNvSpPr>
            <a:spLocks noChangeArrowheads="1"/>
          </p:cNvSpPr>
          <p:nvPr/>
        </p:nvSpPr>
        <p:spPr bwMode="auto">
          <a:xfrm>
            <a:off x="474663" y="1071563"/>
            <a:ext cx="8167687" cy="4910137"/>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The Navy has depots in Albany, BenSalem, and Winchester.  Each of these three depots has 3,000 pounds of materials which the Navy wishes to ship to three installations, namely, San Diego, Norfolk, and Pensacola.  These installations require 4,000,  2,500, and 2,500 pounds, respectively.  </a:t>
            </a:r>
          </a:p>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The shipping costs per pound for are shown on the next slide.   Formulate and solve a linear program to determine the shipping arrangements that will minimize the total shipping cost.</a:t>
            </a:r>
          </a:p>
          <a:p>
            <a:pPr marL="342900" indent="-342900" eaLnBrk="0" hangingPunct="0">
              <a:spcBef>
                <a:spcPct val="20000"/>
              </a:spcBef>
              <a:buClr>
                <a:srgbClr val="66FFFF"/>
              </a:buClr>
              <a:buSzPct val="75000"/>
              <a:buFont typeface="Monotype Sorts"/>
              <a:buNone/>
              <a:defRPr/>
            </a:pPr>
            <a:endParaRPr lang="en-US" sz="2400">
              <a:effectLst>
                <a:outerShdw blurRad="38100" dist="38100" dir="2700000" algn="tl">
                  <a:srgbClr val="000000"/>
                </a:outerShdw>
              </a:effectLst>
            </a:endParaRPr>
          </a:p>
        </p:txBody>
      </p:sp>
    </p:spTree>
  </p:cSld>
  <p:clrMapOvr>
    <a:masterClrMapping/>
  </p:clrMapOvr>
  <p:transition>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ChangeArrowheads="1"/>
          </p:cNvSpPr>
          <p:nvPr/>
        </p:nvSpPr>
        <p:spPr bwMode="auto">
          <a:xfrm>
            <a:off x="1589088" y="1485900"/>
            <a:ext cx="6305550" cy="25908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89443" name="Rectangle 3"/>
          <p:cNvSpPr>
            <a:spLocks noChangeArrowheads="1"/>
          </p:cNvSpPr>
          <p:nvPr/>
        </p:nvSpPr>
        <p:spPr bwMode="auto">
          <a:xfrm>
            <a:off x="1803400" y="1593850"/>
            <a:ext cx="5991225" cy="2470150"/>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a:t>
            </a:r>
            <a:r>
              <a:rPr lang="en-US" sz="2400" b="1" u="sng">
                <a:effectLst>
                  <a:outerShdw blurRad="38100" dist="38100" dir="2700000" algn="tl">
                    <a:srgbClr val="000000"/>
                  </a:outerShdw>
                </a:effectLst>
              </a:rPr>
              <a:t>Destination</a:t>
            </a:r>
            <a:endParaRPr lang="en-US" sz="2400" b="1">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r>
              <a:rPr lang="en-US" sz="2400" b="1" u="sng">
                <a:effectLst>
                  <a:outerShdw blurRad="38100" dist="38100" dir="2700000" algn="tl">
                    <a:srgbClr val="000000"/>
                  </a:outerShdw>
                </a:effectLst>
              </a:rPr>
              <a:t>Source</a:t>
            </a:r>
            <a:r>
              <a:rPr lang="en-US" sz="2400" b="1">
                <a:effectLst>
                  <a:outerShdw blurRad="38100" dist="38100" dir="2700000" algn="tl">
                    <a:srgbClr val="000000"/>
                  </a:outerShdw>
                </a:effectLst>
              </a:rPr>
              <a:t>     San Diego   Norfolk   Pensacola</a:t>
            </a:r>
          </a:p>
          <a:p>
            <a:pPr marL="342900" indent="-342900" eaLnBrk="0" hangingPunct="0">
              <a:spcBef>
                <a:spcPct val="20000"/>
              </a:spcBef>
              <a:buClr>
                <a:srgbClr val="66FFFF"/>
              </a:buClr>
              <a:buSzPct val="75000"/>
              <a:buFont typeface="Monotype Sorts"/>
              <a:buNone/>
              <a:defRPr/>
            </a:pPr>
            <a:endParaRPr lang="en-US" sz="800" b="1">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Albany            $12              $ 6               $ 5</a:t>
            </a:r>
          </a:p>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BenSalem         20               11                  9</a:t>
            </a:r>
          </a:p>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Winchester       30               26                28</a:t>
            </a:r>
          </a:p>
        </p:txBody>
      </p:sp>
      <p:sp>
        <p:nvSpPr>
          <p:cNvPr id="189444" name="Line 4"/>
          <p:cNvSpPr>
            <a:spLocks noChangeShapeType="1"/>
          </p:cNvSpPr>
          <p:nvPr/>
        </p:nvSpPr>
        <p:spPr bwMode="auto">
          <a:xfrm>
            <a:off x="1843088" y="2552700"/>
            <a:ext cx="5803900" cy="0"/>
          </a:xfrm>
          <a:prstGeom prst="line">
            <a:avLst/>
          </a:prstGeom>
          <a:noFill/>
          <a:ln w="28575">
            <a:solidFill>
              <a:srgbClr val="FFFFFF"/>
            </a:solidFill>
            <a:round/>
            <a:headEnd/>
            <a:tailEnd/>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89692" name="Rectangle 252"/>
          <p:cNvSpPr>
            <a:spLocks noChangeArrowheads="1"/>
          </p:cNvSpPr>
          <p:nvPr/>
        </p:nvSpPr>
        <p:spPr bwMode="auto">
          <a:xfrm>
            <a:off x="836613" y="242888"/>
            <a:ext cx="7615237" cy="8397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Example: Transportation Problem (Continued)</a:t>
            </a:r>
          </a:p>
        </p:txBody>
      </p:sp>
    </p:spTree>
  </p:cSld>
  <p:clrMapOvr>
    <a:masterClrMapping/>
  </p:clrMapOvr>
  <p:transition>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00" name="Rectangle 60"/>
          <p:cNvSpPr>
            <a:spLocks noChangeArrowheads="1"/>
          </p:cNvSpPr>
          <p:nvPr/>
        </p:nvSpPr>
        <p:spPr bwMode="auto">
          <a:xfrm>
            <a:off x="393700" y="1657350"/>
            <a:ext cx="8578850" cy="45593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chemeClr val="tx1"/>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35872" name="Rectangle 32"/>
          <p:cNvSpPr>
            <a:spLocks noGrp="1" noChangeArrowheads="1"/>
          </p:cNvSpPr>
          <p:nvPr>
            <p:ph type="title" idx="4294967295"/>
          </p:nvPr>
        </p:nvSpPr>
        <p:spPr/>
        <p:txBody>
          <a:bodyPr/>
          <a:lstStyle/>
          <a:p>
            <a:pPr>
              <a:defRPr/>
            </a:pPr>
            <a:r>
              <a:rPr lang="en-US" sz="2400" b="1" smtClean="0"/>
              <a:t>Transportation Problem: Network Representation</a:t>
            </a:r>
          </a:p>
        </p:txBody>
      </p:sp>
      <p:sp>
        <p:nvSpPr>
          <p:cNvPr id="35873" name="Rectangle 33"/>
          <p:cNvSpPr>
            <a:spLocks noGrp="1" noChangeArrowheads="1"/>
          </p:cNvSpPr>
          <p:nvPr>
            <p:ph type="body" idx="4294967295"/>
          </p:nvPr>
        </p:nvSpPr>
        <p:spPr>
          <a:xfrm>
            <a:off x="547688" y="1117600"/>
            <a:ext cx="4910137" cy="554038"/>
          </a:xfrm>
        </p:spPr>
        <p:txBody>
          <a:bodyPr/>
          <a:lstStyle/>
          <a:p>
            <a:pPr>
              <a:buFont typeface="Monotype Sorts"/>
              <a:buNone/>
              <a:defRPr/>
            </a:pPr>
            <a:r>
              <a:rPr lang="en-US" smtClean="0">
                <a:solidFill>
                  <a:srgbClr val="66FFFF"/>
                </a:solidFill>
              </a:rPr>
              <a:t>	</a:t>
            </a:r>
          </a:p>
        </p:txBody>
      </p:sp>
      <p:sp>
        <p:nvSpPr>
          <p:cNvPr id="35874" name="Oval 34"/>
          <p:cNvSpPr>
            <a:spLocks noChangeArrowheads="1"/>
          </p:cNvSpPr>
          <p:nvPr/>
        </p:nvSpPr>
        <p:spPr bwMode="auto">
          <a:xfrm>
            <a:off x="2300288" y="3454400"/>
            <a:ext cx="681037" cy="681038"/>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119062" tIns="60325" rIns="119062" bIns="60325" anchor="ctr"/>
          <a:lstStyle/>
          <a:p>
            <a:pPr algn="ctr" defTabSz="1546225" eaLnBrk="0" hangingPunct="0">
              <a:defRPr/>
            </a:pPr>
            <a:r>
              <a:rPr lang="en-US">
                <a:solidFill>
                  <a:srgbClr val="FFFFFF"/>
                </a:solidFill>
                <a:effectLst>
                  <a:outerShdw blurRad="38100" dist="38100" dir="2700000" algn="tl">
                    <a:srgbClr val="000000"/>
                  </a:outerShdw>
                </a:effectLst>
              </a:rPr>
              <a:t>2</a:t>
            </a:r>
          </a:p>
        </p:txBody>
      </p:sp>
      <p:sp>
        <p:nvSpPr>
          <p:cNvPr id="35875" name="Oval 35"/>
          <p:cNvSpPr>
            <a:spLocks noChangeArrowheads="1"/>
          </p:cNvSpPr>
          <p:nvPr/>
        </p:nvSpPr>
        <p:spPr bwMode="auto">
          <a:xfrm>
            <a:off x="2300288" y="5040313"/>
            <a:ext cx="681037" cy="681037"/>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119062" tIns="60325" rIns="119062" bIns="60325" anchor="ctr"/>
          <a:lstStyle/>
          <a:p>
            <a:pPr algn="ctr" defTabSz="1546225" eaLnBrk="0" hangingPunct="0">
              <a:defRPr/>
            </a:pPr>
            <a:r>
              <a:rPr lang="en-US">
                <a:solidFill>
                  <a:srgbClr val="FFFFFF"/>
                </a:solidFill>
                <a:effectLst>
                  <a:outerShdw blurRad="38100" dist="38100" dir="2700000" algn="tl">
                    <a:srgbClr val="000000"/>
                  </a:outerShdw>
                </a:effectLst>
              </a:rPr>
              <a:t>3</a:t>
            </a:r>
          </a:p>
        </p:txBody>
      </p:sp>
      <p:sp>
        <p:nvSpPr>
          <p:cNvPr id="35876" name="Oval 36"/>
          <p:cNvSpPr>
            <a:spLocks noChangeArrowheads="1"/>
          </p:cNvSpPr>
          <p:nvPr/>
        </p:nvSpPr>
        <p:spPr bwMode="auto">
          <a:xfrm>
            <a:off x="6262688" y="1870075"/>
            <a:ext cx="681037" cy="681038"/>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119062" tIns="60325" rIns="119062" bIns="60325" anchor="ctr"/>
          <a:lstStyle/>
          <a:p>
            <a:pPr algn="ctr" defTabSz="1546225" eaLnBrk="0" hangingPunct="0">
              <a:defRPr/>
            </a:pPr>
            <a:r>
              <a:rPr lang="en-US">
                <a:solidFill>
                  <a:srgbClr val="FFFFFF"/>
                </a:solidFill>
                <a:effectLst>
                  <a:outerShdw blurRad="38100" dist="38100" dir="2700000" algn="tl">
                    <a:srgbClr val="000000"/>
                  </a:outerShdw>
                </a:effectLst>
              </a:rPr>
              <a:t>1</a:t>
            </a:r>
          </a:p>
        </p:txBody>
      </p:sp>
      <p:sp>
        <p:nvSpPr>
          <p:cNvPr id="35877" name="Oval 37"/>
          <p:cNvSpPr>
            <a:spLocks noChangeArrowheads="1"/>
          </p:cNvSpPr>
          <p:nvPr/>
        </p:nvSpPr>
        <p:spPr bwMode="auto">
          <a:xfrm>
            <a:off x="6262688" y="3454400"/>
            <a:ext cx="681037" cy="681038"/>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119062" tIns="60325" rIns="119062" bIns="60325" anchor="ctr"/>
          <a:lstStyle/>
          <a:p>
            <a:pPr algn="ctr" defTabSz="1546225" eaLnBrk="0" hangingPunct="0">
              <a:defRPr/>
            </a:pPr>
            <a:r>
              <a:rPr lang="en-US">
                <a:solidFill>
                  <a:srgbClr val="FFFFFF"/>
                </a:solidFill>
                <a:effectLst>
                  <a:outerShdw blurRad="38100" dist="38100" dir="2700000" algn="tl">
                    <a:srgbClr val="000000"/>
                  </a:outerShdw>
                </a:effectLst>
              </a:rPr>
              <a:t>2</a:t>
            </a:r>
          </a:p>
        </p:txBody>
      </p:sp>
      <p:sp>
        <p:nvSpPr>
          <p:cNvPr id="35878" name="Oval 38"/>
          <p:cNvSpPr>
            <a:spLocks noChangeArrowheads="1"/>
          </p:cNvSpPr>
          <p:nvPr/>
        </p:nvSpPr>
        <p:spPr bwMode="auto">
          <a:xfrm>
            <a:off x="6262688" y="5040313"/>
            <a:ext cx="681037" cy="681037"/>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119062" tIns="60325" rIns="119062" bIns="60325" anchor="ctr"/>
          <a:lstStyle/>
          <a:p>
            <a:pPr algn="ctr" defTabSz="1546225" eaLnBrk="0" hangingPunct="0">
              <a:defRPr/>
            </a:pPr>
            <a:r>
              <a:rPr lang="en-US">
                <a:solidFill>
                  <a:srgbClr val="FFFFFF"/>
                </a:solidFill>
                <a:effectLst>
                  <a:outerShdw blurRad="38100" dist="38100" dir="2700000" algn="tl">
                    <a:srgbClr val="000000"/>
                  </a:outerShdw>
                </a:effectLst>
              </a:rPr>
              <a:t>3</a:t>
            </a:r>
          </a:p>
        </p:txBody>
      </p:sp>
      <p:sp>
        <p:nvSpPr>
          <p:cNvPr id="35879" name="Oval 39"/>
          <p:cNvSpPr>
            <a:spLocks noChangeArrowheads="1"/>
          </p:cNvSpPr>
          <p:nvPr/>
        </p:nvSpPr>
        <p:spPr bwMode="auto">
          <a:xfrm>
            <a:off x="2300288" y="1870075"/>
            <a:ext cx="681037" cy="681038"/>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119062" tIns="60325" rIns="119062" bIns="60325" anchor="ctr"/>
          <a:lstStyle/>
          <a:p>
            <a:pPr algn="ctr" defTabSz="1546225" eaLnBrk="0" hangingPunct="0">
              <a:defRPr/>
            </a:pPr>
            <a:r>
              <a:rPr lang="en-US">
                <a:solidFill>
                  <a:srgbClr val="FFFFFF"/>
                </a:solidFill>
                <a:effectLst>
                  <a:outerShdw blurRad="38100" dist="38100" dir="2700000" algn="tl">
                    <a:srgbClr val="000000"/>
                  </a:outerShdw>
                </a:effectLst>
              </a:rPr>
              <a:t>1</a:t>
            </a:r>
          </a:p>
        </p:txBody>
      </p:sp>
      <p:sp>
        <p:nvSpPr>
          <p:cNvPr id="35880" name="Line 40"/>
          <p:cNvSpPr>
            <a:spLocks noChangeShapeType="1"/>
          </p:cNvSpPr>
          <p:nvPr/>
        </p:nvSpPr>
        <p:spPr bwMode="auto">
          <a:xfrm>
            <a:off x="2994025" y="2260600"/>
            <a:ext cx="3255963" cy="0"/>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35881" name="Line 41"/>
          <p:cNvSpPr>
            <a:spLocks noChangeShapeType="1"/>
          </p:cNvSpPr>
          <p:nvPr/>
        </p:nvSpPr>
        <p:spPr bwMode="auto">
          <a:xfrm>
            <a:off x="2994025" y="2266950"/>
            <a:ext cx="3255963" cy="1571625"/>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35882" name="Line 42"/>
          <p:cNvSpPr>
            <a:spLocks noChangeShapeType="1"/>
          </p:cNvSpPr>
          <p:nvPr/>
        </p:nvSpPr>
        <p:spPr bwMode="auto">
          <a:xfrm>
            <a:off x="2994025" y="2266950"/>
            <a:ext cx="3255963" cy="3057525"/>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35883" name="Line 43"/>
          <p:cNvSpPr>
            <a:spLocks noChangeShapeType="1"/>
          </p:cNvSpPr>
          <p:nvPr/>
        </p:nvSpPr>
        <p:spPr bwMode="auto">
          <a:xfrm flipV="1">
            <a:off x="2994025" y="2254250"/>
            <a:ext cx="3255963" cy="1597025"/>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35884" name="Line 44"/>
          <p:cNvSpPr>
            <a:spLocks noChangeShapeType="1"/>
          </p:cNvSpPr>
          <p:nvPr/>
        </p:nvSpPr>
        <p:spPr bwMode="auto">
          <a:xfrm>
            <a:off x="2994025" y="3844925"/>
            <a:ext cx="3255963" cy="0"/>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35885" name="Line 45"/>
          <p:cNvSpPr>
            <a:spLocks noChangeShapeType="1"/>
          </p:cNvSpPr>
          <p:nvPr/>
        </p:nvSpPr>
        <p:spPr bwMode="auto">
          <a:xfrm>
            <a:off x="2994025" y="3851275"/>
            <a:ext cx="3255963" cy="1473200"/>
          </a:xfrm>
          <a:prstGeom prst="line">
            <a:avLst/>
          </a:prstGeom>
          <a:noFill/>
          <a:ln w="12700">
            <a:solidFill>
              <a:srgbClr val="FFFFFF"/>
            </a:solidFill>
            <a:round/>
            <a:headEnd/>
            <a:tailEnd/>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35886" name="Line 46"/>
          <p:cNvSpPr>
            <a:spLocks noChangeShapeType="1"/>
          </p:cNvSpPr>
          <p:nvPr/>
        </p:nvSpPr>
        <p:spPr bwMode="auto">
          <a:xfrm flipV="1">
            <a:off x="2994025" y="2254250"/>
            <a:ext cx="3255963" cy="3082925"/>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35887" name="Line 47"/>
          <p:cNvSpPr>
            <a:spLocks noChangeShapeType="1"/>
          </p:cNvSpPr>
          <p:nvPr/>
        </p:nvSpPr>
        <p:spPr bwMode="auto">
          <a:xfrm flipV="1">
            <a:off x="2994025" y="3838575"/>
            <a:ext cx="3255963" cy="1498600"/>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35888" name="Line 48"/>
          <p:cNvSpPr>
            <a:spLocks noChangeShapeType="1"/>
          </p:cNvSpPr>
          <p:nvPr/>
        </p:nvSpPr>
        <p:spPr bwMode="auto">
          <a:xfrm>
            <a:off x="2994025" y="5330825"/>
            <a:ext cx="3255963" cy="0"/>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35889" name="Rectangle 49"/>
          <p:cNvSpPr>
            <a:spLocks noChangeArrowheads="1"/>
          </p:cNvSpPr>
          <p:nvPr/>
        </p:nvSpPr>
        <p:spPr bwMode="auto">
          <a:xfrm>
            <a:off x="3121025" y="1757363"/>
            <a:ext cx="615950"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11 </a:t>
            </a:r>
          </a:p>
        </p:txBody>
      </p:sp>
      <p:sp>
        <p:nvSpPr>
          <p:cNvPr id="35890" name="Rectangle 50"/>
          <p:cNvSpPr>
            <a:spLocks noChangeArrowheads="1"/>
          </p:cNvSpPr>
          <p:nvPr/>
        </p:nvSpPr>
        <p:spPr bwMode="auto">
          <a:xfrm>
            <a:off x="3497263" y="2130425"/>
            <a:ext cx="565150"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12</a:t>
            </a:r>
          </a:p>
        </p:txBody>
      </p:sp>
      <p:sp>
        <p:nvSpPr>
          <p:cNvPr id="35891" name="Rectangle 51"/>
          <p:cNvSpPr>
            <a:spLocks noChangeArrowheads="1"/>
          </p:cNvSpPr>
          <p:nvPr/>
        </p:nvSpPr>
        <p:spPr bwMode="auto">
          <a:xfrm>
            <a:off x="2941638" y="2519363"/>
            <a:ext cx="565150"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13</a:t>
            </a:r>
          </a:p>
        </p:txBody>
      </p:sp>
      <p:sp>
        <p:nvSpPr>
          <p:cNvPr id="35892" name="Rectangle 52"/>
          <p:cNvSpPr>
            <a:spLocks noChangeArrowheads="1"/>
          </p:cNvSpPr>
          <p:nvPr/>
        </p:nvSpPr>
        <p:spPr bwMode="auto">
          <a:xfrm>
            <a:off x="3025775" y="3109913"/>
            <a:ext cx="565150"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21</a:t>
            </a:r>
          </a:p>
        </p:txBody>
      </p:sp>
      <p:sp>
        <p:nvSpPr>
          <p:cNvPr id="35893" name="Rectangle 53"/>
          <p:cNvSpPr>
            <a:spLocks noChangeArrowheads="1"/>
          </p:cNvSpPr>
          <p:nvPr/>
        </p:nvSpPr>
        <p:spPr bwMode="auto">
          <a:xfrm>
            <a:off x="3611563" y="3343275"/>
            <a:ext cx="565150"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22</a:t>
            </a:r>
          </a:p>
        </p:txBody>
      </p:sp>
      <p:sp>
        <p:nvSpPr>
          <p:cNvPr id="35894" name="Rectangle 54"/>
          <p:cNvSpPr>
            <a:spLocks noChangeArrowheads="1"/>
          </p:cNvSpPr>
          <p:nvPr/>
        </p:nvSpPr>
        <p:spPr bwMode="auto">
          <a:xfrm>
            <a:off x="3044825" y="3933825"/>
            <a:ext cx="565150"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23</a:t>
            </a:r>
          </a:p>
        </p:txBody>
      </p:sp>
      <p:sp>
        <p:nvSpPr>
          <p:cNvPr id="35895" name="Rectangle 55"/>
          <p:cNvSpPr>
            <a:spLocks noChangeArrowheads="1"/>
          </p:cNvSpPr>
          <p:nvPr/>
        </p:nvSpPr>
        <p:spPr bwMode="auto">
          <a:xfrm>
            <a:off x="2868613" y="4535488"/>
            <a:ext cx="565150"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31</a:t>
            </a:r>
          </a:p>
        </p:txBody>
      </p:sp>
      <p:sp>
        <p:nvSpPr>
          <p:cNvPr id="35896" name="Rectangle 56"/>
          <p:cNvSpPr>
            <a:spLocks noChangeArrowheads="1"/>
          </p:cNvSpPr>
          <p:nvPr/>
        </p:nvSpPr>
        <p:spPr bwMode="auto">
          <a:xfrm>
            <a:off x="3924300" y="4756150"/>
            <a:ext cx="565150"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32</a:t>
            </a:r>
          </a:p>
        </p:txBody>
      </p:sp>
      <p:sp>
        <p:nvSpPr>
          <p:cNvPr id="35897" name="Rectangle 57"/>
          <p:cNvSpPr>
            <a:spLocks noChangeArrowheads="1"/>
          </p:cNvSpPr>
          <p:nvPr/>
        </p:nvSpPr>
        <p:spPr bwMode="auto">
          <a:xfrm>
            <a:off x="3159125" y="5259388"/>
            <a:ext cx="565150"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i="1">
                <a:solidFill>
                  <a:srgbClr val="FFFFFF"/>
                </a:solidFill>
                <a:effectLst>
                  <a:outerShdw blurRad="38100" dist="38100" dir="2700000" algn="tl">
                    <a:srgbClr val="000000"/>
                  </a:outerShdw>
                </a:effectLst>
              </a:rPr>
              <a:t>c</a:t>
            </a:r>
            <a:r>
              <a:rPr lang="en-US" sz="2400" baseline="-25000">
                <a:solidFill>
                  <a:srgbClr val="FFFFFF"/>
                </a:solidFill>
                <a:effectLst>
                  <a:outerShdw blurRad="38100" dist="38100" dir="2700000" algn="tl">
                    <a:srgbClr val="000000"/>
                  </a:outerShdw>
                </a:effectLst>
              </a:rPr>
              <a:t>33</a:t>
            </a:r>
          </a:p>
        </p:txBody>
      </p:sp>
      <p:sp>
        <p:nvSpPr>
          <p:cNvPr id="35898" name="Rectangle 58"/>
          <p:cNvSpPr>
            <a:spLocks noChangeArrowheads="1"/>
          </p:cNvSpPr>
          <p:nvPr/>
        </p:nvSpPr>
        <p:spPr bwMode="auto">
          <a:xfrm>
            <a:off x="2044700" y="1214438"/>
            <a:ext cx="1150938" cy="485775"/>
          </a:xfrm>
          <a:prstGeom prst="rect">
            <a:avLst/>
          </a:prstGeom>
          <a:noFill/>
          <a:ln w="12700">
            <a:noFill/>
            <a:miter lim="800000"/>
            <a:headEnd/>
            <a:tailEnd/>
          </a:ln>
        </p:spPr>
        <p:txBody>
          <a:bodyPr lIns="119062" tIns="60325" rIns="119062" bIns="60325">
            <a:spAutoFit/>
          </a:bodyPr>
          <a:lstStyle/>
          <a:p>
            <a:pPr defTabSz="1546225" eaLnBrk="0" hangingPunct="0">
              <a:defRPr/>
            </a:pPr>
            <a:r>
              <a:rPr lang="en-US" sz="2400">
                <a:solidFill>
                  <a:srgbClr val="FFFFFF"/>
                </a:solidFill>
                <a:effectLst>
                  <a:outerShdw blurRad="38100" dist="38100" dir="2700000" algn="tl">
                    <a:srgbClr val="000000"/>
                  </a:outerShdw>
                </a:effectLst>
              </a:rPr>
              <a:t>Source</a:t>
            </a:r>
          </a:p>
        </p:txBody>
      </p:sp>
      <p:sp>
        <p:nvSpPr>
          <p:cNvPr id="35899" name="Rectangle 59"/>
          <p:cNvSpPr>
            <a:spLocks noChangeArrowheads="1"/>
          </p:cNvSpPr>
          <p:nvPr/>
        </p:nvSpPr>
        <p:spPr bwMode="auto">
          <a:xfrm>
            <a:off x="5751513" y="1214438"/>
            <a:ext cx="1801812" cy="485775"/>
          </a:xfrm>
          <a:prstGeom prst="rect">
            <a:avLst/>
          </a:prstGeom>
          <a:noFill/>
          <a:ln w="12700">
            <a:noFill/>
            <a:miter lim="800000"/>
            <a:headEnd/>
            <a:tailEnd/>
          </a:ln>
          <a:effectLst/>
        </p:spPr>
        <p:txBody>
          <a:bodyPr wrap="none" lIns="119062" tIns="60325" rIns="119062" bIns="60325">
            <a:spAutoFit/>
          </a:bodyPr>
          <a:lstStyle/>
          <a:p>
            <a:pPr defTabSz="1546225" eaLnBrk="0" hangingPunct="0">
              <a:defRPr/>
            </a:pPr>
            <a:r>
              <a:rPr lang="en-US" sz="2400">
                <a:solidFill>
                  <a:srgbClr val="FFFFFF"/>
                </a:solidFill>
                <a:effectLst>
                  <a:outerShdw blurRad="38100" dist="38100" dir="2700000" algn="tl">
                    <a:srgbClr val="000000"/>
                  </a:outerShdw>
                </a:effectLst>
              </a:rPr>
              <a:t>Destination</a:t>
            </a:r>
          </a:p>
        </p:txBody>
      </p:sp>
      <p:sp>
        <p:nvSpPr>
          <p:cNvPr id="2" name="Rectangle 58"/>
          <p:cNvSpPr>
            <a:spLocks noChangeArrowheads="1"/>
          </p:cNvSpPr>
          <p:nvPr/>
        </p:nvSpPr>
        <p:spPr bwMode="auto">
          <a:xfrm>
            <a:off x="622300" y="1900238"/>
            <a:ext cx="1493838" cy="850900"/>
          </a:xfrm>
          <a:prstGeom prst="rect">
            <a:avLst/>
          </a:prstGeom>
          <a:noFill/>
          <a:ln w="12700">
            <a:noFill/>
            <a:miter lim="800000"/>
            <a:headEnd/>
            <a:tailEnd/>
          </a:ln>
        </p:spPr>
        <p:txBody>
          <a:bodyPr lIns="119062" tIns="60325" rIns="119062" bIns="60325">
            <a:spAutoFit/>
          </a:bodyPr>
          <a:lstStyle/>
          <a:p>
            <a:pPr defTabSz="1546225" eaLnBrk="0" hangingPunct="0">
              <a:defRPr/>
            </a:pPr>
            <a:r>
              <a:rPr lang="en-US" sz="2400">
                <a:solidFill>
                  <a:srgbClr val="FFFFFF"/>
                </a:solidFill>
                <a:effectLst>
                  <a:outerShdw blurRad="38100" dist="38100" dir="2700000" algn="tl">
                    <a:srgbClr val="000000"/>
                  </a:outerShdw>
                </a:effectLst>
              </a:rPr>
              <a:t>Albany</a:t>
            </a:r>
          </a:p>
          <a:p>
            <a:pPr defTabSz="1546225" eaLnBrk="0" hangingPunct="0">
              <a:defRPr/>
            </a:pPr>
            <a:r>
              <a:rPr lang="en-US" sz="2400">
                <a:solidFill>
                  <a:srgbClr val="FFFFFF"/>
                </a:solidFill>
                <a:effectLst>
                  <a:outerShdw blurRad="38100" dist="38100" dir="2700000" algn="tl">
                    <a:srgbClr val="000000"/>
                  </a:outerShdw>
                </a:effectLst>
              </a:rPr>
              <a:t>3000</a:t>
            </a:r>
          </a:p>
        </p:txBody>
      </p:sp>
      <p:sp>
        <p:nvSpPr>
          <p:cNvPr id="3" name="Rectangle 58"/>
          <p:cNvSpPr>
            <a:spLocks noChangeArrowheads="1"/>
          </p:cNvSpPr>
          <p:nvPr/>
        </p:nvSpPr>
        <p:spPr bwMode="auto">
          <a:xfrm>
            <a:off x="457200" y="3360738"/>
            <a:ext cx="1798638" cy="850900"/>
          </a:xfrm>
          <a:prstGeom prst="rect">
            <a:avLst/>
          </a:prstGeom>
          <a:noFill/>
          <a:ln w="12700">
            <a:noFill/>
            <a:miter lim="800000"/>
            <a:headEnd/>
            <a:tailEnd/>
          </a:ln>
        </p:spPr>
        <p:txBody>
          <a:bodyPr lIns="119062" tIns="60325" rIns="119062" bIns="60325">
            <a:spAutoFit/>
          </a:bodyPr>
          <a:lstStyle/>
          <a:p>
            <a:pPr algn="ctr" defTabSz="1546225" eaLnBrk="0" hangingPunct="0">
              <a:defRPr/>
            </a:pPr>
            <a:r>
              <a:rPr lang="en-US" sz="2400">
                <a:solidFill>
                  <a:srgbClr val="FFFFFF"/>
                </a:solidFill>
                <a:effectLst>
                  <a:outerShdw blurRad="38100" dist="38100" dir="2700000" algn="tl">
                    <a:srgbClr val="000000"/>
                  </a:outerShdw>
                </a:effectLst>
              </a:rPr>
              <a:t>BenSalem</a:t>
            </a:r>
          </a:p>
          <a:p>
            <a:pPr algn="ctr" defTabSz="1546225" eaLnBrk="0" hangingPunct="0">
              <a:defRPr/>
            </a:pPr>
            <a:r>
              <a:rPr lang="en-US" sz="2400">
                <a:solidFill>
                  <a:srgbClr val="FFFFFF"/>
                </a:solidFill>
                <a:effectLst>
                  <a:outerShdw blurRad="38100" dist="38100" dir="2700000" algn="tl">
                    <a:srgbClr val="000000"/>
                  </a:outerShdw>
                </a:effectLst>
              </a:rPr>
              <a:t>3000</a:t>
            </a:r>
          </a:p>
        </p:txBody>
      </p:sp>
      <p:sp>
        <p:nvSpPr>
          <p:cNvPr id="4" name="Rectangle 58"/>
          <p:cNvSpPr>
            <a:spLocks noChangeArrowheads="1"/>
          </p:cNvSpPr>
          <p:nvPr/>
        </p:nvSpPr>
        <p:spPr bwMode="auto">
          <a:xfrm>
            <a:off x="215900" y="4948238"/>
            <a:ext cx="1976438" cy="850900"/>
          </a:xfrm>
          <a:prstGeom prst="rect">
            <a:avLst/>
          </a:prstGeom>
          <a:noFill/>
          <a:ln w="12700">
            <a:noFill/>
            <a:miter lim="800000"/>
            <a:headEnd/>
            <a:tailEnd/>
          </a:ln>
        </p:spPr>
        <p:txBody>
          <a:bodyPr lIns="119062" tIns="60325" rIns="119062" bIns="60325">
            <a:spAutoFit/>
          </a:bodyPr>
          <a:lstStyle/>
          <a:p>
            <a:pPr algn="ctr" defTabSz="1546225" eaLnBrk="0" hangingPunct="0">
              <a:defRPr/>
            </a:pPr>
            <a:r>
              <a:rPr lang="en-US" sz="2400">
                <a:solidFill>
                  <a:srgbClr val="FFFFFF"/>
                </a:solidFill>
                <a:effectLst>
                  <a:outerShdw blurRad="38100" dist="38100" dir="2700000" algn="tl">
                    <a:srgbClr val="000000"/>
                  </a:outerShdw>
                </a:effectLst>
              </a:rPr>
              <a:t>Winchester</a:t>
            </a:r>
          </a:p>
          <a:p>
            <a:pPr algn="ctr" defTabSz="1546225" eaLnBrk="0" hangingPunct="0">
              <a:defRPr/>
            </a:pPr>
            <a:r>
              <a:rPr lang="en-US" sz="2400">
                <a:solidFill>
                  <a:srgbClr val="FFFFFF"/>
                </a:solidFill>
                <a:effectLst>
                  <a:outerShdw blurRad="38100" dist="38100" dir="2700000" algn="tl">
                    <a:srgbClr val="000000"/>
                  </a:outerShdw>
                </a:effectLst>
              </a:rPr>
              <a:t>3000</a:t>
            </a:r>
          </a:p>
        </p:txBody>
      </p:sp>
      <p:sp>
        <p:nvSpPr>
          <p:cNvPr id="5" name="Rectangle 58"/>
          <p:cNvSpPr>
            <a:spLocks noChangeArrowheads="1"/>
          </p:cNvSpPr>
          <p:nvPr/>
        </p:nvSpPr>
        <p:spPr bwMode="auto">
          <a:xfrm>
            <a:off x="7167563" y="1989138"/>
            <a:ext cx="1976437" cy="850900"/>
          </a:xfrm>
          <a:prstGeom prst="rect">
            <a:avLst/>
          </a:prstGeom>
          <a:noFill/>
          <a:ln w="12700">
            <a:noFill/>
            <a:miter lim="800000"/>
            <a:headEnd/>
            <a:tailEnd/>
          </a:ln>
        </p:spPr>
        <p:txBody>
          <a:bodyPr lIns="119062" tIns="60325" rIns="119062" bIns="60325">
            <a:spAutoFit/>
          </a:bodyPr>
          <a:lstStyle/>
          <a:p>
            <a:pPr algn="ctr" defTabSz="1546225" eaLnBrk="0" hangingPunct="0">
              <a:defRPr/>
            </a:pPr>
            <a:r>
              <a:rPr lang="en-US" sz="2400">
                <a:solidFill>
                  <a:srgbClr val="FFFFFF"/>
                </a:solidFill>
                <a:effectLst>
                  <a:outerShdw blurRad="38100" dist="38100" dir="2700000" algn="tl">
                    <a:srgbClr val="000000"/>
                  </a:outerShdw>
                </a:effectLst>
              </a:rPr>
              <a:t>San Diego</a:t>
            </a:r>
          </a:p>
          <a:p>
            <a:pPr algn="ctr" defTabSz="1546225" eaLnBrk="0" hangingPunct="0">
              <a:defRPr/>
            </a:pPr>
            <a:r>
              <a:rPr lang="en-US" sz="2400">
                <a:solidFill>
                  <a:srgbClr val="FFFFFF"/>
                </a:solidFill>
                <a:effectLst>
                  <a:outerShdw blurRad="38100" dist="38100" dir="2700000" algn="tl">
                    <a:srgbClr val="000000"/>
                  </a:outerShdw>
                </a:effectLst>
              </a:rPr>
              <a:t>4000</a:t>
            </a:r>
          </a:p>
        </p:txBody>
      </p:sp>
      <p:sp>
        <p:nvSpPr>
          <p:cNvPr id="6" name="Rectangle 58"/>
          <p:cNvSpPr>
            <a:spLocks noChangeArrowheads="1"/>
          </p:cNvSpPr>
          <p:nvPr/>
        </p:nvSpPr>
        <p:spPr bwMode="auto">
          <a:xfrm>
            <a:off x="7302500" y="3538538"/>
            <a:ext cx="1506538" cy="850900"/>
          </a:xfrm>
          <a:prstGeom prst="rect">
            <a:avLst/>
          </a:prstGeom>
          <a:noFill/>
          <a:ln w="12700">
            <a:noFill/>
            <a:miter lim="800000"/>
            <a:headEnd/>
            <a:tailEnd/>
          </a:ln>
        </p:spPr>
        <p:txBody>
          <a:bodyPr lIns="119062" tIns="60325" rIns="119062" bIns="60325">
            <a:spAutoFit/>
          </a:bodyPr>
          <a:lstStyle/>
          <a:p>
            <a:pPr algn="ctr" defTabSz="1546225" eaLnBrk="0" hangingPunct="0">
              <a:defRPr/>
            </a:pPr>
            <a:r>
              <a:rPr lang="en-US" sz="2400">
                <a:solidFill>
                  <a:srgbClr val="FFFFFF"/>
                </a:solidFill>
                <a:effectLst>
                  <a:outerShdw blurRad="38100" dist="38100" dir="2700000" algn="tl">
                    <a:srgbClr val="000000"/>
                  </a:outerShdw>
                </a:effectLst>
              </a:rPr>
              <a:t>Norfolk</a:t>
            </a:r>
          </a:p>
          <a:p>
            <a:pPr algn="ctr" defTabSz="1546225" eaLnBrk="0" hangingPunct="0">
              <a:defRPr/>
            </a:pPr>
            <a:r>
              <a:rPr lang="en-US" sz="2400">
                <a:solidFill>
                  <a:srgbClr val="FFFFFF"/>
                </a:solidFill>
                <a:effectLst>
                  <a:outerShdw blurRad="38100" dist="38100" dir="2700000" algn="tl">
                    <a:srgbClr val="000000"/>
                  </a:outerShdw>
                </a:effectLst>
              </a:rPr>
              <a:t>2500</a:t>
            </a:r>
          </a:p>
        </p:txBody>
      </p:sp>
      <p:sp>
        <p:nvSpPr>
          <p:cNvPr id="7" name="Rectangle 58"/>
          <p:cNvSpPr>
            <a:spLocks noChangeArrowheads="1"/>
          </p:cNvSpPr>
          <p:nvPr/>
        </p:nvSpPr>
        <p:spPr bwMode="auto">
          <a:xfrm>
            <a:off x="6972300" y="5075238"/>
            <a:ext cx="1976438" cy="1216025"/>
          </a:xfrm>
          <a:prstGeom prst="rect">
            <a:avLst/>
          </a:prstGeom>
          <a:noFill/>
          <a:ln w="12700">
            <a:noFill/>
            <a:miter lim="800000"/>
            <a:headEnd/>
            <a:tailEnd/>
          </a:ln>
        </p:spPr>
        <p:txBody>
          <a:bodyPr lIns="119062" tIns="60325" rIns="119062" bIns="60325">
            <a:spAutoFit/>
          </a:bodyPr>
          <a:lstStyle/>
          <a:p>
            <a:pPr algn="ctr" defTabSz="1546225" eaLnBrk="0" hangingPunct="0">
              <a:defRPr/>
            </a:pPr>
            <a:r>
              <a:rPr lang="en-US" sz="2400">
                <a:solidFill>
                  <a:srgbClr val="FFFFFF"/>
                </a:solidFill>
                <a:effectLst>
                  <a:outerShdw blurRad="38100" dist="38100" dir="2700000" algn="tl">
                    <a:srgbClr val="000000"/>
                  </a:outerShdw>
                </a:effectLst>
              </a:rPr>
              <a:t>Pensacola</a:t>
            </a:r>
          </a:p>
          <a:p>
            <a:pPr algn="ctr" defTabSz="1546225" eaLnBrk="0" hangingPunct="0">
              <a:defRPr/>
            </a:pPr>
            <a:r>
              <a:rPr lang="en-US" sz="2400">
                <a:solidFill>
                  <a:srgbClr val="FFFFFF"/>
                </a:solidFill>
                <a:effectLst>
                  <a:outerShdw blurRad="38100" dist="38100" dir="2700000" algn="tl">
                    <a:srgbClr val="000000"/>
                  </a:outerShdw>
                </a:effectLst>
              </a:rPr>
              <a:t>2500</a:t>
            </a:r>
          </a:p>
          <a:p>
            <a:pPr defTabSz="1546225" eaLnBrk="0" hangingPunct="0">
              <a:defRPr/>
            </a:pPr>
            <a:endParaRPr lang="en-US" sz="2400">
              <a:solidFill>
                <a:srgbClr val="FFFFFF"/>
              </a:solidFill>
              <a:effectLst>
                <a:outerShdw blurRad="38100" dist="38100" dir="2700000" algn="tl">
                  <a:srgbClr val="000000"/>
                </a:outerShdw>
              </a:effectLst>
            </a:endParaRPr>
          </a:p>
        </p:txBody>
      </p:sp>
    </p:spTree>
  </p:cSld>
  <p:clrMapOvr>
    <a:masterClrMapping/>
  </p:clrMapOvr>
  <p:transition>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ChangeArrowheads="1"/>
          </p:cNvSpPr>
          <p:nvPr/>
        </p:nvSpPr>
        <p:spPr bwMode="auto">
          <a:xfrm>
            <a:off x="1460500" y="2927350"/>
            <a:ext cx="6819900" cy="20574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90467" name="Rectangle 3"/>
          <p:cNvSpPr>
            <a:spLocks noChangeArrowheads="1"/>
          </p:cNvSpPr>
          <p:nvPr/>
        </p:nvSpPr>
        <p:spPr bwMode="auto">
          <a:xfrm>
            <a:off x="685800" y="1041400"/>
            <a:ext cx="7458075" cy="3994150"/>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Define the Decision Variables</a:t>
            </a:r>
            <a:endParaRPr lang="en-US" sz="2400" b="1">
              <a:solidFill>
                <a:srgbClr val="66FFFF"/>
              </a:solidFill>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endParaRPr lang="en-US" sz="1000" b="1">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r>
              <a:rPr lang="en-US" sz="2400" b="1">
                <a:effectLst>
                  <a:outerShdw blurRad="38100" dist="38100" dir="2700000" algn="tl">
                    <a:srgbClr val="000000"/>
                  </a:outerShdw>
                </a:effectLst>
              </a:rPr>
              <a:t>	</a:t>
            </a:r>
            <a:r>
              <a:rPr lang="en-US" sz="2400">
                <a:effectLst>
                  <a:outerShdw blurRad="38100" dist="38100" dir="2700000" algn="tl">
                    <a:srgbClr val="000000"/>
                  </a:outerShdw>
                </a:effectLst>
              </a:rPr>
              <a:t>We want to determine the pounds of material, </a:t>
            </a:r>
            <a:r>
              <a:rPr lang="en-US" sz="2400" i="1">
                <a:effectLst>
                  <a:outerShdw blurRad="38100" dist="38100" dir="2700000" algn="tl">
                    <a:srgbClr val="000000"/>
                  </a:outerShdw>
                </a:effectLst>
              </a:rPr>
              <a:t>x</a:t>
            </a:r>
            <a:r>
              <a:rPr lang="en-US" sz="2400" i="1" baseline="-25000">
                <a:effectLst>
                  <a:outerShdw blurRad="38100" dist="38100" dir="2700000" algn="tl">
                    <a:srgbClr val="000000"/>
                  </a:outerShdw>
                </a:effectLst>
              </a:rPr>
              <a:t>ij </a:t>
            </a:r>
            <a:r>
              <a:rPr lang="en-US" sz="2400">
                <a:effectLst>
                  <a:outerShdw blurRad="38100" dist="38100" dir="2700000" algn="tl">
                    <a:srgbClr val="000000"/>
                  </a:outerShdw>
                </a:effectLst>
              </a:rPr>
              <a:t>, to be shipped by mode </a:t>
            </a:r>
            <a:r>
              <a:rPr lang="en-US" sz="2400" i="1">
                <a:effectLst>
                  <a:outerShdw blurRad="38100" dist="38100" dir="2700000" algn="tl">
                    <a:srgbClr val="000000"/>
                  </a:outerShdw>
                </a:effectLst>
              </a:rPr>
              <a:t>i</a:t>
            </a:r>
            <a:r>
              <a:rPr lang="en-US" sz="2400">
                <a:effectLst>
                  <a:outerShdw blurRad="38100" dist="38100" dir="2700000" algn="tl">
                    <a:srgbClr val="000000"/>
                  </a:outerShdw>
                </a:effectLst>
              </a:rPr>
              <a:t>  to destination </a:t>
            </a:r>
            <a:r>
              <a:rPr lang="en-US" sz="2400" i="1">
                <a:effectLst>
                  <a:outerShdw blurRad="38100" dist="38100" dir="2700000" algn="tl">
                    <a:srgbClr val="000000"/>
                  </a:outerShdw>
                </a:effectLst>
              </a:rPr>
              <a:t>j</a:t>
            </a:r>
            <a:r>
              <a:rPr lang="en-US" sz="2400">
                <a:effectLst>
                  <a:outerShdw blurRad="38100" dist="38100" dir="2700000" algn="tl">
                    <a:srgbClr val="000000"/>
                  </a:outerShdw>
                </a:effectLst>
              </a:rPr>
              <a:t>.  The following table summarizes the decision variables:</a:t>
            </a:r>
          </a:p>
          <a:p>
            <a:pPr marL="342900" indent="-342900" eaLnBrk="0" hangingPunct="0">
              <a:spcBef>
                <a:spcPct val="20000"/>
              </a:spcBef>
              <a:buClr>
                <a:srgbClr val="66FFFF"/>
              </a:buClr>
              <a:buSzPct val="75000"/>
              <a:buFont typeface="Monotype Sorts"/>
              <a:buNone/>
              <a:defRPr/>
            </a:pPr>
            <a:endParaRPr lang="en-US" sz="1000" b="1">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r>
              <a:rPr lang="en-US" sz="2400" b="1">
                <a:effectLst>
                  <a:outerShdw blurRad="38100" dist="38100" dir="2700000" algn="tl">
                    <a:srgbClr val="000000"/>
                  </a:outerShdw>
                </a:effectLst>
              </a:rPr>
              <a:t>                   		San Diego   Norfolk   Pensacola</a:t>
            </a:r>
          </a:p>
          <a:p>
            <a:pPr marL="342900" indent="-342900" eaLnBrk="0" hangingPunct="0">
              <a:spcBef>
                <a:spcPct val="20000"/>
              </a:spcBef>
              <a:buClr>
                <a:srgbClr val="66FFFF"/>
              </a:buClr>
              <a:buSzPct val="75000"/>
              <a:buFont typeface="Monotype Sorts"/>
              <a:buNone/>
              <a:defRPr/>
            </a:pPr>
            <a:r>
              <a:rPr lang="en-US" sz="2400" b="1">
                <a:effectLst>
                  <a:outerShdw blurRad="38100" dist="38100" dir="2700000" algn="tl">
                    <a:srgbClr val="000000"/>
                  </a:outerShdw>
                </a:effectLst>
              </a:rPr>
              <a:t>           	Albany</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11</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12</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13</a:t>
            </a:r>
            <a:endParaRPr lang="en-US" sz="2400">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a:t>
            </a:r>
            <a:r>
              <a:rPr lang="en-US" sz="2400" b="1">
                <a:effectLst>
                  <a:outerShdw blurRad="38100" dist="38100" dir="2700000" algn="tl">
                    <a:srgbClr val="000000"/>
                  </a:outerShdw>
                </a:effectLst>
              </a:rPr>
              <a:t>BenSalem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21</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22</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23</a:t>
            </a:r>
            <a:endParaRPr lang="en-US" sz="2400">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a:t>
            </a:r>
            <a:r>
              <a:rPr lang="en-US" sz="2400" b="1">
                <a:effectLst>
                  <a:outerShdw blurRad="38100" dist="38100" dir="2700000" algn="tl">
                    <a:srgbClr val="000000"/>
                  </a:outerShdw>
                </a:effectLst>
              </a:rPr>
              <a:t>Winchester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31</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32</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33</a:t>
            </a:r>
          </a:p>
        </p:txBody>
      </p:sp>
      <p:sp>
        <p:nvSpPr>
          <p:cNvPr id="190468" name="Line 4"/>
          <p:cNvSpPr>
            <a:spLocks noChangeShapeType="1"/>
          </p:cNvSpPr>
          <p:nvPr/>
        </p:nvSpPr>
        <p:spPr bwMode="auto">
          <a:xfrm>
            <a:off x="3632200" y="3505200"/>
            <a:ext cx="4419600" cy="0"/>
          </a:xfrm>
          <a:prstGeom prst="line">
            <a:avLst/>
          </a:prstGeom>
          <a:noFill/>
          <a:ln w="12700">
            <a:solidFill>
              <a:srgbClr val="FFFFFF"/>
            </a:solidFill>
            <a:round/>
            <a:headEnd type="none" w="sm" len="sm"/>
            <a:tailEnd type="none" w="sm" len="sm"/>
          </a:ln>
          <a:effectLst>
            <a:outerShdw dist="17961" dir="2700000" algn="ctr" rotWithShape="0">
              <a:schemeClr val="bg2"/>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190503" name="Rectangle 39"/>
          <p:cNvSpPr>
            <a:spLocks noChangeArrowheads="1"/>
          </p:cNvSpPr>
          <p:nvPr/>
        </p:nvSpPr>
        <p:spPr bwMode="auto">
          <a:xfrm>
            <a:off x="836613" y="242888"/>
            <a:ext cx="7716837" cy="6111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Example: Transportation Problem (Continued)</a:t>
            </a:r>
          </a:p>
        </p:txBody>
      </p:sp>
    </p:spTree>
  </p:cSld>
  <p:clrMapOvr>
    <a:masterClrMapping/>
  </p:clrMapOvr>
  <p:transition>
    <p:zoom/>
  </p:transition>
  <p:timing>
    <p:tnLst>
      <p:par>
        <p:cTn id="1" dur="indefinite" restart="never" nodeType="tmRoot"/>
      </p:par>
    </p:tnLst>
  </p:timing>
</p:sld>
</file>

<file path=ppt/theme/theme1.xml><?xml version="1.0" encoding="utf-8"?>
<a:theme xmlns:a="http://schemas.openxmlformats.org/drawingml/2006/main" name="QMB11ch01">
  <a:themeElements>
    <a:clrScheme name="">
      <a:dk1>
        <a:srgbClr val="3C0023"/>
      </a:dk1>
      <a:lt1>
        <a:srgbClr val="FFFFFF"/>
      </a:lt1>
      <a:dk2>
        <a:srgbClr val="300153"/>
      </a:dk2>
      <a:lt2>
        <a:srgbClr val="F6BF69"/>
      </a:lt2>
      <a:accent1>
        <a:srgbClr val="618FFD"/>
      </a:accent1>
      <a:accent2>
        <a:srgbClr val="B760F9"/>
      </a:accent2>
      <a:accent3>
        <a:srgbClr val="ADAAB3"/>
      </a:accent3>
      <a:accent4>
        <a:srgbClr val="DADADA"/>
      </a:accent4>
      <a:accent5>
        <a:srgbClr val="B7C6FE"/>
      </a:accent5>
      <a:accent6>
        <a:srgbClr val="A656E2"/>
      </a:accent6>
      <a:hlink>
        <a:srgbClr val="919191"/>
      </a:hlink>
      <a:folHlink>
        <a:srgbClr val="B50069"/>
      </a:folHlink>
    </a:clrScheme>
    <a:fontScheme name="QMB11ch01">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457200" marR="0" indent="-457200" algn="ctr" defTabSz="914400"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outerShdw blurRad="38100" dist="38100" dir="2700000" algn="tl">
                <a:srgbClr val="000000">
                  <a:alpha val="43137"/>
                </a:srgbClr>
              </a:outerShdw>
            </a:effectLst>
            <a:latin typeface="Book Antiqua"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457200" marR="0" indent="-457200" algn="ctr" defTabSz="914400"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outerShdw blurRad="38100" dist="38100" dir="2700000" algn="tl">
                <a:srgbClr val="000000">
                  <a:alpha val="43137"/>
                </a:srgbClr>
              </a:outerShdw>
            </a:effectLst>
            <a:latin typeface="Book Antiqua" pitchFamily="18" charset="0"/>
          </a:defRPr>
        </a:defPPr>
      </a:lstStyle>
    </a:lnDef>
  </a:objectDefaults>
  <a:extraClrSchemeLst>
    <a:extraClrScheme>
      <a:clrScheme name="QMB11ch0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QMB11ch0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QMB11ch0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QMB11ch0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QMB11ch0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QMB11ch0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QMB11ch0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C:\Slides\QMB11ppt\QMB11ch01.ppt</Template>
  <TotalTime>1267</TotalTime>
  <Pages>54</Pages>
  <Words>1884</Words>
  <Application>Microsoft Office PowerPoint</Application>
  <PresentationFormat>On-screen Show (4:3)</PresentationFormat>
  <Paragraphs>519</Paragraphs>
  <Slides>40</Slides>
  <Notes>39</Notes>
  <HiddenSlides>0</HiddenSlides>
  <MMClips>0</MMClips>
  <ScaleCrop>false</ScaleCrop>
  <HeadingPairs>
    <vt:vector size="8" baseType="variant">
      <vt:variant>
        <vt:lpstr>Fonts Used</vt:lpstr>
      </vt:variant>
      <vt:variant>
        <vt:i4>6</vt:i4>
      </vt:variant>
      <vt:variant>
        <vt:lpstr>Design Template</vt:lpstr>
      </vt:variant>
      <vt:variant>
        <vt:i4>1</vt:i4>
      </vt:variant>
      <vt:variant>
        <vt:lpstr>Embedded OLE Servers</vt:lpstr>
      </vt:variant>
      <vt:variant>
        <vt:i4>1</vt:i4>
      </vt:variant>
      <vt:variant>
        <vt:lpstr>Slide Titles</vt:lpstr>
      </vt:variant>
      <vt:variant>
        <vt:i4>40</vt:i4>
      </vt:variant>
    </vt:vector>
  </HeadingPairs>
  <TitlesOfParts>
    <vt:vector size="48" baseType="lpstr">
      <vt:lpstr>Book Antiqua</vt:lpstr>
      <vt:lpstr>Arial</vt:lpstr>
      <vt:lpstr>Monotype Sorts</vt:lpstr>
      <vt:lpstr>Times New Roman</vt:lpstr>
      <vt:lpstr>Arial Narrow</vt:lpstr>
      <vt:lpstr>Symbol</vt:lpstr>
      <vt:lpstr>QMB11ch01</vt:lpstr>
      <vt:lpstr>Equation</vt:lpstr>
      <vt:lpstr>Chapter 6: Transportation, Assignment, and Transshipment Problems</vt:lpstr>
      <vt:lpstr>Transportation Problem</vt:lpstr>
      <vt:lpstr>Transportation Problem</vt:lpstr>
      <vt:lpstr>Slide 4</vt:lpstr>
      <vt:lpstr>Transportation Problem</vt:lpstr>
      <vt:lpstr>Slide 6</vt:lpstr>
      <vt:lpstr>Slide 7</vt:lpstr>
      <vt:lpstr>Transportation Problem: Network Representation</vt:lpstr>
      <vt:lpstr>Slide 9</vt:lpstr>
      <vt:lpstr>Slide 10</vt:lpstr>
      <vt:lpstr>Slide 11</vt:lpstr>
      <vt:lpstr>Slide 12</vt:lpstr>
      <vt:lpstr>Slide 13</vt:lpstr>
      <vt:lpstr>Transportation Problem</vt:lpstr>
      <vt:lpstr>Transportation Problem</vt:lpstr>
      <vt:lpstr>Assignment Problem</vt:lpstr>
      <vt:lpstr>Assignment Problem</vt:lpstr>
      <vt:lpstr>Slide 18</vt:lpstr>
      <vt:lpstr>Assignment Problem</vt:lpstr>
      <vt:lpstr>Slide 20</vt:lpstr>
      <vt:lpstr>Slide 21</vt:lpstr>
      <vt:lpstr>Slide 22</vt:lpstr>
      <vt:lpstr>Slide 23</vt:lpstr>
      <vt:lpstr>Slide 24</vt:lpstr>
      <vt:lpstr>Slide 25</vt:lpstr>
      <vt:lpstr>Transshipment Problem</vt:lpstr>
      <vt:lpstr>Transshipment Problem</vt:lpstr>
      <vt:lpstr>Slide 28</vt:lpstr>
      <vt:lpstr>Slide 29</vt:lpstr>
      <vt:lpstr>Slide 30</vt:lpstr>
      <vt:lpstr>Transshipment Problem Example</vt:lpstr>
      <vt:lpstr>Slide 32</vt:lpstr>
      <vt:lpstr>Transshipment Problem Example</vt:lpstr>
      <vt:lpstr>Transshipment Problem:  Example</vt:lpstr>
      <vt:lpstr>Transshipment Problem:  Example</vt:lpstr>
      <vt:lpstr>Slide 36</vt:lpstr>
      <vt:lpstr>Slide 37</vt:lpstr>
      <vt:lpstr>Slide 38</vt:lpstr>
      <vt:lpstr>Slide 39</vt:lpstr>
      <vt:lpstr>Slide 40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6, Part A</dc:title>
  <dc:subject>Distrib. &amp; Network Models</dc:subject>
  <dc:creator>John Loucks</dc:creator>
  <cp:lastModifiedBy>cgoh</cp:lastModifiedBy>
  <cp:revision>142</cp:revision>
  <cp:lastPrinted>1601-01-01T00:00:00Z</cp:lastPrinted>
  <dcterms:created xsi:type="dcterms:W3CDTF">1996-04-17T17:07:08Z</dcterms:created>
  <dcterms:modified xsi:type="dcterms:W3CDTF">2011-03-28T18:00:32Z</dcterms:modified>
</cp:coreProperties>
</file>