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4" r:id="rId1"/>
  </p:sldMasterIdLst>
  <p:notesMasterIdLst>
    <p:notesMasterId r:id="rId26"/>
  </p:notesMasterIdLst>
  <p:handoutMasterIdLst>
    <p:handoutMasterId r:id="rId27"/>
  </p:handoutMasterIdLst>
  <p:sldIdLst>
    <p:sldId id="257" r:id="rId2"/>
    <p:sldId id="362" r:id="rId3"/>
    <p:sldId id="343" r:id="rId4"/>
    <p:sldId id="283" r:id="rId5"/>
    <p:sldId id="333" r:id="rId6"/>
    <p:sldId id="309" r:id="rId7"/>
    <p:sldId id="285" r:id="rId8"/>
    <p:sldId id="288" r:id="rId9"/>
    <p:sldId id="291" r:id="rId10"/>
    <p:sldId id="292" r:id="rId11"/>
    <p:sldId id="316" r:id="rId12"/>
    <p:sldId id="315" r:id="rId13"/>
    <p:sldId id="317" r:id="rId14"/>
    <p:sldId id="341" r:id="rId15"/>
    <p:sldId id="363" r:id="rId16"/>
    <p:sldId id="322" r:id="rId17"/>
    <p:sldId id="326" r:id="rId18"/>
    <p:sldId id="344" r:id="rId19"/>
    <p:sldId id="310" r:id="rId20"/>
    <p:sldId id="312" r:id="rId21"/>
    <p:sldId id="313" r:id="rId22"/>
    <p:sldId id="364" r:id="rId23"/>
    <p:sldId id="365" r:id="rId24"/>
    <p:sldId id="366" r:id="rId25"/>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2200" kern="1200">
        <a:solidFill>
          <a:schemeClr val="tx1"/>
        </a:solidFill>
        <a:latin typeface="Book Antiqua" pitchFamily="18" charset="0"/>
        <a:ea typeface="+mn-ea"/>
        <a:cs typeface="+mn-cs"/>
      </a:defRPr>
    </a:lvl1pPr>
    <a:lvl2pPr marL="457200" algn="l" rtl="0" fontAlgn="base">
      <a:spcBef>
        <a:spcPct val="0"/>
      </a:spcBef>
      <a:spcAft>
        <a:spcPct val="0"/>
      </a:spcAft>
      <a:defRPr sz="2200" kern="1200">
        <a:solidFill>
          <a:schemeClr val="tx1"/>
        </a:solidFill>
        <a:latin typeface="Book Antiqua" pitchFamily="18" charset="0"/>
        <a:ea typeface="+mn-ea"/>
        <a:cs typeface="+mn-cs"/>
      </a:defRPr>
    </a:lvl2pPr>
    <a:lvl3pPr marL="914400" algn="l" rtl="0" fontAlgn="base">
      <a:spcBef>
        <a:spcPct val="0"/>
      </a:spcBef>
      <a:spcAft>
        <a:spcPct val="0"/>
      </a:spcAft>
      <a:defRPr sz="2200" kern="1200">
        <a:solidFill>
          <a:schemeClr val="tx1"/>
        </a:solidFill>
        <a:latin typeface="Book Antiqua" pitchFamily="18" charset="0"/>
        <a:ea typeface="+mn-ea"/>
        <a:cs typeface="+mn-cs"/>
      </a:defRPr>
    </a:lvl3pPr>
    <a:lvl4pPr marL="1371600" algn="l" rtl="0" fontAlgn="base">
      <a:spcBef>
        <a:spcPct val="0"/>
      </a:spcBef>
      <a:spcAft>
        <a:spcPct val="0"/>
      </a:spcAft>
      <a:defRPr sz="2200" kern="1200">
        <a:solidFill>
          <a:schemeClr val="tx1"/>
        </a:solidFill>
        <a:latin typeface="Book Antiqua" pitchFamily="18" charset="0"/>
        <a:ea typeface="+mn-ea"/>
        <a:cs typeface="+mn-cs"/>
      </a:defRPr>
    </a:lvl4pPr>
    <a:lvl5pPr marL="1828800" algn="l" rtl="0" fontAlgn="base">
      <a:spcBef>
        <a:spcPct val="0"/>
      </a:spcBef>
      <a:spcAft>
        <a:spcPct val="0"/>
      </a:spcAft>
      <a:defRPr sz="2200" kern="1200">
        <a:solidFill>
          <a:schemeClr val="tx1"/>
        </a:solidFill>
        <a:latin typeface="Book Antiqua" pitchFamily="18" charset="0"/>
        <a:ea typeface="+mn-ea"/>
        <a:cs typeface="+mn-cs"/>
      </a:defRPr>
    </a:lvl5pPr>
    <a:lvl6pPr marL="2286000" algn="l" defTabSz="914400" rtl="0" eaLnBrk="1" latinLnBrk="0" hangingPunct="1">
      <a:defRPr sz="2200" kern="1200">
        <a:solidFill>
          <a:schemeClr val="tx1"/>
        </a:solidFill>
        <a:latin typeface="Book Antiqua" pitchFamily="18" charset="0"/>
        <a:ea typeface="+mn-ea"/>
        <a:cs typeface="+mn-cs"/>
      </a:defRPr>
    </a:lvl6pPr>
    <a:lvl7pPr marL="2743200" algn="l" defTabSz="914400" rtl="0" eaLnBrk="1" latinLnBrk="0" hangingPunct="1">
      <a:defRPr sz="2200" kern="1200">
        <a:solidFill>
          <a:schemeClr val="tx1"/>
        </a:solidFill>
        <a:latin typeface="Book Antiqua" pitchFamily="18" charset="0"/>
        <a:ea typeface="+mn-ea"/>
        <a:cs typeface="+mn-cs"/>
      </a:defRPr>
    </a:lvl7pPr>
    <a:lvl8pPr marL="3200400" algn="l" defTabSz="914400" rtl="0" eaLnBrk="1" latinLnBrk="0" hangingPunct="1">
      <a:defRPr sz="2200" kern="1200">
        <a:solidFill>
          <a:schemeClr val="tx1"/>
        </a:solidFill>
        <a:latin typeface="Book Antiqua" pitchFamily="18" charset="0"/>
        <a:ea typeface="+mn-ea"/>
        <a:cs typeface="+mn-cs"/>
      </a:defRPr>
    </a:lvl8pPr>
    <a:lvl9pPr marL="3657600" algn="l" defTabSz="914400" rtl="0" eaLnBrk="1" latinLnBrk="0" hangingPunct="1">
      <a:defRPr sz="2200" kern="1200">
        <a:solidFill>
          <a:schemeClr val="tx1"/>
        </a:solidFill>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993366"/>
    <a:srgbClr val="66FF33"/>
    <a:srgbClr val="442200"/>
    <a:srgbClr val="663300"/>
    <a:srgbClr val="996633"/>
    <a:srgbClr val="777777"/>
    <a:srgbClr val="006699"/>
    <a:srgbClr val="66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787"/>
    <p:restoredTop sz="90898" autoAdjust="0"/>
  </p:normalViewPr>
  <p:slideViewPr>
    <p:cSldViewPr snapToGrid="0">
      <p:cViewPr>
        <p:scale>
          <a:sx n="75" d="100"/>
          <a:sy n="75" d="100"/>
        </p:scale>
        <p:origin x="-660" y="-78"/>
      </p:cViewPr>
      <p:guideLst>
        <p:guide orient="horz" pos="768"/>
        <p:guide pos="504"/>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00" d="100"/>
        <a:sy n="100" d="100"/>
      </p:scale>
      <p:origin x="0" y="0"/>
    </p:cViewPr>
  </p:notesTextViewPr>
  <p:sorterViewPr>
    <p:cViewPr>
      <p:scale>
        <a:sx n="66" d="100"/>
        <a:sy n="66" d="100"/>
      </p:scale>
      <p:origin x="0" y="24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15.xml"/><Relationship Id="rId3" Type="http://schemas.openxmlformats.org/officeDocument/2006/relationships/slide" Target="slides/slide4.xml"/><Relationship Id="rId7" Type="http://schemas.openxmlformats.org/officeDocument/2006/relationships/slide" Target="slides/slide13.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12.xml"/><Relationship Id="rId11" Type="http://schemas.openxmlformats.org/officeDocument/2006/relationships/slide" Target="slides/slide21.xml"/><Relationship Id="rId5" Type="http://schemas.openxmlformats.org/officeDocument/2006/relationships/slide" Target="slides/slide11.xml"/><Relationship Id="rId10" Type="http://schemas.openxmlformats.org/officeDocument/2006/relationships/slide" Target="slides/slide20.xml"/><Relationship Id="rId4" Type="http://schemas.openxmlformats.org/officeDocument/2006/relationships/slide" Target="slides/slide6.xml"/><Relationship Id="rId9" Type="http://schemas.openxmlformats.org/officeDocument/2006/relationships/slide" Target="slides/slide1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eaLnBrk="0" hangingPunct="0">
              <a:defRPr/>
            </a:pPr>
            <a:fld id="{8FEB006E-6D4E-447F-AE2B-4856FA80F053}" type="slidenum">
              <a:rPr lang="en-US" sz="1400"/>
              <a:pPr algn="r" eaLnBrk="0" hangingPunct="0">
                <a:defRPr/>
              </a:pPr>
              <a:t>‹#›</a:t>
            </a:fld>
            <a:endParaRPr lang="en-US" sz="140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notes styles</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p>
        </p:txBody>
      </p:sp>
      <p:sp>
        <p:nvSpPr>
          <p:cNvPr id="13315"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p:spPr>
      </p:sp>
      <p:sp>
        <p:nvSpPr>
          <p:cNvPr id="2052" name="Rectangle 4"/>
          <p:cNvSpPr>
            <a:spLocks noChangeArrowheads="1"/>
          </p:cNvSpPr>
          <p:nvPr/>
        </p:nvSpPr>
        <p:spPr bwMode="auto">
          <a:xfrm>
            <a:off x="6381750" y="8750300"/>
            <a:ext cx="406400" cy="301625"/>
          </a:xfrm>
          <a:prstGeom prst="rect">
            <a:avLst/>
          </a:prstGeom>
          <a:noFill/>
          <a:ln w="12700">
            <a:noFill/>
            <a:miter lim="800000"/>
            <a:headEnd/>
            <a:tailEnd/>
          </a:ln>
          <a:effectLst/>
        </p:spPr>
        <p:txBody>
          <a:bodyPr wrap="none" lIns="90488" tIns="44450" rIns="90488" bIns="44450" anchor="ctr">
            <a:spAutoFit/>
          </a:bodyPr>
          <a:lstStyle/>
          <a:p>
            <a:pPr algn="r" eaLnBrk="0" hangingPunct="0">
              <a:defRPr/>
            </a:pPr>
            <a:fld id="{0A93F21A-A659-4D8B-B135-B29D93F8C91B}" type="slidenum">
              <a:rPr lang="en-US" sz="1400"/>
              <a:pPr algn="r" eaLnBrk="0" hangingPunct="0">
                <a:defRPr/>
              </a:pPr>
              <a:t>‹#›</a:t>
            </a:fld>
            <a:endParaRPr lang="en-US" sz="140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Rot="1" noChangeAspect="1" noChangeArrowheads="1" noTextEdit="1"/>
          </p:cNvSpPr>
          <p:nvPr>
            <p:ph type="sldImg"/>
          </p:nvPr>
        </p:nvSpPr>
        <p:spPr>
          <a:xfrm>
            <a:off x="1150938" y="692150"/>
            <a:ext cx="4556125" cy="3416300"/>
          </a:xfrm>
          <a:ln/>
        </p:spPr>
      </p:sp>
      <p:sp>
        <p:nvSpPr>
          <p:cNvPr id="16386" name="Rectangle 3"/>
          <p:cNvSpPr>
            <a:spLocks noGrp="1" noChangeArrowheads="1"/>
          </p:cNvSpPr>
          <p:nvPr>
            <p:ph type="body" idx="1"/>
          </p:nvPr>
        </p:nvSpPr>
        <p:spPr>
          <a:noFill/>
          <a:ln w="9525"/>
        </p:spPr>
        <p:txBody>
          <a:bodyPr/>
          <a:lstStyle/>
          <a:p>
            <a:pPr>
              <a:spcBef>
                <a:spcPct val="0"/>
              </a:spcBef>
            </a:pPr>
            <a:endParaRPr lang="en-US" sz="240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ChangeArrowheads="1" noTextEdit="1"/>
          </p:cNvSpPr>
          <p:nvPr>
            <p:ph type="sldImg"/>
          </p:nvPr>
        </p:nvSpPr>
        <p:spPr>
          <a:xfrm>
            <a:off x="1150938" y="692150"/>
            <a:ext cx="4556125" cy="3416300"/>
          </a:xfrm>
          <a:ln/>
        </p:spPr>
      </p:sp>
      <p:sp>
        <p:nvSpPr>
          <p:cNvPr id="3481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ChangeArrowheads="1" noTextEdit="1"/>
          </p:cNvSpPr>
          <p:nvPr>
            <p:ph type="sldImg"/>
          </p:nvPr>
        </p:nvSpPr>
        <p:spPr>
          <a:xfrm>
            <a:off x="1150938" y="692150"/>
            <a:ext cx="4556125" cy="3416300"/>
          </a:xfrm>
          <a:ln/>
        </p:spPr>
      </p:sp>
      <p:sp>
        <p:nvSpPr>
          <p:cNvPr id="3686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ChangeArrowheads="1" noTextEdit="1"/>
          </p:cNvSpPr>
          <p:nvPr>
            <p:ph type="sldImg"/>
          </p:nvPr>
        </p:nvSpPr>
        <p:spPr>
          <a:xfrm>
            <a:off x="1150938" y="692150"/>
            <a:ext cx="4556125" cy="3416300"/>
          </a:xfrm>
          <a:ln/>
        </p:spPr>
      </p:sp>
      <p:sp>
        <p:nvSpPr>
          <p:cNvPr id="3891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ChangeArrowheads="1" noTextEdit="1"/>
          </p:cNvSpPr>
          <p:nvPr>
            <p:ph type="sldImg"/>
          </p:nvPr>
        </p:nvSpPr>
        <p:spPr>
          <a:xfrm>
            <a:off x="1150938" y="692150"/>
            <a:ext cx="4556125" cy="3416300"/>
          </a:xfrm>
          <a:ln/>
        </p:spPr>
      </p:sp>
      <p:sp>
        <p:nvSpPr>
          <p:cNvPr id="4096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ChangeArrowheads="1" noTextEdit="1"/>
          </p:cNvSpPr>
          <p:nvPr>
            <p:ph type="sldImg"/>
          </p:nvPr>
        </p:nvSpPr>
        <p:spPr>
          <a:xfrm>
            <a:off x="1150938" y="692150"/>
            <a:ext cx="4556125" cy="3416300"/>
          </a:xfrm>
          <a:ln/>
        </p:spPr>
      </p:sp>
      <p:sp>
        <p:nvSpPr>
          <p:cNvPr id="4301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ChangeArrowheads="1" noTextEdit="1"/>
          </p:cNvSpPr>
          <p:nvPr>
            <p:ph type="sldImg"/>
          </p:nvPr>
        </p:nvSpPr>
        <p:spPr>
          <a:xfrm>
            <a:off x="1150938" y="692150"/>
            <a:ext cx="4556125" cy="3416300"/>
          </a:xfrm>
          <a:ln/>
        </p:spPr>
      </p:sp>
      <p:sp>
        <p:nvSpPr>
          <p:cNvPr id="4505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ChangeArrowheads="1" noTextEdit="1"/>
          </p:cNvSpPr>
          <p:nvPr>
            <p:ph type="sldImg"/>
          </p:nvPr>
        </p:nvSpPr>
        <p:spPr>
          <a:xfrm>
            <a:off x="1150938" y="692150"/>
            <a:ext cx="4556125" cy="3416300"/>
          </a:xfrm>
          <a:ln/>
        </p:spPr>
      </p:sp>
      <p:sp>
        <p:nvSpPr>
          <p:cNvPr id="4710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ChangeArrowheads="1" noTextEdit="1"/>
          </p:cNvSpPr>
          <p:nvPr>
            <p:ph type="sldImg"/>
          </p:nvPr>
        </p:nvSpPr>
        <p:spPr>
          <a:xfrm>
            <a:off x="1150938" y="692150"/>
            <a:ext cx="4556125" cy="3416300"/>
          </a:xfrm>
          <a:ln/>
        </p:spPr>
      </p:sp>
      <p:sp>
        <p:nvSpPr>
          <p:cNvPr id="4915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noChangeArrowheads="1" noTextEdit="1"/>
          </p:cNvSpPr>
          <p:nvPr>
            <p:ph type="sldImg"/>
          </p:nvPr>
        </p:nvSpPr>
        <p:spPr>
          <a:xfrm>
            <a:off x="1150938" y="692150"/>
            <a:ext cx="4556125" cy="3416300"/>
          </a:xfrm>
          <a:ln/>
        </p:spPr>
      </p:sp>
      <p:sp>
        <p:nvSpPr>
          <p:cNvPr id="5120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Rot="1" noChangeAspect="1" noChangeArrowheads="1" noTextEdit="1"/>
          </p:cNvSpPr>
          <p:nvPr>
            <p:ph type="sldImg"/>
          </p:nvPr>
        </p:nvSpPr>
        <p:spPr>
          <a:xfrm>
            <a:off x="1150938" y="692150"/>
            <a:ext cx="4556125" cy="3416300"/>
          </a:xfrm>
          <a:ln/>
        </p:spPr>
      </p:sp>
      <p:sp>
        <p:nvSpPr>
          <p:cNvPr id="5325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Rot="1" noChangeAspect="1" noChangeArrowheads="1" noTextEdit="1"/>
          </p:cNvSpPr>
          <p:nvPr>
            <p:ph type="sldImg"/>
          </p:nvPr>
        </p:nvSpPr>
        <p:spPr>
          <a:xfrm>
            <a:off x="1150938" y="692150"/>
            <a:ext cx="4556125" cy="3416300"/>
          </a:xfrm>
          <a:ln/>
        </p:spPr>
      </p:sp>
      <p:sp>
        <p:nvSpPr>
          <p:cNvPr id="1843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ChangeArrowheads="1" noTextEdit="1"/>
          </p:cNvSpPr>
          <p:nvPr>
            <p:ph type="sldImg"/>
          </p:nvPr>
        </p:nvSpPr>
        <p:spPr>
          <a:xfrm>
            <a:off x="1150938" y="692150"/>
            <a:ext cx="4556125" cy="3416300"/>
          </a:xfrm>
          <a:ln/>
        </p:spPr>
      </p:sp>
      <p:sp>
        <p:nvSpPr>
          <p:cNvPr id="5529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Rot="1" noChangeAspect="1" noChangeArrowheads="1" noTextEdit="1"/>
          </p:cNvSpPr>
          <p:nvPr>
            <p:ph type="sldImg"/>
          </p:nvPr>
        </p:nvSpPr>
        <p:spPr>
          <a:xfrm>
            <a:off x="1150938" y="692150"/>
            <a:ext cx="4556125" cy="3416300"/>
          </a:xfrm>
          <a:ln/>
        </p:spPr>
      </p:sp>
      <p:sp>
        <p:nvSpPr>
          <p:cNvPr id="5734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xfrm>
            <a:off x="1150938" y="692150"/>
            <a:ext cx="4556125" cy="3416300"/>
          </a:xfrm>
          <a:ln/>
        </p:spPr>
      </p:sp>
      <p:sp>
        <p:nvSpPr>
          <p:cNvPr id="2048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ChangeArrowheads="1" noTextEdit="1"/>
          </p:cNvSpPr>
          <p:nvPr>
            <p:ph type="sldImg"/>
          </p:nvPr>
        </p:nvSpPr>
        <p:spPr>
          <a:xfrm>
            <a:off x="1150938" y="692150"/>
            <a:ext cx="4556125" cy="3416300"/>
          </a:xfrm>
          <a:ln/>
        </p:spPr>
      </p:sp>
      <p:sp>
        <p:nvSpPr>
          <p:cNvPr id="2253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Rot="1" noChangeAspect="1" noChangeArrowheads="1" noTextEdit="1"/>
          </p:cNvSpPr>
          <p:nvPr>
            <p:ph type="sldImg"/>
          </p:nvPr>
        </p:nvSpPr>
        <p:spPr>
          <a:xfrm>
            <a:off x="1150938" y="692150"/>
            <a:ext cx="4556125" cy="3416300"/>
          </a:xfrm>
          <a:ln/>
        </p:spPr>
      </p:sp>
      <p:sp>
        <p:nvSpPr>
          <p:cNvPr id="24578"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ChangeArrowheads="1" noTextEdit="1"/>
          </p:cNvSpPr>
          <p:nvPr>
            <p:ph type="sldImg"/>
          </p:nvPr>
        </p:nvSpPr>
        <p:spPr>
          <a:xfrm>
            <a:off x="1150938" y="692150"/>
            <a:ext cx="4556125" cy="3416300"/>
          </a:xfrm>
          <a:ln/>
        </p:spPr>
      </p:sp>
      <p:sp>
        <p:nvSpPr>
          <p:cNvPr id="26626"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ChangeArrowheads="1" noTextEdit="1"/>
          </p:cNvSpPr>
          <p:nvPr>
            <p:ph type="sldImg"/>
          </p:nvPr>
        </p:nvSpPr>
        <p:spPr>
          <a:xfrm>
            <a:off x="1150938" y="692150"/>
            <a:ext cx="4556125" cy="3416300"/>
          </a:xfrm>
          <a:ln/>
        </p:spPr>
      </p:sp>
      <p:sp>
        <p:nvSpPr>
          <p:cNvPr id="28674"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ChangeArrowheads="1" noTextEdit="1"/>
          </p:cNvSpPr>
          <p:nvPr>
            <p:ph type="sldImg"/>
          </p:nvPr>
        </p:nvSpPr>
        <p:spPr>
          <a:xfrm>
            <a:off x="1150938" y="692150"/>
            <a:ext cx="4556125" cy="3416300"/>
          </a:xfrm>
          <a:ln/>
        </p:spPr>
      </p:sp>
      <p:sp>
        <p:nvSpPr>
          <p:cNvPr id="30722"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ChangeArrowheads="1" noTextEdit="1"/>
          </p:cNvSpPr>
          <p:nvPr>
            <p:ph type="sldImg"/>
          </p:nvPr>
        </p:nvSpPr>
        <p:spPr>
          <a:xfrm>
            <a:off x="1150938" y="692150"/>
            <a:ext cx="4556125" cy="3416300"/>
          </a:xfrm>
          <a:ln/>
        </p:spPr>
      </p:sp>
      <p:sp>
        <p:nvSpPr>
          <p:cNvPr id="32770" name="Rectangle 3"/>
          <p:cNvSpPr>
            <a:spLocks noGrp="1" noChangeArrowheads="1"/>
          </p:cNvSpPr>
          <p:nvPr>
            <p:ph type="body" idx="1"/>
          </p:nvPr>
        </p:nvSpPr>
        <p:spPr>
          <a:noFill/>
          <a:ln w="9525"/>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2413" y="52388"/>
            <a:ext cx="1971675" cy="56959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2388"/>
            <a:ext cx="5764213" cy="56959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738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6938" y="1104900"/>
            <a:ext cx="3867150" cy="46434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F2F47"/>
            </a:gs>
            <a:gs pos="50000">
              <a:srgbClr val="666699"/>
            </a:gs>
            <a:gs pos="100000">
              <a:srgbClr val="2F2F47"/>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57200" y="304800"/>
            <a:ext cx="8231188" cy="6183313"/>
            <a:chOff x="372" y="186"/>
            <a:chExt cx="5185" cy="3895"/>
          </a:xfrm>
        </p:grpSpPr>
        <p:grpSp>
          <p:nvGrpSpPr>
            <p:cNvPr id="1031" name="Group 3"/>
            <p:cNvGrpSpPr>
              <a:grpSpLocks/>
            </p:cNvGrpSpPr>
            <p:nvPr/>
          </p:nvGrpSpPr>
          <p:grpSpPr bwMode="auto">
            <a:xfrm>
              <a:off x="372" y="186"/>
              <a:ext cx="5185" cy="919"/>
              <a:chOff x="372" y="186"/>
              <a:chExt cx="5185" cy="919"/>
            </a:xfrm>
          </p:grpSpPr>
          <p:sp>
            <p:nvSpPr>
              <p:cNvPr id="206852" name="Freeform 4"/>
              <p:cNvSpPr>
                <a:spLocks/>
              </p:cNvSpPr>
              <p:nvPr/>
            </p:nvSpPr>
            <p:spPr bwMode="auto">
              <a:xfrm>
                <a:off x="372" y="192"/>
                <a:ext cx="86" cy="913"/>
              </a:xfrm>
              <a:custGeom>
                <a:avLst/>
                <a:gdLst/>
                <a:ahLst/>
                <a:cxnLst>
                  <a:cxn ang="0">
                    <a:pos x="0" y="0"/>
                  </a:cxn>
                  <a:cxn ang="0">
                    <a:pos x="85" y="96"/>
                  </a:cxn>
                  <a:cxn ang="0">
                    <a:pos x="85" y="816"/>
                  </a:cxn>
                  <a:cxn ang="0">
                    <a:pos x="0" y="912"/>
                  </a:cxn>
                  <a:cxn ang="0">
                    <a:pos x="0" y="0"/>
                  </a:cxn>
                </a:cxnLst>
                <a:rect l="0" t="0" r="r" b="b"/>
                <a:pathLst>
                  <a:path w="86" h="913">
                    <a:moveTo>
                      <a:pt x="0" y="0"/>
                    </a:moveTo>
                    <a:lnTo>
                      <a:pt x="85" y="96"/>
                    </a:lnTo>
                    <a:lnTo>
                      <a:pt x="85" y="816"/>
                    </a:lnTo>
                    <a:lnTo>
                      <a:pt x="0" y="912"/>
                    </a:lnTo>
                    <a:lnTo>
                      <a:pt x="0"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06853" name="Freeform 5"/>
              <p:cNvSpPr>
                <a:spLocks/>
              </p:cNvSpPr>
              <p:nvPr/>
            </p:nvSpPr>
            <p:spPr bwMode="auto">
              <a:xfrm>
                <a:off x="5470" y="186"/>
                <a:ext cx="87" cy="910"/>
              </a:xfrm>
              <a:custGeom>
                <a:avLst/>
                <a:gdLst/>
                <a:ahLst/>
                <a:cxnLst>
                  <a:cxn ang="0">
                    <a:pos x="86" y="0"/>
                  </a:cxn>
                  <a:cxn ang="0">
                    <a:pos x="0" y="93"/>
                  </a:cxn>
                  <a:cxn ang="0">
                    <a:pos x="0" y="813"/>
                  </a:cxn>
                  <a:cxn ang="0">
                    <a:pos x="86" y="909"/>
                  </a:cxn>
                  <a:cxn ang="0">
                    <a:pos x="86" y="0"/>
                  </a:cxn>
                </a:cxnLst>
                <a:rect l="0" t="0" r="r" b="b"/>
                <a:pathLst>
                  <a:path w="87" h="910">
                    <a:moveTo>
                      <a:pt x="86" y="0"/>
                    </a:moveTo>
                    <a:lnTo>
                      <a:pt x="0" y="93"/>
                    </a:lnTo>
                    <a:lnTo>
                      <a:pt x="0" y="813"/>
                    </a:lnTo>
                    <a:lnTo>
                      <a:pt x="86" y="909"/>
                    </a:lnTo>
                    <a:lnTo>
                      <a:pt x="86"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06854" name="Freeform 6"/>
              <p:cNvSpPr>
                <a:spLocks/>
              </p:cNvSpPr>
              <p:nvPr/>
            </p:nvSpPr>
            <p:spPr bwMode="auto">
              <a:xfrm>
                <a:off x="372" y="189"/>
                <a:ext cx="5185" cy="103"/>
              </a:xfrm>
              <a:custGeom>
                <a:avLst/>
                <a:gdLst/>
                <a:ahLst/>
                <a:cxnLst>
                  <a:cxn ang="0">
                    <a:pos x="0" y="0"/>
                  </a:cxn>
                  <a:cxn ang="0">
                    <a:pos x="5184" y="3"/>
                  </a:cxn>
                  <a:cxn ang="0">
                    <a:pos x="5093" y="102"/>
                  </a:cxn>
                  <a:cxn ang="0">
                    <a:pos x="88" y="102"/>
                  </a:cxn>
                  <a:cxn ang="0">
                    <a:pos x="0" y="0"/>
                  </a:cxn>
                </a:cxnLst>
                <a:rect l="0" t="0" r="r" b="b"/>
                <a:pathLst>
                  <a:path w="5185" h="103">
                    <a:moveTo>
                      <a:pt x="0" y="0"/>
                    </a:moveTo>
                    <a:lnTo>
                      <a:pt x="5184" y="3"/>
                    </a:lnTo>
                    <a:lnTo>
                      <a:pt x="5093" y="102"/>
                    </a:lnTo>
                    <a:lnTo>
                      <a:pt x="88" y="102"/>
                    </a:lnTo>
                    <a:lnTo>
                      <a:pt x="0"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grpSp>
        <p:grpSp>
          <p:nvGrpSpPr>
            <p:cNvPr id="1032" name="Group 7"/>
            <p:cNvGrpSpPr>
              <a:grpSpLocks/>
            </p:cNvGrpSpPr>
            <p:nvPr/>
          </p:nvGrpSpPr>
          <p:grpSpPr bwMode="auto">
            <a:xfrm>
              <a:off x="372" y="291"/>
              <a:ext cx="5185" cy="3790"/>
              <a:chOff x="372" y="291"/>
              <a:chExt cx="5185" cy="3790"/>
            </a:xfrm>
          </p:grpSpPr>
          <p:sp>
            <p:nvSpPr>
              <p:cNvPr id="206856" name="Freeform 8"/>
              <p:cNvSpPr>
                <a:spLocks/>
              </p:cNvSpPr>
              <p:nvPr/>
            </p:nvSpPr>
            <p:spPr bwMode="auto">
              <a:xfrm>
                <a:off x="372" y="807"/>
                <a:ext cx="79" cy="3274"/>
              </a:xfrm>
              <a:custGeom>
                <a:avLst/>
                <a:gdLst/>
                <a:ahLst/>
                <a:cxnLst>
                  <a:cxn ang="0">
                    <a:pos x="0" y="0"/>
                  </a:cxn>
                  <a:cxn ang="0">
                    <a:pos x="78" y="107"/>
                  </a:cxn>
                  <a:cxn ang="0">
                    <a:pos x="78" y="3166"/>
                  </a:cxn>
                  <a:cxn ang="0">
                    <a:pos x="0" y="3273"/>
                  </a:cxn>
                  <a:cxn ang="0">
                    <a:pos x="0" y="0"/>
                  </a:cxn>
                </a:cxnLst>
                <a:rect l="0" t="0" r="r" b="b"/>
                <a:pathLst>
                  <a:path w="79" h="3274">
                    <a:moveTo>
                      <a:pt x="0" y="0"/>
                    </a:moveTo>
                    <a:lnTo>
                      <a:pt x="78" y="107"/>
                    </a:lnTo>
                    <a:lnTo>
                      <a:pt x="78" y="3166"/>
                    </a:lnTo>
                    <a:lnTo>
                      <a:pt x="0" y="3273"/>
                    </a:lnTo>
                    <a:lnTo>
                      <a:pt x="0"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06857" name="Freeform 9"/>
              <p:cNvSpPr>
                <a:spLocks/>
              </p:cNvSpPr>
              <p:nvPr/>
            </p:nvSpPr>
            <p:spPr bwMode="auto">
              <a:xfrm>
                <a:off x="5470" y="747"/>
                <a:ext cx="84" cy="3325"/>
              </a:xfrm>
              <a:custGeom>
                <a:avLst/>
                <a:gdLst/>
                <a:ahLst/>
                <a:cxnLst>
                  <a:cxn ang="0">
                    <a:pos x="83" y="0"/>
                  </a:cxn>
                  <a:cxn ang="0">
                    <a:pos x="3" y="109"/>
                  </a:cxn>
                  <a:cxn ang="0">
                    <a:pos x="0" y="3233"/>
                  </a:cxn>
                  <a:cxn ang="0">
                    <a:pos x="83" y="3324"/>
                  </a:cxn>
                  <a:cxn ang="0">
                    <a:pos x="83" y="0"/>
                  </a:cxn>
                </a:cxnLst>
                <a:rect l="0" t="0" r="r" b="b"/>
                <a:pathLst>
                  <a:path w="84" h="3325">
                    <a:moveTo>
                      <a:pt x="83" y="0"/>
                    </a:moveTo>
                    <a:lnTo>
                      <a:pt x="3" y="109"/>
                    </a:lnTo>
                    <a:lnTo>
                      <a:pt x="0" y="3233"/>
                    </a:lnTo>
                    <a:lnTo>
                      <a:pt x="83" y="3324"/>
                    </a:lnTo>
                    <a:lnTo>
                      <a:pt x="83" y="0"/>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06858" name="Freeform 10"/>
              <p:cNvSpPr>
                <a:spLocks/>
              </p:cNvSpPr>
              <p:nvPr/>
            </p:nvSpPr>
            <p:spPr bwMode="auto">
              <a:xfrm>
                <a:off x="372" y="3984"/>
                <a:ext cx="5185" cy="88"/>
              </a:xfrm>
              <a:custGeom>
                <a:avLst/>
                <a:gdLst/>
                <a:ahLst/>
                <a:cxnLst>
                  <a:cxn ang="0">
                    <a:pos x="0" y="87"/>
                  </a:cxn>
                  <a:cxn ang="0">
                    <a:pos x="5184" y="87"/>
                  </a:cxn>
                  <a:cxn ang="0">
                    <a:pos x="5095" y="0"/>
                  </a:cxn>
                  <a:cxn ang="0">
                    <a:pos x="89" y="0"/>
                  </a:cxn>
                  <a:cxn ang="0">
                    <a:pos x="0" y="87"/>
                  </a:cxn>
                </a:cxnLst>
                <a:rect l="0" t="0" r="r" b="b"/>
                <a:pathLst>
                  <a:path w="5185" h="88">
                    <a:moveTo>
                      <a:pt x="0" y="87"/>
                    </a:moveTo>
                    <a:lnTo>
                      <a:pt x="5184" y="87"/>
                    </a:lnTo>
                    <a:lnTo>
                      <a:pt x="5095" y="0"/>
                    </a:lnTo>
                    <a:lnTo>
                      <a:pt x="89" y="0"/>
                    </a:lnTo>
                    <a:lnTo>
                      <a:pt x="0" y="87"/>
                    </a:lnTo>
                  </a:path>
                </a:pathLst>
              </a:custGeom>
              <a:noFill/>
              <a:ln w="12700" cap="rnd" cmpd="sng">
                <a:noFill/>
                <a:prstDash val="solid"/>
                <a:round/>
                <a:headEnd type="none" w="med" len="med"/>
                <a:tailEnd type="none" w="med" len="med"/>
              </a:ln>
              <a:effectLst/>
            </p:spPr>
            <p:txBody>
              <a:bodyPr/>
              <a:lstStyle/>
              <a:p>
                <a:pPr algn="ctr" eaLnBrk="0" hangingPunct="0">
                  <a:defRPr/>
                </a:pPr>
                <a:endParaRPr lang="en-US">
                  <a:effectLst>
                    <a:outerShdw blurRad="38100" dist="38100" dir="2700000" algn="tl">
                      <a:srgbClr val="000000">
                        <a:alpha val="43137"/>
                      </a:srgbClr>
                    </a:outerShdw>
                  </a:effectLst>
                </a:endParaRPr>
              </a:p>
            </p:txBody>
          </p:sp>
          <p:sp>
            <p:nvSpPr>
              <p:cNvPr id="206859" name="Rectangle 11"/>
              <p:cNvSpPr>
                <a:spLocks noChangeArrowheads="1"/>
              </p:cNvSpPr>
              <p:nvPr/>
            </p:nvSpPr>
            <p:spPr bwMode="auto">
              <a:xfrm>
                <a:off x="457" y="291"/>
                <a:ext cx="5013" cy="3690"/>
              </a:xfrm>
              <a:prstGeom prst="rect">
                <a:avLst/>
              </a:prstGeom>
              <a:noFill/>
              <a:ln w="12700">
                <a:noFill/>
                <a:miter lim="800000"/>
                <a:headEnd/>
                <a:tailEnd/>
              </a:ln>
              <a:effectLst/>
            </p:spPr>
            <p:txBody>
              <a:bodyPr wrap="none" anchor="ctr"/>
              <a:lstStyle/>
              <a:p>
                <a:pPr algn="ctr" eaLnBrk="0" hangingPunct="0">
                  <a:defRPr/>
                </a:pPr>
                <a:endParaRPr lang="en-US">
                  <a:effectLst>
                    <a:outerShdw blurRad="38100" dist="38100" dir="2700000" algn="tl">
                      <a:srgbClr val="000000">
                        <a:alpha val="43137"/>
                      </a:srgbClr>
                    </a:outerShdw>
                  </a:effectLst>
                </a:endParaRPr>
              </a:p>
            </p:txBody>
          </p:sp>
        </p:grpSp>
      </p:grpSp>
      <p:sp>
        <p:nvSpPr>
          <p:cNvPr id="206860" name="Rectangle 12"/>
          <p:cNvSpPr>
            <a:spLocks noGrp="1" noChangeArrowheads="1"/>
          </p:cNvSpPr>
          <p:nvPr>
            <p:ph type="title"/>
          </p:nvPr>
        </p:nvSpPr>
        <p:spPr bwMode="auto">
          <a:xfrm>
            <a:off x="685800" y="52388"/>
            <a:ext cx="7772400" cy="814387"/>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206861" name="Rectangle 13"/>
          <p:cNvSpPr>
            <a:spLocks noGrp="1" noChangeArrowheads="1"/>
          </p:cNvSpPr>
          <p:nvPr>
            <p:ph type="body" idx="1"/>
          </p:nvPr>
        </p:nvSpPr>
        <p:spPr bwMode="auto">
          <a:xfrm>
            <a:off x="687388" y="1104900"/>
            <a:ext cx="7886700" cy="4643438"/>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7" name="Rectangle 16"/>
          <p:cNvSpPr>
            <a:spLocks noChangeArrowheads="1"/>
          </p:cNvSpPr>
          <p:nvPr userDrawn="1"/>
        </p:nvSpPr>
        <p:spPr bwMode="auto">
          <a:xfrm>
            <a:off x="8012113" y="6196013"/>
            <a:ext cx="538162" cy="363537"/>
          </a:xfrm>
          <a:prstGeom prst="rect">
            <a:avLst/>
          </a:prstGeom>
          <a:noFill/>
          <a:ln w="12700">
            <a:noFill/>
            <a:miter lim="800000"/>
            <a:headEnd/>
            <a:tailEnd/>
          </a:ln>
          <a:effectLst>
            <a:outerShdw dist="17961" dir="2700000" algn="ctr" rotWithShape="0">
              <a:srgbClr val="000000"/>
            </a:outerShdw>
          </a:effectLst>
        </p:spPr>
        <p:txBody>
          <a:bodyPr wrap="none"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defRPr/>
            </a:pPr>
            <a:r>
              <a:rPr lang="en-US" sz="1800" dirty="0">
                <a:effectLst/>
              </a:rPr>
              <a:t>  </a:t>
            </a:r>
            <a:fld id="{9F9AA031-6A2E-4B8F-9B95-E0E7F368C19F}" type="slidenum">
              <a:rPr lang="en-US" sz="1500">
                <a:effectLst/>
              </a:rPr>
              <a:pPr algn="l">
                <a:defRPr/>
              </a:pPr>
              <a:t>‹#›</a:t>
            </a:fld>
            <a:endParaRPr lang="en-US" sz="1500" dirty="0">
              <a:effectLst/>
            </a:endParaRPr>
          </a:p>
        </p:txBody>
      </p:sp>
      <p:sp>
        <p:nvSpPr>
          <p:cNvPr id="18" name="Rectangle 17"/>
          <p:cNvSpPr>
            <a:spLocks noChangeArrowheads="1"/>
          </p:cNvSpPr>
          <p:nvPr userDrawn="1"/>
        </p:nvSpPr>
        <p:spPr bwMode="auto">
          <a:xfrm>
            <a:off x="7596188" y="5959475"/>
            <a:ext cx="831850" cy="596900"/>
          </a:xfrm>
          <a:prstGeom prst="rect">
            <a:avLst/>
          </a:prstGeom>
          <a:noFill/>
          <a:ln w="12700">
            <a:noFill/>
            <a:miter lim="800000"/>
            <a:headEnd/>
            <a:tailEnd/>
          </a:ln>
          <a:effectLst>
            <a:outerShdw dist="17961" dir="2700000" algn="ctr" rotWithShape="0">
              <a:srgbClr val="000000"/>
            </a:outerShdw>
          </a:effectLst>
        </p:spPr>
        <p:txBody>
          <a:bodyPr lIns="90488" tIns="44450" rIns="90488" bIns="44450">
            <a:spAutoFit/>
          </a:bodyPr>
          <a:lstStyle>
            <a:defPPr>
              <a:defRPr lang="en-US"/>
            </a:defPPr>
            <a:lvl1pPr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1pPr>
            <a:lvl2pPr marL="4572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2pPr>
            <a:lvl3pPr marL="9144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3pPr>
            <a:lvl4pPr marL="13716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4pPr>
            <a:lvl5pPr marL="1828800" algn="ctr" rtl="0" eaLnBrk="0" fontAlgn="base" hangingPunct="0">
              <a:spcBef>
                <a:spcPct val="0"/>
              </a:spcBef>
              <a:spcAft>
                <a:spcPct val="0"/>
              </a:spcAft>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5pPr>
            <a:lvl6pPr marL="22860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6pPr>
            <a:lvl7pPr marL="27432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7pPr>
            <a:lvl8pPr marL="32004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8pPr>
            <a:lvl9pPr marL="3657600" algn="l" defTabSz="914400" rtl="0" eaLnBrk="1" latinLnBrk="0" hangingPunct="1">
              <a:defRPr sz="2200" kern="1200">
                <a:solidFill>
                  <a:schemeClr val="tx1"/>
                </a:solidFill>
                <a:effectLst>
                  <a:outerShdw blurRad="38100" dist="38100" dir="2700000" algn="tl">
                    <a:srgbClr val="000000">
                      <a:alpha val="43137"/>
                    </a:srgbClr>
                  </a:outerShdw>
                </a:effectLst>
                <a:latin typeface="Book Antiqua" pitchFamily="18" charset="0"/>
                <a:ea typeface="+mn-ea"/>
                <a:cs typeface="+mn-cs"/>
              </a:defRPr>
            </a:lvl9pPr>
          </a:lstStyle>
          <a:p>
            <a:pPr algn="l">
              <a:defRPr/>
            </a:pPr>
            <a:r>
              <a:rPr lang="en-US" sz="1800" dirty="0">
                <a:effectLst/>
              </a:rPr>
              <a:t>            </a:t>
            </a:r>
            <a:r>
              <a:rPr lang="en-US" sz="1500" dirty="0">
                <a:effectLst/>
              </a:rPr>
              <a:t>Slide</a:t>
            </a:r>
          </a:p>
        </p:txBody>
      </p:sp>
    </p:spTree>
  </p:cSld>
  <p:clrMap bg1="dk2" tx1="lt1" bg2="dk1" tx2="lt2" accent1="accent1" accent2="accent2" accent3="accent3" accent4="accent4" accent5="accent5" accent6="accent6" hlink="hlink" folHlink="folHlink"/>
  <p:sldLayoutIdLst>
    <p:sldLayoutId id="2147483665" r:id="rId1"/>
    <p:sldLayoutId id="2147483664" r:id="rId2"/>
    <p:sldLayoutId id="2147483663" r:id="rId3"/>
    <p:sldLayoutId id="2147483662" r:id="rId4"/>
    <p:sldLayoutId id="2147483661" r:id="rId5"/>
    <p:sldLayoutId id="2147483660" r:id="rId6"/>
    <p:sldLayoutId id="2147483659" r:id="rId7"/>
    <p:sldLayoutId id="2147483658" r:id="rId8"/>
    <p:sldLayoutId id="2147483657" r:id="rId9"/>
    <p:sldLayoutId id="2147483656" r:id="rId10"/>
    <p:sldLayoutId id="2147483655" r:id="rId11"/>
  </p:sldLayoutIdLst>
  <p:transition>
    <p:zoom/>
  </p:transition>
  <p:txStyles>
    <p:title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p:titleStyle>
    <p:bodyStyle>
      <a:lvl1pPr marL="342900" indent="-342900" algn="l" rtl="0" eaLnBrk="0" fontAlgn="base" hangingPunct="0">
        <a:spcBef>
          <a:spcPct val="20000"/>
        </a:spcBef>
        <a:spcAft>
          <a:spcPct val="0"/>
        </a:spcAft>
        <a:buClr>
          <a:srgbClr val="66FFFF"/>
        </a:buClr>
        <a:buSzPct val="75000"/>
        <a:buFont typeface="Monotype Sorts"/>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90563" y="138113"/>
            <a:ext cx="7772400" cy="1443037"/>
          </a:xfrm>
        </p:spPr>
        <p:txBody>
          <a:bodyPr/>
          <a:lstStyle/>
          <a:p>
            <a:pPr>
              <a:defRPr/>
            </a:pPr>
            <a:r>
              <a:rPr lang="en-US" dirty="0"/>
              <a:t>Chapter </a:t>
            </a:r>
            <a:r>
              <a:rPr lang="en-US" dirty="0" smtClean="0"/>
              <a:t>4 </a:t>
            </a:r>
            <a:r>
              <a:rPr lang="en-US" dirty="0"/>
              <a:t/>
            </a:r>
            <a:br>
              <a:rPr lang="en-US" dirty="0"/>
            </a:br>
            <a:r>
              <a:rPr lang="en-US" dirty="0"/>
              <a:t>Linear Programming Applications</a:t>
            </a:r>
            <a:br>
              <a:rPr lang="en-US" dirty="0"/>
            </a:br>
            <a:r>
              <a:rPr lang="en-US" dirty="0"/>
              <a:t>in Marketing, Finance, and Operations</a:t>
            </a:r>
          </a:p>
        </p:txBody>
      </p:sp>
      <p:sp>
        <p:nvSpPr>
          <p:cNvPr id="5123" name="Rectangle 3"/>
          <p:cNvSpPr>
            <a:spLocks noGrp="1" noChangeArrowheads="1"/>
          </p:cNvSpPr>
          <p:nvPr>
            <p:ph type="body" idx="1"/>
          </p:nvPr>
        </p:nvSpPr>
        <p:spPr>
          <a:xfrm>
            <a:off x="860425" y="1843088"/>
            <a:ext cx="7477125" cy="3727450"/>
          </a:xfrm>
        </p:spPr>
        <p:txBody>
          <a:bodyPr/>
          <a:lstStyle/>
          <a:p>
            <a:pPr>
              <a:buFont typeface="Monotype Sorts"/>
              <a:buNone/>
              <a:defRPr/>
            </a:pPr>
            <a:r>
              <a:rPr lang="en-US" smtClean="0"/>
              <a:t>	</a:t>
            </a:r>
          </a:p>
          <a:p>
            <a:pPr>
              <a:buFont typeface="Monotype Sorts"/>
              <a:buNone/>
              <a:defRPr/>
            </a:pPr>
            <a:r>
              <a:rPr lang="en-US" smtClean="0"/>
              <a:t>	</a:t>
            </a:r>
            <a:r>
              <a:rPr lang="en-US" smtClean="0">
                <a:solidFill>
                  <a:srgbClr val="66FFFF"/>
                </a:solidFill>
              </a:rPr>
              <a:t>Marketing Applications: Media selection</a:t>
            </a:r>
          </a:p>
          <a:p>
            <a:pPr>
              <a:buFont typeface="Monotype Sorts"/>
              <a:buNone/>
              <a:defRPr/>
            </a:pPr>
            <a:endParaRPr lang="en-US" smtClean="0">
              <a:solidFill>
                <a:srgbClr val="66FFFF"/>
              </a:solidFill>
            </a:endParaRPr>
          </a:p>
          <a:p>
            <a:pPr>
              <a:buFont typeface="Monotype Sorts"/>
              <a:buNone/>
              <a:defRPr/>
            </a:pPr>
            <a:r>
              <a:rPr lang="en-US" smtClean="0">
                <a:solidFill>
                  <a:srgbClr val="66FFFF"/>
                </a:solidFill>
              </a:rPr>
              <a:t>	Financial Applications: Portfolio selection</a:t>
            </a:r>
          </a:p>
          <a:p>
            <a:pPr>
              <a:buFont typeface="Monotype Sorts"/>
              <a:buNone/>
              <a:defRPr/>
            </a:pPr>
            <a:endParaRPr lang="en-US" smtClean="0">
              <a:solidFill>
                <a:srgbClr val="66FFFF"/>
              </a:solidFill>
            </a:endParaRPr>
          </a:p>
          <a:p>
            <a:pPr>
              <a:buFont typeface="Monotype Sorts"/>
              <a:buNone/>
              <a:defRPr/>
            </a:pPr>
            <a:r>
              <a:rPr lang="en-US" smtClean="0">
                <a:solidFill>
                  <a:srgbClr val="66FFFF"/>
                </a:solidFill>
              </a:rPr>
              <a:t>	Operations Management Applications</a:t>
            </a:r>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a:defRPr/>
            </a:pPr>
            <a:r>
              <a:rPr lang="en-US"/>
              <a:t>Portfolio Selection</a:t>
            </a:r>
          </a:p>
        </p:txBody>
      </p:sp>
      <p:sp>
        <p:nvSpPr>
          <p:cNvPr id="67587" name="Rectangle 3"/>
          <p:cNvSpPr>
            <a:spLocks noGrp="1" noChangeArrowheads="1"/>
          </p:cNvSpPr>
          <p:nvPr>
            <p:ph type="body" idx="1"/>
          </p:nvPr>
        </p:nvSpPr>
        <p:spPr>
          <a:xfrm>
            <a:off x="687388" y="1041400"/>
            <a:ext cx="7772400" cy="4516438"/>
          </a:xfrm>
        </p:spPr>
        <p:txBody>
          <a:bodyPr/>
          <a:lstStyle/>
          <a:p>
            <a:pPr>
              <a:buFont typeface="Monotype Sorts"/>
              <a:buNone/>
              <a:defRPr/>
            </a:pPr>
            <a:r>
              <a:rPr lang="en-US" smtClean="0">
                <a:solidFill>
                  <a:srgbClr val="66FFFF"/>
                </a:solidFill>
              </a:rPr>
              <a:t>	Define the Constraints (continued)</a:t>
            </a:r>
          </a:p>
          <a:p>
            <a:pPr>
              <a:buFont typeface="Monotype Sorts"/>
              <a:buNone/>
              <a:defRPr/>
            </a:pPr>
            <a:endParaRPr lang="en-US" sz="800" smtClean="0">
              <a:solidFill>
                <a:srgbClr val="FAFD00"/>
              </a:solidFill>
            </a:endParaRPr>
          </a:p>
          <a:p>
            <a:pPr>
              <a:buFont typeface="Monotype Sorts"/>
              <a:buNone/>
              <a:defRPr/>
            </a:pPr>
            <a:r>
              <a:rPr lang="en-US" smtClean="0"/>
              <a:t>	</a:t>
            </a:r>
            <a:endParaRPr lang="en-US" smtClean="0">
              <a:solidFill>
                <a:srgbClr val="FAFD00"/>
              </a:solidFill>
            </a:endParaRPr>
          </a:p>
        </p:txBody>
      </p:sp>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Operations Management Applications</a:t>
            </a:r>
          </a:p>
        </p:txBody>
      </p:sp>
      <p:sp>
        <p:nvSpPr>
          <p:cNvPr id="139267" name="Rectangle 3"/>
          <p:cNvSpPr>
            <a:spLocks noChangeArrowheads="1"/>
          </p:cNvSpPr>
          <p:nvPr/>
        </p:nvSpPr>
        <p:spPr bwMode="auto">
          <a:xfrm>
            <a:off x="687388" y="1041400"/>
            <a:ext cx="7772400" cy="46434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a:solidFill>
                  <a:srgbClr val="66FFFF"/>
                </a:solidFill>
                <a:effectLst>
                  <a:outerShdw blurRad="38100" dist="38100" dir="2700000" algn="tl">
                    <a:srgbClr val="000000"/>
                  </a:outerShdw>
                </a:effectLst>
              </a:rPr>
              <a:t>LP can be used in operations management to aid in decision-making about product mix, production scheduling, staffing, blending, inventory control, capacity planning, and other issues.</a:t>
            </a:r>
          </a:p>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An important application of LP is multi-period</a:t>
            </a:r>
            <a:r>
              <a:rPr lang="en-US" sz="2400" u="sng">
                <a:solidFill>
                  <a:srgbClr val="66FFFF"/>
                </a:solidFill>
                <a:effectLst>
                  <a:outerShdw blurRad="38100" dist="38100" dir="2700000" algn="tl">
                    <a:srgbClr val="000000"/>
                  </a:outerShdw>
                </a:effectLst>
              </a:rPr>
              <a:t> </a:t>
            </a:r>
            <a:r>
              <a:rPr lang="en-US" sz="2400">
                <a:solidFill>
                  <a:srgbClr val="66FFFF"/>
                </a:solidFill>
                <a:effectLst>
                  <a:outerShdw blurRad="38100" dist="38100" dir="2700000" algn="tl">
                    <a:srgbClr val="000000"/>
                  </a:outerShdw>
                </a:effectLst>
              </a:rPr>
              <a:t>planning such as </a:t>
            </a:r>
            <a:r>
              <a:rPr lang="en-US" sz="2400" u="sng">
                <a:solidFill>
                  <a:srgbClr val="66FFFF"/>
                </a:solidFill>
                <a:effectLst>
                  <a:outerShdw blurRad="38100" dist="38100" dir="2700000" algn="tl">
                    <a:srgbClr val="000000"/>
                  </a:outerShdw>
                </a:effectLst>
              </a:rPr>
              <a:t>production scheduling</a:t>
            </a:r>
            <a:r>
              <a:rPr lang="en-US" sz="2400">
                <a:solidFill>
                  <a:srgbClr val="66FFFF"/>
                </a:solidFill>
                <a:effectLst>
                  <a:outerShdw blurRad="38100" dist="38100" dir="2700000" algn="tl">
                    <a:srgbClr val="000000"/>
                  </a:outerShdw>
                </a:effectLst>
              </a:rPr>
              <a:t>.</a:t>
            </a:r>
          </a:p>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Usually the objective is to establish an efficient, low-cost production schedule for one or more products over several time periods.</a:t>
            </a:r>
          </a:p>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Typical constraints include limitations on production capacity, labor capacity, storage space, and more.</a:t>
            </a:r>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Text Box 2"/>
          <p:cNvSpPr txBox="1">
            <a:spLocks noChangeArrowheads="1"/>
          </p:cNvSpPr>
          <p:nvPr/>
        </p:nvSpPr>
        <p:spPr bwMode="auto">
          <a:xfrm>
            <a:off x="731838" y="1081088"/>
            <a:ext cx="7896225" cy="4781550"/>
          </a:xfrm>
          <a:prstGeom prst="rect">
            <a:avLst/>
          </a:prstGeom>
          <a:noFill/>
          <a:ln w="12700">
            <a:noFill/>
            <a:miter lim="800000"/>
            <a:headEnd type="none" w="sm" len="sm"/>
            <a:tailEnd type="none" w="sm" len="sm"/>
          </a:ln>
          <a:effectLst/>
        </p:spPr>
        <p:txBody>
          <a:bodyPr>
            <a:spAutoFit/>
          </a:bodyPr>
          <a:lstStyle/>
          <a:p>
            <a:pPr>
              <a:defRPr/>
            </a:pPr>
            <a:r>
              <a:rPr lang="en-US">
                <a:solidFill>
                  <a:srgbClr val="66FFFF"/>
                </a:solidFill>
                <a:effectLst>
                  <a:outerShdw blurRad="38100" dist="38100" dir="2700000" algn="tl">
                    <a:srgbClr val="000000"/>
                  </a:outerShdw>
                </a:effectLst>
              </a:rPr>
              <a:t>A  MANUFACTURER  HAS  TWO  PRODUCTS, BOTH  OF  WHICH  ARE  MADE  IN  TWO  STEPS  BY  MACHINES  1  AND  2.  THE  PROCESS  TIMES  FOR  THE  TWO PRODUCTS  ON  THE  TWO  MACHINES  ARE  AS  FOLLOWS:</a:t>
            </a:r>
            <a:endParaRPr lang="en-US" u="sng">
              <a:solidFill>
                <a:srgbClr val="66FFFF"/>
              </a:solidFill>
              <a:effectLst>
                <a:outerShdw blurRad="38100" dist="38100" dir="2700000" algn="tl">
                  <a:srgbClr val="000000"/>
                </a:outerShdw>
              </a:effectLst>
            </a:endParaRPr>
          </a:p>
          <a:p>
            <a:pPr>
              <a:defRPr/>
            </a:pPr>
            <a:r>
              <a:rPr lang="en-US" u="sng">
                <a:solidFill>
                  <a:srgbClr val="66FFFF"/>
                </a:solidFill>
                <a:effectLst>
                  <a:outerShdw blurRad="38100" dist="38100" dir="2700000" algn="tl">
                    <a:srgbClr val="000000"/>
                  </a:outerShdw>
                </a:effectLst>
              </a:rPr>
              <a:t>PRODUCT</a:t>
            </a:r>
            <a:r>
              <a:rPr lang="en-US">
                <a:solidFill>
                  <a:srgbClr val="66FFFF"/>
                </a:solidFill>
                <a:effectLst>
                  <a:outerShdw blurRad="38100" dist="38100" dir="2700000" algn="tl">
                    <a:srgbClr val="000000"/>
                  </a:outerShdw>
                </a:effectLst>
              </a:rPr>
              <a:t>	</a:t>
            </a:r>
            <a:r>
              <a:rPr lang="en-US" u="sng">
                <a:solidFill>
                  <a:srgbClr val="66FFFF"/>
                </a:solidFill>
                <a:effectLst>
                  <a:outerShdw blurRad="38100" dist="38100" dir="2700000" algn="tl">
                    <a:srgbClr val="000000"/>
                  </a:outerShdw>
                </a:effectLst>
              </a:rPr>
              <a:t>MACHINE A (hrs)</a:t>
            </a:r>
            <a:r>
              <a:rPr lang="en-US">
                <a:solidFill>
                  <a:srgbClr val="66FFFF"/>
                </a:solidFill>
                <a:effectLst>
                  <a:outerShdw blurRad="38100" dist="38100" dir="2700000" algn="tl">
                    <a:srgbClr val="000000"/>
                  </a:outerShdw>
                </a:effectLst>
              </a:rPr>
              <a:t>.	</a:t>
            </a:r>
            <a:r>
              <a:rPr lang="en-US" u="sng">
                <a:solidFill>
                  <a:srgbClr val="66FFFF"/>
                </a:solidFill>
                <a:effectLst>
                  <a:outerShdw blurRad="38100" dist="38100" dir="2700000" algn="tl">
                    <a:srgbClr val="000000"/>
                  </a:outerShdw>
                </a:effectLst>
              </a:rPr>
              <a:t>MACHINE B (hrs)</a:t>
            </a:r>
            <a:endParaRPr lang="en-US">
              <a:solidFill>
                <a:srgbClr val="66FFFF"/>
              </a:solidFill>
              <a:effectLst>
                <a:outerShdw blurRad="38100" dist="38100" dir="2700000" algn="tl">
                  <a:srgbClr val="000000"/>
                </a:outerShdw>
              </a:effectLst>
            </a:endParaRPr>
          </a:p>
          <a:p>
            <a:pPr>
              <a:defRPr/>
            </a:pPr>
            <a:r>
              <a:rPr lang="en-US">
                <a:solidFill>
                  <a:srgbClr val="66FFFF"/>
                </a:solidFill>
                <a:effectLst>
                  <a:outerShdw blurRad="38100" dist="38100" dir="2700000" algn="tl">
                    <a:srgbClr val="000000"/>
                  </a:outerShdw>
                </a:effectLst>
              </a:rPr>
              <a:t>        1			4			5</a:t>
            </a:r>
          </a:p>
          <a:p>
            <a:pPr>
              <a:defRPr/>
            </a:pPr>
            <a:r>
              <a:rPr lang="en-US">
                <a:solidFill>
                  <a:srgbClr val="66FFFF"/>
                </a:solidFill>
                <a:effectLst>
                  <a:outerShdw blurRad="38100" dist="38100" dir="2700000" algn="tl">
                    <a:srgbClr val="000000"/>
                  </a:outerShdw>
                </a:effectLst>
              </a:rPr>
              <a:t>        2			5			2</a:t>
            </a:r>
          </a:p>
          <a:p>
            <a:pPr>
              <a:defRPr/>
            </a:pPr>
            <a:r>
              <a:rPr lang="en-US">
                <a:solidFill>
                  <a:srgbClr val="66FFFF"/>
                </a:solidFill>
                <a:effectLst>
                  <a:outerShdw blurRad="38100" dist="38100" dir="2700000" algn="tl">
                    <a:srgbClr val="000000"/>
                  </a:outerShdw>
                </a:effectLst>
              </a:rPr>
              <a:t>FOR  THE  COMING  PERIOD,  MACHINE  A  HAS  100  HOURS  AVAILABLE  AND  MACHINE  B  HAS  80  HOURS  AVAILABLE.   THE  PROFIT  FOR   PRODUCT  1  IS  $10 PER  UNIT  AND  PRODUCT  2  IS  $5  PER  UNIT.  DEFINE  THE  DECISION  VARIABLES  AND  FORMULATE  THE  LP  PROBLEM.</a:t>
            </a:r>
          </a:p>
        </p:txBody>
      </p:sp>
      <p:sp>
        <p:nvSpPr>
          <p:cNvPr id="138243" name="Rectangle 3"/>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b="1">
                <a:solidFill>
                  <a:srgbClr val="66FFFF"/>
                </a:solidFill>
                <a:effectLst>
                  <a:outerShdw blurRad="38100" dist="38100" dir="2700000" algn="tl">
                    <a:srgbClr val="000000"/>
                  </a:outerShdw>
                </a:effectLst>
              </a:rPr>
              <a:t>PRODUCT MIX</a:t>
            </a:r>
          </a:p>
        </p:txBody>
      </p:sp>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b="1">
                <a:solidFill>
                  <a:srgbClr val="66FFFF"/>
                </a:solidFill>
                <a:effectLst>
                  <a:outerShdw blurRad="38100" dist="38100" dir="2700000" algn="tl">
                    <a:srgbClr val="000000"/>
                  </a:outerShdw>
                </a:effectLst>
              </a:rPr>
              <a:t>PRODUCT MIX</a:t>
            </a:r>
          </a:p>
        </p:txBody>
      </p:sp>
      <p:sp>
        <p:nvSpPr>
          <p:cNvPr id="140291" name="Text Box 3"/>
          <p:cNvSpPr txBox="1">
            <a:spLocks noChangeArrowheads="1"/>
          </p:cNvSpPr>
          <p:nvPr/>
        </p:nvSpPr>
        <p:spPr bwMode="auto">
          <a:xfrm>
            <a:off x="668338" y="1512888"/>
            <a:ext cx="8156575" cy="457200"/>
          </a:xfrm>
          <a:prstGeom prst="rect">
            <a:avLst/>
          </a:prstGeom>
          <a:noFill/>
          <a:ln w="12700">
            <a:noFill/>
            <a:miter lim="800000"/>
            <a:headEnd type="none" w="sm" len="sm"/>
            <a:tailEnd type="none" w="sm" len="sm"/>
          </a:ln>
          <a:effectLst/>
        </p:spPr>
        <p:txBody>
          <a:bodyPr>
            <a:spAutoFit/>
          </a:bodyPr>
          <a:lstStyle/>
          <a:p>
            <a:pPr eaLnBrk="0" hangingPunct="0">
              <a:defRPr/>
            </a:pPr>
            <a:r>
              <a:rPr lang="en-US" sz="2400">
                <a:effectLst>
                  <a:outerShdw blurRad="38100" dist="38100" dir="2700000" algn="tl">
                    <a:srgbClr val="000000"/>
                  </a:outerShdw>
                </a:effectLst>
                <a:cs typeface="Arial" charset="0"/>
              </a:rPr>
              <a:t>     </a:t>
            </a:r>
            <a:endParaRPr lang="en-US" sz="2400">
              <a:effectLst>
                <a:outerShdw blurRad="38100" dist="38100" dir="2700000" algn="tl">
                  <a:srgbClr val="000000"/>
                </a:outerShdw>
              </a:effectLst>
              <a:cs typeface="Times New Roman" pitchFamily="18" charset="0"/>
            </a:endParaRPr>
          </a:p>
        </p:txBody>
      </p:sp>
      <p:sp>
        <p:nvSpPr>
          <p:cNvPr id="140292" name="Rectangle 4"/>
          <p:cNvSpPr>
            <a:spLocks noChangeArrowheads="1"/>
          </p:cNvSpPr>
          <p:nvPr/>
        </p:nvSpPr>
        <p:spPr bwMode="auto">
          <a:xfrm>
            <a:off x="687388" y="1041400"/>
            <a:ext cx="7861300" cy="51260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Define the Decision Variables</a:t>
            </a: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a:solidFill>
                  <a:srgbClr val="66FFFF"/>
                </a:solidFill>
                <a:effectLst>
                  <a:outerShdw blurRad="38100" dist="38100" dir="2700000" algn="tl">
                    <a:srgbClr val="000000"/>
                  </a:outerShdw>
                </a:effectLst>
              </a:rPr>
              <a:t>	</a:t>
            </a:r>
            <a:r>
              <a:rPr lang="en-US" sz="2400">
                <a:solidFill>
                  <a:srgbClr val="66FFFF"/>
                </a:solidFill>
                <a:effectLst>
                  <a:outerShdw blurRad="38100" dist="38100" dir="2700000" algn="tl">
                    <a:srgbClr val="000000"/>
                  </a:outerShdw>
                </a:effectLst>
              </a:rPr>
              <a:t>Objective Function</a:t>
            </a: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a:solidFill>
                  <a:srgbClr val="66FFFF"/>
                </a:solidFill>
                <a:effectLst>
                  <a:outerShdw blurRad="38100" dist="38100" dir="2700000" algn="tl">
                    <a:srgbClr val="000000"/>
                  </a:outerShdw>
                </a:effectLst>
              </a:rPr>
              <a:t>	</a:t>
            </a:r>
            <a:r>
              <a:rPr lang="en-US" sz="2400">
                <a:solidFill>
                  <a:srgbClr val="66FFFF"/>
                </a:solidFill>
                <a:effectLst>
                  <a:outerShdw blurRad="38100" dist="38100" dir="2700000" algn="tl">
                    <a:srgbClr val="000000"/>
                  </a:outerShdw>
                </a:effectLst>
              </a:rPr>
              <a:t>Constraints</a:t>
            </a:r>
            <a:endParaRPr lang="en-US" sz="2400"/>
          </a:p>
          <a:p>
            <a:pPr marL="342900" indent="-342900" eaLnBrk="0" hangingPunct="0">
              <a:spcBef>
                <a:spcPct val="20000"/>
              </a:spcBef>
              <a:buClr>
                <a:srgbClr val="66FFFF"/>
              </a:buClr>
              <a:buSzPct val="75000"/>
              <a:buFont typeface="Monotype Sorts"/>
              <a:buNone/>
              <a:defRPr/>
            </a:pPr>
            <a:endParaRPr lang="en-US" sz="2400">
              <a:latin typeface="Arial" charset="0"/>
            </a:endParaRPr>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ChangeArrowheads="1"/>
          </p:cNvSpPr>
          <p:nvPr/>
        </p:nvSpPr>
        <p:spPr bwMode="auto">
          <a:xfrm>
            <a:off x="685800" y="50800"/>
            <a:ext cx="7772400" cy="814388"/>
          </a:xfrm>
          <a:prstGeom prst="rect">
            <a:avLst/>
          </a:prstGeom>
          <a:noFill/>
          <a:ln w="12700">
            <a:noFill/>
            <a:miter lim="800000"/>
            <a:headEnd/>
            <a:tailEnd/>
          </a:ln>
          <a:effectLst/>
        </p:spPr>
        <p:txBody>
          <a:bodyPr lIns="90488" tIns="44450" rIns="90488" bIns="44450" anchor="ctr"/>
          <a:lstStyle/>
          <a:p>
            <a:pPr algn="ctr" eaLnBrk="0" hangingPunct="0">
              <a:defRPr/>
            </a:pPr>
            <a:r>
              <a:rPr lang="en-US" b="1">
                <a:solidFill>
                  <a:srgbClr val="66FFFF"/>
                </a:solidFill>
                <a:effectLst>
                  <a:outerShdw blurRad="38100" dist="38100" dir="2700000" algn="tl">
                    <a:srgbClr val="000000"/>
                  </a:outerShdw>
                </a:effectLst>
              </a:rPr>
              <a:t>PRODUCT MIX</a:t>
            </a:r>
            <a:endParaRPr lang="en-US" sz="2800">
              <a:solidFill>
                <a:srgbClr val="66FFFF"/>
              </a:solidFill>
              <a:effectLst>
                <a:outerShdw blurRad="38100" dist="38100" dir="2700000" algn="tl">
                  <a:srgbClr val="000000"/>
                </a:outerShdw>
              </a:effectLst>
            </a:endParaRPr>
          </a:p>
        </p:txBody>
      </p:sp>
      <p:sp>
        <p:nvSpPr>
          <p:cNvPr id="193539" name="Text Box 3"/>
          <p:cNvSpPr txBox="1">
            <a:spLocks noChangeArrowheads="1"/>
          </p:cNvSpPr>
          <p:nvPr/>
        </p:nvSpPr>
        <p:spPr bwMode="auto">
          <a:xfrm>
            <a:off x="503238" y="914400"/>
            <a:ext cx="8220075" cy="4476750"/>
          </a:xfrm>
          <a:prstGeom prst="rect">
            <a:avLst/>
          </a:prstGeom>
          <a:noFill/>
          <a:ln w="12700">
            <a:noFill/>
            <a:miter lim="800000"/>
            <a:headEnd type="none" w="sm" len="sm"/>
            <a:tailEnd type="none" w="sm" len="sm"/>
          </a:ln>
          <a:effectLst/>
        </p:spPr>
        <p:txBody>
          <a:bodyPr>
            <a:spAutoFit/>
          </a:bodyPr>
          <a:lstStyle/>
          <a:p>
            <a:pPr>
              <a:defRPr/>
            </a:pPr>
            <a:r>
              <a:rPr lang="en-US" sz="2400">
                <a:solidFill>
                  <a:srgbClr val="66FFFF"/>
                </a:solidFill>
                <a:effectLst>
                  <a:outerShdw blurRad="38100" dist="38100" dir="2700000" algn="tl">
                    <a:srgbClr val="000000"/>
                  </a:outerShdw>
                </a:effectLst>
                <a:cs typeface="Arial" charset="0"/>
              </a:rPr>
              <a:t>   </a:t>
            </a:r>
            <a:r>
              <a:rPr lang="en-US">
                <a:solidFill>
                  <a:srgbClr val="66FFFF"/>
                </a:solidFill>
                <a:effectLst>
                  <a:outerShdw blurRad="38100" dist="38100" dir="2700000" algn="tl">
                    <a:srgbClr val="000000"/>
                  </a:outerShdw>
                </a:effectLst>
              </a:rPr>
              <a:t>A  MANUFACTURER  HAS  TWO  PRODUCTS, BOTH  OF  WHICH  ARE  CAN BE MADE BY </a:t>
            </a:r>
            <a:r>
              <a:rPr lang="en-US" b="1" u="sng">
                <a:solidFill>
                  <a:srgbClr val="66FFFF"/>
                </a:solidFill>
                <a:effectLst>
                  <a:outerShdw blurRad="38100" dist="38100" dir="2700000" algn="tl">
                    <a:srgbClr val="000000"/>
                  </a:outerShdw>
                </a:effectLst>
              </a:rPr>
              <a:t>EITHER</a:t>
            </a:r>
            <a:r>
              <a:rPr lang="en-US">
                <a:solidFill>
                  <a:srgbClr val="66FFFF"/>
                </a:solidFill>
                <a:effectLst>
                  <a:outerShdw blurRad="38100" dist="38100" dir="2700000" algn="tl">
                    <a:srgbClr val="000000"/>
                  </a:outerShdw>
                </a:effectLst>
              </a:rPr>
              <a:t>  BY  MACHINES  1  AND  2.  THE  PROCESS  TIMES  FOR  THE  TWO PRODUCTS  ARE  AS  FOLLOWS:</a:t>
            </a:r>
            <a:endParaRPr lang="en-US" u="sng">
              <a:solidFill>
                <a:srgbClr val="66FFFF"/>
              </a:solidFill>
              <a:effectLst>
                <a:outerShdw blurRad="38100" dist="38100" dir="2700000" algn="tl">
                  <a:srgbClr val="000000"/>
                </a:outerShdw>
              </a:effectLst>
            </a:endParaRPr>
          </a:p>
          <a:p>
            <a:pPr>
              <a:defRPr/>
            </a:pPr>
            <a:r>
              <a:rPr lang="en-US" u="sng">
                <a:solidFill>
                  <a:srgbClr val="66FFFF"/>
                </a:solidFill>
                <a:effectLst>
                  <a:outerShdw blurRad="38100" dist="38100" dir="2700000" algn="tl">
                    <a:srgbClr val="000000"/>
                  </a:outerShdw>
                </a:effectLst>
              </a:rPr>
              <a:t>PRODUCT</a:t>
            </a:r>
            <a:r>
              <a:rPr lang="en-US">
                <a:solidFill>
                  <a:srgbClr val="66FFFF"/>
                </a:solidFill>
                <a:effectLst>
                  <a:outerShdw blurRad="38100" dist="38100" dir="2700000" algn="tl">
                    <a:srgbClr val="000000"/>
                  </a:outerShdw>
                </a:effectLst>
              </a:rPr>
              <a:t>	</a:t>
            </a:r>
            <a:r>
              <a:rPr lang="en-US" u="sng">
                <a:solidFill>
                  <a:srgbClr val="66FFFF"/>
                </a:solidFill>
                <a:effectLst>
                  <a:outerShdw blurRad="38100" dist="38100" dir="2700000" algn="tl">
                    <a:srgbClr val="000000"/>
                  </a:outerShdw>
                </a:effectLst>
              </a:rPr>
              <a:t>MACHINE A (hrs)</a:t>
            </a:r>
            <a:r>
              <a:rPr lang="en-US">
                <a:solidFill>
                  <a:srgbClr val="66FFFF"/>
                </a:solidFill>
                <a:effectLst>
                  <a:outerShdw blurRad="38100" dist="38100" dir="2700000" algn="tl">
                    <a:srgbClr val="000000"/>
                  </a:outerShdw>
                </a:effectLst>
              </a:rPr>
              <a:t>.	</a:t>
            </a:r>
            <a:r>
              <a:rPr lang="en-US" u="sng">
                <a:solidFill>
                  <a:srgbClr val="66FFFF"/>
                </a:solidFill>
                <a:effectLst>
                  <a:outerShdw blurRad="38100" dist="38100" dir="2700000" algn="tl">
                    <a:srgbClr val="000000"/>
                  </a:outerShdw>
                </a:effectLst>
              </a:rPr>
              <a:t>MACHINE B (hrs)</a:t>
            </a:r>
            <a:endParaRPr lang="en-US">
              <a:solidFill>
                <a:srgbClr val="66FFFF"/>
              </a:solidFill>
              <a:effectLst>
                <a:outerShdw blurRad="38100" dist="38100" dir="2700000" algn="tl">
                  <a:srgbClr val="000000"/>
                </a:outerShdw>
              </a:effectLst>
            </a:endParaRPr>
          </a:p>
          <a:p>
            <a:pPr>
              <a:defRPr/>
            </a:pPr>
            <a:r>
              <a:rPr lang="en-US">
                <a:solidFill>
                  <a:srgbClr val="66FFFF"/>
                </a:solidFill>
                <a:effectLst>
                  <a:outerShdw blurRad="38100" dist="38100" dir="2700000" algn="tl">
                    <a:srgbClr val="000000"/>
                  </a:outerShdw>
                </a:effectLst>
              </a:rPr>
              <a:t>        1			4			5</a:t>
            </a:r>
          </a:p>
          <a:p>
            <a:pPr>
              <a:defRPr/>
            </a:pPr>
            <a:r>
              <a:rPr lang="en-US">
                <a:solidFill>
                  <a:srgbClr val="66FFFF"/>
                </a:solidFill>
                <a:effectLst>
                  <a:outerShdw blurRad="38100" dist="38100" dir="2700000" algn="tl">
                    <a:srgbClr val="000000"/>
                  </a:outerShdw>
                </a:effectLst>
              </a:rPr>
              <a:t>        2			5			2</a:t>
            </a:r>
          </a:p>
          <a:p>
            <a:pPr>
              <a:defRPr/>
            </a:pPr>
            <a:r>
              <a:rPr lang="en-US">
                <a:solidFill>
                  <a:srgbClr val="66FFFF"/>
                </a:solidFill>
                <a:effectLst>
                  <a:outerShdw blurRad="38100" dist="38100" dir="2700000" algn="tl">
                    <a:srgbClr val="000000"/>
                  </a:outerShdw>
                </a:effectLst>
              </a:rPr>
              <a:t>FOR  THE  COMING  PERIOD,  MACHINE  A  HAS  100  HOURS  AVAILABLE  AND  MACHINE  B  HAS  80  HOURS  AVAILABLE.   THE  PROFIT  FOR   PRODUCT  1  IS  $10 PER  UNIT  AND  PRODUCT  2  IS  $5  PER  UNIT.  DEFINE  THE  DECISION  VARIABLES  AND  FORMULATE  THE  LP  PROBLEM.</a:t>
            </a:r>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b="1">
                <a:solidFill>
                  <a:srgbClr val="66FFFF"/>
                </a:solidFill>
                <a:effectLst>
                  <a:outerShdw blurRad="38100" dist="38100" dir="2700000" algn="tl">
                    <a:srgbClr val="000000"/>
                  </a:outerShdw>
                </a:effectLst>
              </a:rPr>
              <a:t>PRODUCT MIX</a:t>
            </a:r>
          </a:p>
        </p:txBody>
      </p:sp>
      <p:sp>
        <p:nvSpPr>
          <p:cNvPr id="140291" name="Text Box 3"/>
          <p:cNvSpPr txBox="1">
            <a:spLocks noChangeArrowheads="1"/>
          </p:cNvSpPr>
          <p:nvPr/>
        </p:nvSpPr>
        <p:spPr bwMode="auto">
          <a:xfrm>
            <a:off x="668338" y="1512888"/>
            <a:ext cx="8156575" cy="457200"/>
          </a:xfrm>
          <a:prstGeom prst="rect">
            <a:avLst/>
          </a:prstGeom>
          <a:noFill/>
          <a:ln w="12700">
            <a:noFill/>
            <a:miter lim="800000"/>
            <a:headEnd type="none" w="sm" len="sm"/>
            <a:tailEnd type="none" w="sm" len="sm"/>
          </a:ln>
          <a:effectLst/>
        </p:spPr>
        <p:txBody>
          <a:bodyPr>
            <a:spAutoFit/>
          </a:bodyPr>
          <a:lstStyle/>
          <a:p>
            <a:pPr eaLnBrk="0" hangingPunct="0">
              <a:defRPr/>
            </a:pPr>
            <a:r>
              <a:rPr lang="en-US" sz="2400">
                <a:effectLst>
                  <a:outerShdw blurRad="38100" dist="38100" dir="2700000" algn="tl">
                    <a:srgbClr val="000000"/>
                  </a:outerShdw>
                </a:effectLst>
                <a:cs typeface="Arial" charset="0"/>
              </a:rPr>
              <a:t>     </a:t>
            </a:r>
            <a:endParaRPr lang="en-US" sz="2400">
              <a:effectLst>
                <a:outerShdw blurRad="38100" dist="38100" dir="2700000" algn="tl">
                  <a:srgbClr val="000000"/>
                </a:outerShdw>
              </a:effectLst>
              <a:cs typeface="Times New Roman" pitchFamily="18" charset="0"/>
            </a:endParaRPr>
          </a:p>
        </p:txBody>
      </p:sp>
      <p:sp>
        <p:nvSpPr>
          <p:cNvPr id="140292" name="Rectangle 4"/>
          <p:cNvSpPr>
            <a:spLocks noChangeArrowheads="1"/>
          </p:cNvSpPr>
          <p:nvPr/>
        </p:nvSpPr>
        <p:spPr bwMode="auto">
          <a:xfrm>
            <a:off x="687388" y="1041400"/>
            <a:ext cx="7861300" cy="51260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Define the Decision Variables</a:t>
            </a: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a:solidFill>
                  <a:srgbClr val="66FFFF"/>
                </a:solidFill>
                <a:effectLst>
                  <a:outerShdw blurRad="38100" dist="38100" dir="2700000" algn="tl">
                    <a:srgbClr val="000000"/>
                  </a:outerShdw>
                </a:effectLst>
              </a:rPr>
              <a:t>	</a:t>
            </a:r>
            <a:r>
              <a:rPr lang="en-US" sz="2400">
                <a:solidFill>
                  <a:srgbClr val="66FFFF"/>
                </a:solidFill>
                <a:effectLst>
                  <a:outerShdw blurRad="38100" dist="38100" dir="2700000" algn="tl">
                    <a:srgbClr val="000000"/>
                  </a:outerShdw>
                </a:effectLst>
              </a:rPr>
              <a:t>Objective Function</a:t>
            </a: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a:solidFill>
                  <a:srgbClr val="66FFFF"/>
                </a:solidFill>
                <a:effectLst>
                  <a:outerShdw blurRad="38100" dist="38100" dir="2700000" algn="tl">
                    <a:srgbClr val="000000"/>
                  </a:outerShdw>
                </a:effectLst>
              </a:rPr>
              <a:t>	</a:t>
            </a:r>
            <a:r>
              <a:rPr lang="en-US" sz="2400">
                <a:solidFill>
                  <a:srgbClr val="66FFFF"/>
                </a:solidFill>
                <a:effectLst>
                  <a:outerShdw blurRad="38100" dist="38100" dir="2700000" algn="tl">
                    <a:srgbClr val="000000"/>
                  </a:outerShdw>
                </a:effectLst>
              </a:rPr>
              <a:t>Constraints</a:t>
            </a:r>
            <a:endParaRPr lang="en-US" sz="2400"/>
          </a:p>
          <a:p>
            <a:pPr marL="342900" indent="-342900" eaLnBrk="0" hangingPunct="0">
              <a:spcBef>
                <a:spcPct val="20000"/>
              </a:spcBef>
              <a:buClr>
                <a:srgbClr val="66FFFF"/>
              </a:buClr>
              <a:buSzPct val="75000"/>
              <a:buFont typeface="Monotype Sorts"/>
              <a:buNone/>
              <a:defRPr/>
            </a:pPr>
            <a:endParaRPr lang="en-US" sz="2400">
              <a:latin typeface="Arial" charset="0"/>
            </a:endParaRPr>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Workforce Assignment</a:t>
            </a:r>
          </a:p>
        </p:txBody>
      </p:sp>
      <p:sp>
        <p:nvSpPr>
          <p:cNvPr id="145411" name="Text Box 3"/>
          <p:cNvSpPr txBox="1">
            <a:spLocks noChangeArrowheads="1"/>
          </p:cNvSpPr>
          <p:nvPr/>
        </p:nvSpPr>
        <p:spPr bwMode="auto">
          <a:xfrm>
            <a:off x="808038" y="800100"/>
            <a:ext cx="7667625" cy="5451475"/>
          </a:xfrm>
          <a:prstGeom prst="rect">
            <a:avLst/>
          </a:prstGeom>
          <a:noFill/>
          <a:ln w="12700">
            <a:noFill/>
            <a:miter lim="800000"/>
            <a:headEnd type="none" w="sm" len="sm"/>
            <a:tailEnd type="none" w="sm" len="sm"/>
          </a:ln>
          <a:effectLst/>
        </p:spPr>
        <p:txBody>
          <a:bodyPr>
            <a:spAutoFit/>
          </a:bodyPr>
          <a:lstStyle/>
          <a:p>
            <a:pPr>
              <a:defRPr/>
            </a:pPr>
            <a:r>
              <a:rPr lang="en-US">
                <a:solidFill>
                  <a:srgbClr val="66FFFF"/>
                </a:solidFill>
                <a:effectLst>
                  <a:outerShdw blurRad="38100" dist="38100" dir="2700000" algn="tl">
                    <a:srgbClr val="000000"/>
                  </a:outerShdw>
                </a:effectLst>
              </a:rPr>
              <a:t>Due to recent budget cuts, Gotham City Police department would like to better utilize its police force.  The minimum required number of police officers for each time period is as follows: </a:t>
            </a:r>
            <a:endParaRPr lang="en-US" u="sng">
              <a:solidFill>
                <a:srgbClr val="66FFFF"/>
              </a:solidFill>
              <a:effectLst>
                <a:outerShdw blurRad="38100" dist="38100" dir="2700000" algn="tl">
                  <a:srgbClr val="000000"/>
                </a:outerShdw>
              </a:effectLst>
            </a:endParaRPr>
          </a:p>
          <a:p>
            <a:pPr>
              <a:defRPr/>
            </a:pPr>
            <a:r>
              <a:rPr lang="en-US" u="sng">
                <a:solidFill>
                  <a:srgbClr val="66FFFF"/>
                </a:solidFill>
                <a:effectLst>
                  <a:outerShdw blurRad="38100" dist="38100" dir="2700000" algn="tl">
                    <a:srgbClr val="000000"/>
                  </a:outerShdw>
                </a:effectLst>
              </a:rPr>
              <a:t>Time Period</a:t>
            </a:r>
            <a:r>
              <a:rPr lang="en-US">
                <a:solidFill>
                  <a:srgbClr val="66FFFF"/>
                </a:solidFill>
                <a:effectLst>
                  <a:outerShdw blurRad="38100" dist="38100" dir="2700000" algn="tl">
                    <a:srgbClr val="000000"/>
                  </a:outerShdw>
                </a:effectLst>
              </a:rPr>
              <a:t>		</a:t>
            </a:r>
            <a:r>
              <a:rPr lang="en-US" u="sng">
                <a:solidFill>
                  <a:srgbClr val="66FFFF"/>
                </a:solidFill>
                <a:effectLst>
                  <a:outerShdw blurRad="38100" dist="38100" dir="2700000" algn="tl">
                    <a:srgbClr val="000000"/>
                  </a:outerShdw>
                </a:effectLst>
              </a:rPr>
              <a:t>Minimum Patrol Officers</a:t>
            </a:r>
            <a:endParaRPr lang="en-US">
              <a:solidFill>
                <a:srgbClr val="66FFFF"/>
              </a:solidFill>
              <a:effectLst>
                <a:outerShdw blurRad="38100" dist="38100" dir="2700000" algn="tl">
                  <a:srgbClr val="000000"/>
                </a:outerShdw>
              </a:effectLst>
            </a:endParaRPr>
          </a:p>
          <a:p>
            <a:pPr>
              <a:defRPr/>
            </a:pPr>
            <a:r>
              <a:rPr lang="en-US">
                <a:solidFill>
                  <a:srgbClr val="66FFFF"/>
                </a:solidFill>
                <a:effectLst>
                  <a:outerShdw blurRad="38100" dist="38100" dir="2700000" algn="tl">
                    <a:srgbClr val="000000"/>
                  </a:outerShdw>
                </a:effectLst>
              </a:rPr>
              <a:t>Midnight-4 a.m                              6</a:t>
            </a:r>
          </a:p>
          <a:p>
            <a:pPr>
              <a:defRPr/>
            </a:pPr>
            <a:r>
              <a:rPr lang="en-US">
                <a:solidFill>
                  <a:srgbClr val="66FFFF"/>
                </a:solidFill>
                <a:effectLst>
                  <a:outerShdw blurRad="38100" dist="38100" dir="2700000" algn="tl">
                    <a:srgbClr val="000000"/>
                  </a:outerShdw>
                </a:effectLst>
              </a:rPr>
              <a:t>4-8 a.m.			     4</a:t>
            </a:r>
          </a:p>
          <a:p>
            <a:pPr>
              <a:defRPr/>
            </a:pPr>
            <a:r>
              <a:rPr lang="en-US">
                <a:solidFill>
                  <a:srgbClr val="66FFFF"/>
                </a:solidFill>
                <a:effectLst>
                  <a:outerShdw blurRad="38100" dist="38100" dir="2700000" algn="tl">
                    <a:srgbClr val="000000"/>
                  </a:outerShdw>
                </a:effectLst>
              </a:rPr>
              <a:t>8-noon				    14</a:t>
            </a:r>
          </a:p>
          <a:p>
            <a:pPr>
              <a:defRPr/>
            </a:pPr>
            <a:r>
              <a:rPr lang="en-US">
                <a:solidFill>
                  <a:srgbClr val="66FFFF"/>
                </a:solidFill>
                <a:effectLst>
                  <a:outerShdw blurRad="38100" dist="38100" dir="2700000" algn="tl">
                    <a:srgbClr val="000000"/>
                  </a:outerShdw>
                </a:effectLst>
              </a:rPr>
              <a:t>12-4 p.m.			      8</a:t>
            </a:r>
          </a:p>
          <a:p>
            <a:pPr>
              <a:defRPr/>
            </a:pPr>
            <a:r>
              <a:rPr lang="en-US">
                <a:solidFill>
                  <a:srgbClr val="66FFFF"/>
                </a:solidFill>
                <a:effectLst>
                  <a:outerShdw blurRad="38100" dist="38100" dir="2700000" algn="tl">
                    <a:srgbClr val="000000"/>
                  </a:outerShdw>
                </a:effectLst>
              </a:rPr>
              <a:t>4-8 p.m.			    12</a:t>
            </a:r>
          </a:p>
          <a:p>
            <a:pPr>
              <a:defRPr/>
            </a:pPr>
            <a:r>
              <a:rPr lang="en-US">
                <a:solidFill>
                  <a:srgbClr val="66FFFF"/>
                </a:solidFill>
                <a:effectLst>
                  <a:outerShdw blurRad="38100" dist="38100" dir="2700000" algn="tl">
                    <a:srgbClr val="000000"/>
                  </a:outerShdw>
                </a:effectLst>
              </a:rPr>
              <a:t>8-midnight			    16</a:t>
            </a:r>
          </a:p>
          <a:p>
            <a:pPr>
              <a:defRPr/>
            </a:pPr>
            <a:endParaRPr lang="en-US">
              <a:solidFill>
                <a:srgbClr val="66FFFF"/>
              </a:solidFill>
              <a:effectLst>
                <a:outerShdw blurRad="38100" dist="38100" dir="2700000" algn="tl">
                  <a:srgbClr val="000000"/>
                </a:outerShdw>
              </a:effectLst>
            </a:endParaRPr>
          </a:p>
          <a:p>
            <a:pPr>
              <a:defRPr/>
            </a:pPr>
            <a:r>
              <a:rPr lang="en-US">
                <a:solidFill>
                  <a:srgbClr val="66FFFF"/>
                </a:solidFill>
                <a:effectLst>
                  <a:outerShdw blurRad="38100" dist="38100" dir="2700000" algn="tl">
                    <a:srgbClr val="000000"/>
                  </a:outerShdw>
                </a:effectLst>
              </a:rPr>
              <a:t>Police officers report for duty at midnight or each of the following 4 hour intervals and they work continuously fir 8 hours.  What is the minimum number of officers needed per day? </a:t>
            </a:r>
          </a:p>
        </p:txBody>
      </p:sp>
    </p:spTree>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Workforce Assignment</a:t>
            </a:r>
          </a:p>
        </p:txBody>
      </p:sp>
      <p:sp>
        <p:nvSpPr>
          <p:cNvPr id="149507" name="Rectangle 3"/>
          <p:cNvSpPr>
            <a:spLocks noChangeArrowheads="1"/>
          </p:cNvSpPr>
          <p:nvPr/>
        </p:nvSpPr>
        <p:spPr bwMode="auto">
          <a:xfrm>
            <a:off x="687388" y="1041400"/>
            <a:ext cx="4762500" cy="30051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Define the Decision Variables</a:t>
            </a: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a:solidFill>
                  <a:srgbClr val="66FFFF"/>
                </a:solidFill>
                <a:effectLst>
                  <a:outerShdw blurRad="38100" dist="38100" dir="2700000" algn="tl">
                    <a:srgbClr val="000000"/>
                  </a:outerShdw>
                </a:effectLst>
              </a:rPr>
              <a:t>	</a:t>
            </a:r>
            <a:r>
              <a:rPr lang="en-US" sz="2400">
                <a:solidFill>
                  <a:srgbClr val="66FFFF"/>
                </a:solidFill>
                <a:effectLst>
                  <a:outerShdw blurRad="38100" dist="38100" dir="2700000" algn="tl">
                    <a:srgbClr val="000000"/>
                  </a:outerShdw>
                </a:effectLst>
              </a:rPr>
              <a:t>Define the Objective Function</a:t>
            </a:r>
          </a:p>
        </p:txBody>
      </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Workforce Assignment</a:t>
            </a:r>
          </a:p>
        </p:txBody>
      </p:sp>
      <p:sp>
        <p:nvSpPr>
          <p:cNvPr id="202755" name="Rectangle 3"/>
          <p:cNvSpPr>
            <a:spLocks noChangeArrowheads="1"/>
          </p:cNvSpPr>
          <p:nvPr/>
        </p:nvSpPr>
        <p:spPr bwMode="auto">
          <a:xfrm>
            <a:off x="687388" y="1041400"/>
            <a:ext cx="5334000" cy="5667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Define the Constraints (continued)</a:t>
            </a:r>
            <a:endParaRPr lang="en-US" sz="2400">
              <a:latin typeface="Arial" charset="0"/>
            </a:endParaRPr>
          </a:p>
        </p:txBody>
      </p:sp>
      <p:sp>
        <p:nvSpPr>
          <p:cNvPr id="202756" name="Text Box 4"/>
          <p:cNvSpPr txBox="1">
            <a:spLocks noChangeArrowheads="1"/>
          </p:cNvSpPr>
          <p:nvPr/>
        </p:nvSpPr>
        <p:spPr bwMode="auto">
          <a:xfrm>
            <a:off x="1346200" y="1485900"/>
            <a:ext cx="6484938" cy="457200"/>
          </a:xfrm>
          <a:prstGeom prst="rect">
            <a:avLst/>
          </a:prstGeom>
          <a:noFill/>
          <a:ln w="12700">
            <a:noFill/>
            <a:miter lim="800000"/>
            <a:headEnd type="none" w="sm" len="sm"/>
            <a:tailEnd type="none" w="sm" len="sm"/>
          </a:ln>
          <a:effectLst/>
        </p:spPr>
        <p:txBody>
          <a:bodyPr>
            <a:spAutoFit/>
          </a:bodyPr>
          <a:lstStyle/>
          <a:p>
            <a:pPr eaLnBrk="0" hangingPunct="0">
              <a:defRPr/>
            </a:pPr>
            <a:endParaRPr lang="en-US" sz="2400">
              <a:effectLst>
                <a:outerShdw blurRad="38100" dist="38100" dir="2700000" algn="tl">
                  <a:srgbClr val="000000"/>
                </a:outerShdw>
              </a:effectLst>
              <a:cs typeface="Arial" charset="0"/>
            </a:endParaRPr>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Blending Problem</a:t>
            </a:r>
          </a:p>
        </p:txBody>
      </p:sp>
      <p:sp>
        <p:nvSpPr>
          <p:cNvPr id="133123" name="Rectangle 3"/>
          <p:cNvSpPr>
            <a:spLocks noChangeArrowheads="1"/>
          </p:cNvSpPr>
          <p:nvPr/>
        </p:nvSpPr>
        <p:spPr bwMode="auto">
          <a:xfrm>
            <a:off x="509588" y="914400"/>
            <a:ext cx="8242300" cy="5062538"/>
          </a:xfrm>
          <a:prstGeom prst="rect">
            <a:avLst/>
          </a:prstGeom>
          <a:noFill/>
          <a:ln w="12700">
            <a:noFill/>
            <a:miter lim="800000"/>
            <a:headEnd/>
            <a:tailEnd/>
          </a:ln>
          <a:effectLst/>
        </p:spPr>
        <p:txBody>
          <a:bodyPr lIns="90488" tIns="44450" rIns="90488" bIns="44450"/>
          <a:lstStyle/>
          <a:p>
            <a:pPr marL="342900" indent="-342900"/>
            <a:r>
              <a:rPr lang="en-US" sz="1800">
                <a:solidFill>
                  <a:srgbClr val="66FFFF"/>
                </a:solidFill>
                <a:effectLst>
                  <a:outerShdw blurRad="38100" dist="38100" dir="2700000" algn="tl">
                    <a:srgbClr val="000000"/>
                  </a:outerShdw>
                </a:effectLst>
              </a:rPr>
              <a:t>	BURN-CLEAN  OIL  COMPANY  PRODUCES  REGULAR  AND  PREMIUM  GASOLINE.   BOTH  TYPES  OF  GASOLINE  ARE  PRODUCED  BY  BLENDING  TWO  TYPES  OF  CRUDE  OILS.  THE  CRUDE  OILS  CONTAIN  TWO INGREDIENTS,  NAMELY  A  AND  B.   THE  PERCENTAGES  OF  INGREDIENTS  A  AND  B,  AND  THE  COST  PER  GALLON  OF  EACH  TYPE  OF  THE  CRUDE  OIL  ARE  AS FOLLOWS: </a:t>
            </a:r>
            <a:endParaRPr lang="en-US" sz="1800" u="sng">
              <a:solidFill>
                <a:srgbClr val="66FFFF"/>
              </a:solidFill>
              <a:effectLst>
                <a:outerShdw blurRad="38100" dist="38100" dir="2700000" algn="tl">
                  <a:srgbClr val="000000"/>
                </a:outerShdw>
              </a:effectLst>
            </a:endParaRPr>
          </a:p>
          <a:p>
            <a:pPr marL="342900" indent="-342900"/>
            <a:r>
              <a:rPr lang="en-US" sz="1800">
                <a:solidFill>
                  <a:srgbClr val="66FFFF"/>
                </a:solidFill>
                <a:effectLst>
                  <a:outerShdw blurRad="38100" dist="38100" dir="2700000" algn="tl">
                    <a:srgbClr val="000000"/>
                  </a:outerShdw>
                </a:effectLst>
              </a:rPr>
              <a:t>	</a:t>
            </a:r>
            <a:r>
              <a:rPr lang="en-US" sz="1800" u="sng">
                <a:solidFill>
                  <a:srgbClr val="66FFFF"/>
                </a:solidFill>
                <a:effectLst>
                  <a:outerShdw blurRad="38100" dist="38100" dir="2700000" algn="tl">
                    <a:srgbClr val="000000"/>
                  </a:outerShdw>
                </a:effectLst>
              </a:rPr>
              <a:t>CRUDE OIL</a:t>
            </a:r>
            <a:r>
              <a:rPr lang="en-US" sz="1800">
                <a:solidFill>
                  <a:srgbClr val="66FFFF"/>
                </a:solidFill>
                <a:effectLst>
                  <a:outerShdw blurRad="38100" dist="38100" dir="2700000" algn="tl">
                    <a:srgbClr val="000000"/>
                  </a:outerShdw>
                </a:effectLst>
              </a:rPr>
              <a:t>	</a:t>
            </a:r>
            <a:r>
              <a:rPr lang="en-US" sz="1800" u="sng">
                <a:solidFill>
                  <a:srgbClr val="66FFFF"/>
                </a:solidFill>
                <a:effectLst>
                  <a:outerShdw blurRad="38100" dist="38100" dir="2700000" algn="tl">
                    <a:srgbClr val="000000"/>
                  </a:outerShdw>
                </a:effectLst>
              </a:rPr>
              <a:t>COST</a:t>
            </a:r>
            <a:r>
              <a:rPr lang="en-US" sz="1800">
                <a:solidFill>
                  <a:srgbClr val="66FFFF"/>
                </a:solidFill>
                <a:effectLst>
                  <a:outerShdw blurRad="38100" dist="38100" dir="2700000" algn="tl">
                    <a:srgbClr val="000000"/>
                  </a:outerShdw>
                </a:effectLst>
              </a:rPr>
              <a:t>	</a:t>
            </a:r>
            <a:r>
              <a:rPr lang="en-US" sz="1800" u="sng">
                <a:solidFill>
                  <a:srgbClr val="66FFFF"/>
                </a:solidFill>
                <a:effectLst>
                  <a:outerShdw blurRad="38100" dist="38100" dir="2700000" algn="tl">
                    <a:srgbClr val="000000"/>
                  </a:outerShdw>
                </a:effectLst>
              </a:rPr>
              <a:t>INGREDIENT  A</a:t>
            </a:r>
            <a:r>
              <a:rPr lang="en-US" sz="1800">
                <a:solidFill>
                  <a:srgbClr val="66FFFF"/>
                </a:solidFill>
                <a:effectLst>
                  <a:outerShdw blurRad="38100" dist="38100" dir="2700000" algn="tl">
                    <a:srgbClr val="000000"/>
                  </a:outerShdw>
                </a:effectLst>
              </a:rPr>
              <a:t>		</a:t>
            </a:r>
            <a:r>
              <a:rPr lang="en-US" sz="1800" u="sng">
                <a:solidFill>
                  <a:srgbClr val="66FFFF"/>
                </a:solidFill>
                <a:effectLst>
                  <a:outerShdw blurRad="38100" dist="38100" dir="2700000" algn="tl">
                    <a:srgbClr val="000000"/>
                  </a:outerShdw>
                </a:effectLst>
              </a:rPr>
              <a:t>INGREDIENT  B </a:t>
            </a:r>
            <a:r>
              <a:rPr lang="en-US" sz="1800">
                <a:solidFill>
                  <a:srgbClr val="66FFFF"/>
                </a:solidFill>
                <a:effectLst>
                  <a:outerShdw blurRad="38100" dist="38100" dir="2700000" algn="tl">
                    <a:srgbClr val="000000"/>
                  </a:outerShdw>
                </a:effectLst>
              </a:rPr>
              <a:t> </a:t>
            </a:r>
          </a:p>
          <a:p>
            <a:pPr marL="342900" indent="-342900"/>
            <a:r>
              <a:rPr lang="en-US" sz="1800">
                <a:solidFill>
                  <a:srgbClr val="66FFFF"/>
                </a:solidFill>
                <a:effectLst>
                  <a:outerShdw blurRad="38100" dist="38100" dir="2700000" algn="tl">
                    <a:srgbClr val="000000"/>
                  </a:outerShdw>
                </a:effectLst>
              </a:rPr>
              <a:t>            1		$0.20	       20%			       60%</a:t>
            </a:r>
          </a:p>
          <a:p>
            <a:pPr marL="342900" indent="-342900"/>
            <a:r>
              <a:rPr lang="en-US" sz="1800">
                <a:solidFill>
                  <a:srgbClr val="66FFFF"/>
                </a:solidFill>
                <a:effectLst>
                  <a:outerShdw blurRad="38100" dist="38100" dir="2700000" algn="tl">
                    <a:srgbClr val="000000"/>
                  </a:outerShdw>
                </a:effectLst>
              </a:rPr>
              <a:t>            2		$0.30	       50%			       30%</a:t>
            </a:r>
          </a:p>
          <a:p>
            <a:pPr marL="342900" indent="-342900"/>
            <a:endParaRPr lang="en-US" sz="1800">
              <a:solidFill>
                <a:srgbClr val="66FFFF"/>
              </a:solidFill>
              <a:effectLst>
                <a:outerShdw blurRad="38100" dist="38100" dir="2700000" algn="tl">
                  <a:srgbClr val="000000"/>
                </a:outerShdw>
              </a:effectLst>
            </a:endParaRPr>
          </a:p>
          <a:p>
            <a:pPr marL="342900" indent="-342900"/>
            <a:r>
              <a:rPr lang="en-US" sz="1800">
                <a:solidFill>
                  <a:srgbClr val="66FFFF"/>
                </a:solidFill>
                <a:effectLst>
                  <a:outerShdw blurRad="38100" dist="38100" dir="2700000" algn="tl">
                    <a:srgbClr val="000000"/>
                  </a:outerShdw>
                </a:effectLst>
              </a:rPr>
              <a:t>	EACH  GALLON  OF  REGULAR  MUST  CONTAIN  AT  LEAST  40%  OF INGREDIENT  A,  AND  EACH  GALLON  OF  PREMIUM  CAN  CONTAIN  AT  MOST  50%  OF  INGREDIENT  B.   THE  DAILY  DEMAND  FOR  REGULAR  AND  PREMIUM  GASOLINE  ARE  800,000  GALLONS  AND  500,000  GALLONS,  RESPECTIVELY.   FORMULATE  THE LP  PROBLEM.</a:t>
            </a:r>
          </a:p>
        </p:txBody>
      </p:sp>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3" name="Rectangle 3"/>
          <p:cNvSpPr>
            <a:spLocks noGrp="1" noChangeArrowheads="1"/>
          </p:cNvSpPr>
          <p:nvPr>
            <p:ph type="body" idx="4294967295"/>
          </p:nvPr>
        </p:nvSpPr>
        <p:spPr>
          <a:xfrm>
            <a:off x="687388" y="1041400"/>
            <a:ext cx="7950200" cy="4643438"/>
          </a:xfrm>
        </p:spPr>
        <p:txBody>
          <a:bodyPr/>
          <a:lstStyle/>
          <a:p>
            <a:pPr>
              <a:buFont typeface="Monotype Sorts"/>
              <a:buNone/>
              <a:defRPr/>
            </a:pPr>
            <a:r>
              <a:rPr lang="en-US" smtClean="0">
                <a:solidFill>
                  <a:srgbClr val="66FFFF"/>
                </a:solidFill>
              </a:rPr>
              <a:t>	Media Selection</a:t>
            </a:r>
          </a:p>
          <a:p>
            <a:pPr lvl="1">
              <a:defRPr/>
            </a:pPr>
            <a:r>
              <a:rPr lang="en-US" smtClean="0">
                <a:solidFill>
                  <a:srgbClr val="66FFFF"/>
                </a:solidFill>
              </a:rPr>
              <a:t>One application of linear programming in marketing is </a:t>
            </a:r>
            <a:r>
              <a:rPr lang="en-US" u="sng" smtClean="0">
                <a:solidFill>
                  <a:srgbClr val="66FFFF"/>
                </a:solidFill>
              </a:rPr>
              <a:t>media selection</a:t>
            </a:r>
            <a:r>
              <a:rPr lang="en-US" smtClean="0">
                <a:solidFill>
                  <a:srgbClr val="66FFFF"/>
                </a:solidFill>
              </a:rPr>
              <a:t>.</a:t>
            </a:r>
          </a:p>
          <a:p>
            <a:pPr lvl="1">
              <a:defRPr/>
            </a:pPr>
            <a:r>
              <a:rPr lang="en-US" smtClean="0">
                <a:solidFill>
                  <a:srgbClr val="66FFFF"/>
                </a:solidFill>
              </a:rPr>
              <a:t>LP can be used to help marketing managers allocate a fixed budget to various advertising media.</a:t>
            </a:r>
          </a:p>
          <a:p>
            <a:pPr lvl="1">
              <a:defRPr/>
            </a:pPr>
            <a:r>
              <a:rPr lang="en-US" smtClean="0">
                <a:solidFill>
                  <a:srgbClr val="66FFFF"/>
                </a:solidFill>
              </a:rPr>
              <a:t>The objective is to maximize reach, frequency, and quality of exposure.</a:t>
            </a:r>
          </a:p>
          <a:p>
            <a:pPr lvl="1">
              <a:defRPr/>
            </a:pPr>
            <a:r>
              <a:rPr lang="en-US" smtClean="0">
                <a:solidFill>
                  <a:srgbClr val="66FFFF"/>
                </a:solidFill>
              </a:rPr>
              <a:t>Restrictions on the allowable allocation usually arise during consideration of company policy, contract requirements, and media availability.</a:t>
            </a:r>
          </a:p>
        </p:txBody>
      </p:sp>
      <p:sp>
        <p:nvSpPr>
          <p:cNvPr id="199684" name="Rectangle 4"/>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Marketing Applications</a:t>
            </a:r>
          </a:p>
        </p:txBody>
      </p:sp>
    </p:spTree>
  </p:cSld>
  <p:clrMapOvr>
    <a:masterClrMapping/>
  </p:clrMapOvr>
  <p:transition>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Blending Problem</a:t>
            </a:r>
          </a:p>
        </p:txBody>
      </p:sp>
      <p:sp>
        <p:nvSpPr>
          <p:cNvPr id="135171" name="Rectangle 3"/>
          <p:cNvSpPr>
            <a:spLocks noChangeArrowheads="1"/>
          </p:cNvSpPr>
          <p:nvPr/>
        </p:nvSpPr>
        <p:spPr bwMode="auto">
          <a:xfrm>
            <a:off x="687388" y="1041400"/>
            <a:ext cx="7772400" cy="36655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Define the decision variables</a:t>
            </a:r>
          </a:p>
          <a:p>
            <a:pPr marL="342900" indent="-342900" eaLnBrk="0" hangingPunct="0">
              <a:spcBef>
                <a:spcPct val="20000"/>
              </a:spcBef>
              <a:buClr>
                <a:srgbClr val="66FFFF"/>
              </a:buClr>
              <a:buSzPct val="75000"/>
              <a:buFont typeface="Monotype Sorts"/>
              <a:buNone/>
              <a:defRPr/>
            </a:pPr>
            <a:endParaRPr lang="en-US" sz="10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endParaRPr lang="en-US" sz="12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endParaRPr lang="en-US" sz="2400">
              <a:solidFill>
                <a:srgbClr val="66FFFF"/>
              </a:solidFill>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Define the objective function</a:t>
            </a:r>
          </a:p>
          <a:p>
            <a:pPr marL="342900" indent="-342900" eaLnBrk="0" hangingPunct="0">
              <a:spcBef>
                <a:spcPct val="20000"/>
              </a:spcBef>
              <a:buClr>
                <a:srgbClr val="66FFFF"/>
              </a:buClr>
              <a:buSzPct val="75000"/>
              <a:buFont typeface="Monotype Sorts"/>
              <a:buNone/>
              <a:defRPr/>
            </a:pPr>
            <a:endParaRPr lang="en-US" sz="1000">
              <a:effectLst>
                <a:outerShdw blurRad="38100" dist="38100" dir="2700000" algn="tl">
                  <a:srgbClr val="000000"/>
                </a:outerShdw>
              </a:effectLst>
            </a:endParaRPr>
          </a:p>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p>
        </p:txBody>
      </p:sp>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Blending Problem</a:t>
            </a:r>
          </a:p>
        </p:txBody>
      </p:sp>
      <p:sp>
        <p:nvSpPr>
          <p:cNvPr id="136195" name="Rectangle 3"/>
          <p:cNvSpPr>
            <a:spLocks noChangeArrowheads="1"/>
          </p:cNvSpPr>
          <p:nvPr/>
        </p:nvSpPr>
        <p:spPr bwMode="auto">
          <a:xfrm>
            <a:off x="685800" y="1066800"/>
            <a:ext cx="7772400" cy="4529138"/>
          </a:xfrm>
          <a:prstGeom prst="rect">
            <a:avLst/>
          </a:prstGeom>
          <a:noFill/>
          <a:ln w="12700">
            <a:noFill/>
            <a:miter lim="800000"/>
            <a:headEnd/>
            <a:tailEnd/>
          </a:ln>
          <a:effectLst/>
        </p:spPr>
        <p:txBody>
          <a:bodyPr lIns="90488" tIns="44450" rIns="90488" bIns="44450"/>
          <a:lstStyle/>
          <a:p>
            <a:pPr marL="342900" indent="-342900" eaLnBrk="0" hangingPunct="0">
              <a:lnSpc>
                <a:spcPct val="90000"/>
              </a:lnSpc>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Define the constraints</a:t>
            </a:r>
            <a:endParaRPr lang="en-US" sz="2400">
              <a:solidFill>
                <a:srgbClr val="66FFFF"/>
              </a:solidFill>
              <a:latin typeface="Arial" charset="0"/>
            </a:endParaRPr>
          </a:p>
        </p:txBody>
      </p:sp>
    </p:spTree>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p:txBody>
          <a:bodyPr/>
          <a:lstStyle/>
          <a:p>
            <a:r>
              <a:rPr lang="en-US" sz="2200" b="1" smtClean="0">
                <a:effectLst/>
              </a:rPr>
              <a:t>MULTIPERIOD  PRODUCTION  PLANNING  MODEL</a:t>
            </a:r>
            <a:r>
              <a:rPr lang="en-US" sz="2400" smtClean="0">
                <a:effectLst/>
              </a:rPr>
              <a:t> </a:t>
            </a:r>
          </a:p>
        </p:txBody>
      </p:sp>
      <p:sp>
        <p:nvSpPr>
          <p:cNvPr id="58370" name="Rectangle 3"/>
          <p:cNvSpPr>
            <a:spLocks noGrp="1" noChangeArrowheads="1"/>
          </p:cNvSpPr>
          <p:nvPr>
            <p:ph type="body" idx="1"/>
          </p:nvPr>
        </p:nvSpPr>
        <p:spPr>
          <a:xfrm>
            <a:off x="496888" y="990600"/>
            <a:ext cx="8267700" cy="5100638"/>
          </a:xfrm>
        </p:spPr>
        <p:txBody>
          <a:bodyPr/>
          <a:lstStyle/>
          <a:p>
            <a:pPr>
              <a:buFont typeface="Monotype Sorts"/>
              <a:buNone/>
            </a:pPr>
            <a:r>
              <a:rPr lang="en-US" sz="2000" smtClean="0">
                <a:solidFill>
                  <a:srgbClr val="66FFFF"/>
                </a:solidFill>
                <a:effectLst/>
              </a:rPr>
              <a:t>	XYZ  CO.  USES  A  3  MONTH  PLANNING  HORIZON  TO  PLAN  THE  PRODUCTION  OF  WIDGETS.  INVENTORY  AT  THE  END  OF  MARCH  IS  500  UNITS.  MANAGEMENT  WANTS  AT  LEAST  300  UNITS  IN  INVENTORY  AT  THE  END  OF  JUNE.  THE INVENTORY HOLDING  COST  IS  $2.00/UNIT/MONTH.  PRODUCTION  RATE  IS  2  UNITS / HOUR.  EACH  WIDGET  REQUIRES  5 SQ FT.  AND  THE  WAREHOUSE  STORAGE  CAPACITY  IS  10,000  SQ FT.  </a:t>
            </a:r>
          </a:p>
          <a:p>
            <a:pPr>
              <a:buFont typeface="Monotype Sorts"/>
              <a:buNone/>
            </a:pPr>
            <a:r>
              <a:rPr lang="en-US" sz="2000" smtClean="0">
                <a:solidFill>
                  <a:srgbClr val="66FFFF"/>
                </a:solidFill>
                <a:effectLst/>
              </a:rPr>
              <a:t>	USE THE  FOLLOWING  DATA  TO  FORMULATE  THE  LP  MODEL  TO  FIND  THE  OPTIMAL  PRODUCTION  SCHEDULE  THAT  MEETS  THE  DEMAND.</a:t>
            </a:r>
          </a:p>
          <a:p>
            <a:pPr>
              <a:buFont typeface="Monotype Sorts"/>
              <a:buNone/>
            </a:pPr>
            <a:r>
              <a:rPr lang="en-US" sz="2000" smtClean="0">
                <a:solidFill>
                  <a:srgbClr val="66FFFF"/>
                </a:solidFill>
                <a:effectLst/>
              </a:rPr>
              <a:t>	</a:t>
            </a:r>
            <a:r>
              <a:rPr lang="en-US" sz="2000" u="sng" smtClean="0">
                <a:solidFill>
                  <a:srgbClr val="66FFFF"/>
                </a:solidFill>
                <a:effectLst/>
              </a:rPr>
              <a:t>Month	Demand	    Prod cost/unit        Prod. capacity</a:t>
            </a:r>
          </a:p>
          <a:p>
            <a:pPr>
              <a:buFont typeface="Monotype Sorts"/>
              <a:buNone/>
            </a:pPr>
            <a:r>
              <a:rPr lang="en-US" sz="2000" smtClean="0">
                <a:solidFill>
                  <a:srgbClr val="66FFFF"/>
                </a:solidFill>
                <a:effectLst/>
              </a:rPr>
              <a:t>	April	   600 units		$ 10		  1000 hrs</a:t>
            </a:r>
          </a:p>
          <a:p>
            <a:pPr>
              <a:buFont typeface="Monotype Sorts"/>
              <a:buNone/>
            </a:pPr>
            <a:r>
              <a:rPr lang="en-US" sz="2000" smtClean="0">
                <a:solidFill>
                  <a:srgbClr val="66FFFF"/>
                </a:solidFill>
                <a:effectLst/>
              </a:rPr>
              <a:t>	May	 	 1500	      	   	   15		    800</a:t>
            </a:r>
          </a:p>
          <a:p>
            <a:pPr>
              <a:buFont typeface="Monotype Sorts"/>
              <a:buNone/>
            </a:pPr>
            <a:r>
              <a:rPr lang="en-US" sz="2000" smtClean="0">
                <a:solidFill>
                  <a:srgbClr val="66FFFF"/>
                </a:solidFill>
                <a:effectLst/>
              </a:rPr>
              <a:t>	June	 	 2500		   	   15		    600 </a:t>
            </a:r>
          </a:p>
        </p:txBody>
      </p:sp>
    </p:spTree>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p:txBody>
          <a:bodyPr/>
          <a:lstStyle/>
          <a:p>
            <a:r>
              <a:rPr lang="en-US" sz="2200" b="1" smtClean="0">
                <a:effectLst/>
              </a:rPr>
              <a:t>MULTIPERIOD  PRODUCTION  PLANNING  MODEL</a:t>
            </a:r>
          </a:p>
        </p:txBody>
      </p:sp>
      <p:sp>
        <p:nvSpPr>
          <p:cNvPr id="163843" name="Rectangle 3"/>
          <p:cNvSpPr>
            <a:spLocks noGrp="1" noChangeArrowheads="1"/>
          </p:cNvSpPr>
          <p:nvPr>
            <p:ph type="body" idx="1"/>
          </p:nvPr>
        </p:nvSpPr>
        <p:spPr>
          <a:ln w="9525"/>
        </p:spPr>
        <p:txBody>
          <a:bodyPr/>
          <a:lstStyle/>
          <a:p>
            <a:pPr>
              <a:buFont typeface="Monotype Sorts"/>
              <a:buNone/>
            </a:pPr>
            <a:r>
              <a:rPr lang="en-US" smtClean="0">
                <a:solidFill>
                  <a:srgbClr val="66FFFF"/>
                </a:solidFill>
              </a:rPr>
              <a:t>	Define the decision variables</a:t>
            </a:r>
          </a:p>
          <a:p>
            <a:endParaRPr lang="en-US" smtClean="0"/>
          </a:p>
          <a:p>
            <a:pPr>
              <a:buFont typeface="Monotype Sorts"/>
              <a:buNone/>
            </a:pPr>
            <a:r>
              <a:rPr lang="en-US" smtClean="0"/>
              <a:t>        </a:t>
            </a:r>
            <a:endParaRPr lang="en-US" smtClean="0">
              <a:solidFill>
                <a:srgbClr val="66FFFF"/>
              </a:solidFill>
            </a:endParaRPr>
          </a:p>
          <a:p>
            <a:endParaRPr lang="en-US" smtClean="0">
              <a:solidFill>
                <a:srgbClr val="66FFFF"/>
              </a:solidFill>
            </a:endParaRPr>
          </a:p>
          <a:p>
            <a:endParaRPr lang="en-US" smtClean="0">
              <a:solidFill>
                <a:srgbClr val="66FFFF"/>
              </a:solidFill>
            </a:endParaRPr>
          </a:p>
          <a:p>
            <a:endParaRPr lang="en-US" smtClean="0">
              <a:solidFill>
                <a:srgbClr val="66FFFF"/>
              </a:solidFill>
            </a:endParaRPr>
          </a:p>
          <a:p>
            <a:pPr>
              <a:buFont typeface="Monotype Sorts"/>
              <a:buNone/>
            </a:pPr>
            <a:r>
              <a:rPr lang="en-US" smtClean="0">
                <a:solidFill>
                  <a:srgbClr val="66FFFF"/>
                </a:solidFill>
              </a:rPr>
              <a:t>    Define the objective function</a:t>
            </a:r>
          </a:p>
          <a:p>
            <a:pPr>
              <a:buFont typeface="Monotype Sorts"/>
              <a:buNone/>
            </a:pPr>
            <a:endParaRPr lang="en-US" smtClean="0">
              <a:effectLst/>
            </a:endParaRPr>
          </a:p>
        </p:txBody>
      </p:sp>
    </p:spTree>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r>
              <a:rPr lang="en-US" sz="2200" b="1" smtClean="0">
                <a:effectLst/>
              </a:rPr>
              <a:t>MULTIPERIOD  PRODUCTION  PLANNING  MODEL</a:t>
            </a:r>
          </a:p>
        </p:txBody>
      </p:sp>
      <p:sp>
        <p:nvSpPr>
          <p:cNvPr id="60418" name="Rectangle 3"/>
          <p:cNvSpPr>
            <a:spLocks noGrp="1" noChangeArrowheads="1"/>
          </p:cNvSpPr>
          <p:nvPr>
            <p:ph type="body" idx="1"/>
          </p:nvPr>
        </p:nvSpPr>
        <p:spPr/>
        <p:txBody>
          <a:bodyPr/>
          <a:lstStyle/>
          <a:p>
            <a:pPr>
              <a:buFont typeface="Monotype Sorts"/>
              <a:buNone/>
            </a:pPr>
            <a:r>
              <a:rPr lang="en-US" smtClean="0">
                <a:solidFill>
                  <a:srgbClr val="66FFFF"/>
                </a:solidFill>
                <a:effectLst/>
              </a:rPr>
              <a:t>	Define the constraints</a:t>
            </a:r>
          </a:p>
        </p:txBody>
      </p:sp>
    </p:spTree>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3" name="Rectangle 3"/>
          <p:cNvSpPr>
            <a:spLocks noGrp="1" noChangeArrowheads="1"/>
          </p:cNvSpPr>
          <p:nvPr>
            <p:ph type="body" idx="1"/>
          </p:nvPr>
        </p:nvSpPr>
        <p:spPr>
          <a:xfrm>
            <a:off x="687388" y="1041400"/>
            <a:ext cx="8140700" cy="5189538"/>
          </a:xfrm>
        </p:spPr>
        <p:txBody>
          <a:bodyPr/>
          <a:lstStyle/>
          <a:p>
            <a:pPr>
              <a:lnSpc>
                <a:spcPct val="90000"/>
              </a:lnSpc>
              <a:buFont typeface="Monotype Sorts"/>
              <a:buNone/>
              <a:defRPr/>
            </a:pPr>
            <a:r>
              <a:rPr lang="en-US" sz="1800" dirty="0" smtClean="0">
                <a:solidFill>
                  <a:srgbClr val="66FFFF"/>
                </a:solidFill>
              </a:rPr>
              <a:t>	The Camden County Chamber of Commerce (CCCC) would like to promote the region to area businesses.  Advertising alternatives include television, radio and internet.   Estimates of audience reached and costs per advertisement and maximum media usage limitations are shown below:</a:t>
            </a:r>
          </a:p>
          <a:p>
            <a:pPr>
              <a:lnSpc>
                <a:spcPct val="90000"/>
              </a:lnSpc>
              <a:buFont typeface="Monotype Sorts"/>
              <a:buNone/>
              <a:defRPr/>
            </a:pPr>
            <a:r>
              <a:rPr lang="en-US" sz="1800" dirty="0" smtClean="0">
                <a:solidFill>
                  <a:srgbClr val="66FFFF"/>
                </a:solidFill>
              </a:rPr>
              <a:t>				Television	Radio		Internet</a:t>
            </a:r>
          </a:p>
          <a:p>
            <a:pPr>
              <a:lnSpc>
                <a:spcPct val="90000"/>
              </a:lnSpc>
              <a:buFont typeface="Monotype Sorts"/>
              <a:buNone/>
              <a:defRPr/>
            </a:pPr>
            <a:r>
              <a:rPr lang="en-US" sz="1800" dirty="0" smtClean="0">
                <a:solidFill>
                  <a:srgbClr val="66FFFF"/>
                </a:solidFill>
              </a:rPr>
              <a:t>	Audience/adv.	100,000	   	18,000		40,000</a:t>
            </a:r>
          </a:p>
          <a:p>
            <a:pPr>
              <a:lnSpc>
                <a:spcPct val="90000"/>
              </a:lnSpc>
              <a:buFont typeface="Monotype Sorts"/>
              <a:buNone/>
              <a:defRPr/>
            </a:pPr>
            <a:r>
              <a:rPr lang="en-US" sz="1800" dirty="0" smtClean="0">
                <a:solidFill>
                  <a:srgbClr val="66FFFF"/>
                </a:solidFill>
              </a:rPr>
              <a:t>	Cost/adv.		  $2,000	    	$300	  	  $600    </a:t>
            </a:r>
          </a:p>
          <a:p>
            <a:pPr>
              <a:lnSpc>
                <a:spcPct val="90000"/>
              </a:lnSpc>
              <a:buFont typeface="Monotype Sorts"/>
              <a:buNone/>
              <a:defRPr/>
            </a:pPr>
            <a:r>
              <a:rPr lang="en-US" sz="1800" dirty="0" smtClean="0">
                <a:solidFill>
                  <a:srgbClr val="66FFFF"/>
                </a:solidFill>
              </a:rPr>
              <a:t>	Maximum usage	     10		   20		    10</a:t>
            </a:r>
          </a:p>
          <a:p>
            <a:pPr>
              <a:lnSpc>
                <a:spcPct val="90000"/>
              </a:lnSpc>
              <a:buFont typeface="Monotype Sorts"/>
              <a:buNone/>
              <a:defRPr/>
            </a:pPr>
            <a:endParaRPr lang="en-US" sz="1800" dirty="0" smtClean="0">
              <a:solidFill>
                <a:srgbClr val="66FFFF"/>
              </a:solidFill>
            </a:endParaRPr>
          </a:p>
          <a:p>
            <a:pPr>
              <a:lnSpc>
                <a:spcPct val="90000"/>
              </a:lnSpc>
              <a:buFont typeface="Monotype Sorts"/>
              <a:buNone/>
              <a:defRPr/>
            </a:pPr>
            <a:r>
              <a:rPr lang="en-US" sz="1800" dirty="0" smtClean="0">
                <a:solidFill>
                  <a:srgbClr val="66FFFF"/>
                </a:solidFill>
              </a:rPr>
              <a:t>	To ensure a balance use of advertisement media</a:t>
            </a:r>
            <a:r>
              <a:rPr lang="en-US" sz="1800" smtClean="0">
                <a:solidFill>
                  <a:srgbClr val="66FFFF"/>
                </a:solidFill>
              </a:rPr>
              <a:t>, </a:t>
            </a:r>
            <a:r>
              <a:rPr lang="en-US" sz="1800" smtClean="0">
                <a:solidFill>
                  <a:srgbClr val="66FFFF"/>
                </a:solidFill>
              </a:rPr>
              <a:t>television </a:t>
            </a:r>
            <a:r>
              <a:rPr lang="en-US" sz="1800" dirty="0" smtClean="0">
                <a:solidFill>
                  <a:srgbClr val="66FFFF"/>
                </a:solidFill>
              </a:rPr>
              <a:t>advertisements must not exceed 50% of the total number authorized.  In addition, internet ads should account for at least 10% of the total advertisements used.  CCCC has a total budget of $18,000.  Determine the number of each type of media to use such that the number of audience reached is maximized.  </a:t>
            </a:r>
          </a:p>
          <a:p>
            <a:pPr>
              <a:lnSpc>
                <a:spcPct val="90000"/>
              </a:lnSpc>
              <a:buFont typeface="Monotype Sorts"/>
              <a:buNone/>
              <a:defRPr/>
            </a:pPr>
            <a:endParaRPr lang="en-US" sz="1800" dirty="0" smtClean="0">
              <a:solidFill>
                <a:srgbClr val="66FFFF"/>
              </a:solidFill>
            </a:endParaRPr>
          </a:p>
          <a:p>
            <a:pPr>
              <a:lnSpc>
                <a:spcPct val="90000"/>
              </a:lnSpc>
              <a:buFont typeface="Monotype Sorts"/>
              <a:buNone/>
              <a:defRPr/>
            </a:pPr>
            <a:r>
              <a:rPr lang="en-US" sz="1800" dirty="0" smtClean="0">
                <a:solidFill>
                  <a:srgbClr val="66FFFF"/>
                </a:solidFill>
              </a:rPr>
              <a:t>	If CCCC had an additional $100, what is the net increase of audience reached.   Would the allocation of the media stay the same?</a:t>
            </a:r>
          </a:p>
          <a:p>
            <a:pPr>
              <a:lnSpc>
                <a:spcPct val="90000"/>
              </a:lnSpc>
              <a:buFont typeface="Monotype Sorts"/>
              <a:buNone/>
              <a:defRPr/>
            </a:pPr>
            <a:r>
              <a:rPr lang="en-US" sz="1800" dirty="0" smtClean="0">
                <a:solidFill>
                  <a:srgbClr val="66FFFF"/>
                </a:solidFill>
              </a:rPr>
              <a:t> </a:t>
            </a:r>
          </a:p>
        </p:txBody>
      </p:sp>
      <p:sp>
        <p:nvSpPr>
          <p:cNvPr id="199684" name="Rectangle 4"/>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Marketing Applications: Media Selection</a:t>
            </a:r>
          </a:p>
        </p:txBody>
      </p:sp>
    </p:spTree>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36" name="Rectangle 68"/>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Media Selection</a:t>
            </a:r>
          </a:p>
        </p:txBody>
      </p:sp>
      <p:sp>
        <p:nvSpPr>
          <p:cNvPr id="58437" name="Text Box 69"/>
          <p:cNvSpPr txBox="1">
            <a:spLocks noChangeArrowheads="1"/>
          </p:cNvSpPr>
          <p:nvPr/>
        </p:nvSpPr>
        <p:spPr bwMode="auto">
          <a:xfrm>
            <a:off x="457200" y="1487488"/>
            <a:ext cx="7648575" cy="2252662"/>
          </a:xfrm>
          <a:prstGeom prst="rect">
            <a:avLst/>
          </a:prstGeom>
          <a:noFill/>
          <a:ln w="12700">
            <a:noFill/>
            <a:miter lim="800000"/>
            <a:headEnd type="none" w="sm" len="sm"/>
            <a:tailEnd type="none" w="sm" len="sm"/>
          </a:ln>
        </p:spPr>
        <p:txBody>
          <a:bodyPr>
            <a:spAutoFit/>
          </a:bodyPr>
          <a:lstStyle/>
          <a:p>
            <a:pPr eaLnBrk="0" hangingPunct="0">
              <a:defRPr/>
            </a:pPr>
            <a:r>
              <a:rPr lang="en-US" sz="2400" i="1">
                <a:effectLst>
                  <a:outerShdw blurRad="38100" dist="38100" dir="2700000" algn="tl">
                    <a:srgbClr val="000000"/>
                  </a:outerShdw>
                </a:effectLst>
                <a:cs typeface="Arial" charset="0"/>
              </a:rPr>
              <a:t>	TV</a:t>
            </a:r>
            <a:r>
              <a:rPr lang="en-US" sz="2400">
                <a:effectLst>
                  <a:outerShdw blurRad="38100" dist="38100" dir="2700000" algn="tl">
                    <a:srgbClr val="000000"/>
                  </a:outerShdw>
                </a:effectLst>
                <a:cs typeface="Arial" charset="0"/>
              </a:rPr>
              <a:t> = number of television advertisements to use</a:t>
            </a:r>
            <a:endParaRPr lang="en-US" sz="2400">
              <a:effectLst>
                <a:outerShdw blurRad="38100" dist="38100" dir="2700000" algn="tl">
                  <a:srgbClr val="000000"/>
                </a:outerShdw>
              </a:effectLst>
              <a:cs typeface="Times New Roman" pitchFamily="18" charset="0"/>
            </a:endParaRPr>
          </a:p>
          <a:p>
            <a:pPr eaLnBrk="0" hangingPunct="0">
              <a:defRPr/>
            </a:pPr>
            <a:r>
              <a:rPr lang="en-US" sz="2400" i="1">
                <a:effectLst>
                  <a:outerShdw blurRad="38100" dist="38100" dir="2700000" algn="tl">
                    <a:srgbClr val="000000"/>
                  </a:outerShdw>
                </a:effectLst>
                <a:cs typeface="Arial" charset="0"/>
              </a:rPr>
              <a:t>	RA</a:t>
            </a:r>
            <a:r>
              <a:rPr lang="en-US" sz="2400">
                <a:effectLst>
                  <a:outerShdw blurRad="38100" dist="38100" dir="2700000" algn="tl">
                    <a:srgbClr val="000000"/>
                  </a:outerShdw>
                </a:effectLst>
                <a:cs typeface="Arial" charset="0"/>
              </a:rPr>
              <a:t> = number of radio </a:t>
            </a:r>
            <a:r>
              <a:rPr lang="en-US">
                <a:effectLst>
                  <a:outerShdw blurRad="38100" dist="38100" dir="2700000" algn="tl">
                    <a:srgbClr val="000000"/>
                  </a:outerShdw>
                </a:effectLst>
              </a:rPr>
              <a:t>advertisements</a:t>
            </a:r>
            <a:r>
              <a:rPr lang="en-US" sz="2400">
                <a:effectLst>
                  <a:outerShdw blurRad="38100" dist="38100" dir="2700000" algn="tl">
                    <a:srgbClr val="000000"/>
                  </a:outerShdw>
                </a:effectLst>
                <a:cs typeface="Arial" charset="0"/>
              </a:rPr>
              <a:t> to use</a:t>
            </a:r>
            <a:endParaRPr lang="en-US" sz="2400">
              <a:effectLst>
                <a:outerShdw blurRad="38100" dist="38100" dir="2700000" algn="tl">
                  <a:srgbClr val="000000"/>
                </a:outerShdw>
              </a:effectLst>
              <a:cs typeface="Times New Roman" pitchFamily="18" charset="0"/>
            </a:endParaRPr>
          </a:p>
          <a:p>
            <a:pPr eaLnBrk="0" hangingPunct="0">
              <a:defRPr/>
            </a:pPr>
            <a:r>
              <a:rPr lang="en-US" sz="2400" i="1">
                <a:effectLst>
                  <a:outerShdw blurRad="38100" dist="38100" dir="2700000" algn="tl">
                    <a:srgbClr val="000000"/>
                  </a:outerShdw>
                </a:effectLst>
                <a:cs typeface="Arial" charset="0"/>
              </a:rPr>
              <a:t>	IN</a:t>
            </a:r>
            <a:r>
              <a:rPr lang="en-US" sz="2400">
                <a:effectLst>
                  <a:outerShdw blurRad="38100" dist="38100" dir="2700000" algn="tl">
                    <a:srgbClr val="000000"/>
                  </a:outerShdw>
                </a:effectLst>
                <a:cs typeface="Arial" charset="0"/>
              </a:rPr>
              <a:t> = number of </a:t>
            </a:r>
            <a:r>
              <a:rPr lang="en-US">
                <a:effectLst>
                  <a:outerShdw blurRad="38100" dist="38100" dir="2700000" algn="tl">
                    <a:srgbClr val="000000"/>
                  </a:outerShdw>
                </a:effectLst>
              </a:rPr>
              <a:t>internet advertisements to use</a:t>
            </a:r>
          </a:p>
          <a:p>
            <a:pPr eaLnBrk="0" hangingPunct="0">
              <a:defRPr/>
            </a:pPr>
            <a:endParaRPr lang="en-US">
              <a:solidFill>
                <a:srgbClr val="66FFFF"/>
              </a:solidFill>
              <a:effectLst>
                <a:outerShdw blurRad="38100" dist="38100" dir="2700000" algn="tl">
                  <a:srgbClr val="000000"/>
                </a:outerShdw>
              </a:effectLst>
            </a:endParaRPr>
          </a:p>
          <a:p>
            <a:pPr eaLnBrk="0" hangingPunct="0">
              <a:defRPr/>
            </a:pPr>
            <a:r>
              <a:rPr lang="en-US">
                <a:solidFill>
                  <a:srgbClr val="66FFFF"/>
                </a:solidFill>
                <a:effectLst>
                  <a:outerShdw blurRad="38100" dist="38100" dir="2700000" algn="tl">
                    <a:srgbClr val="000000"/>
                  </a:outerShdw>
                </a:effectLst>
              </a:rPr>
              <a:t>        </a:t>
            </a:r>
            <a:r>
              <a:rPr lang="en-US" sz="2400">
                <a:solidFill>
                  <a:srgbClr val="66FFFF"/>
                </a:solidFill>
                <a:effectLst>
                  <a:outerShdw blurRad="38100" dist="38100" dir="2700000" algn="tl">
                    <a:srgbClr val="000000"/>
                  </a:outerShdw>
                </a:effectLst>
              </a:rPr>
              <a:t>Define the Objective Function</a:t>
            </a:r>
            <a:endParaRPr lang="en-US" sz="2400">
              <a:effectLst>
                <a:outerShdw blurRad="38100" dist="38100" dir="2700000" algn="tl">
                  <a:srgbClr val="000000"/>
                </a:outerShdw>
              </a:effectLst>
              <a:cs typeface="Times New Roman" pitchFamily="18" charset="0"/>
            </a:endParaRPr>
          </a:p>
          <a:p>
            <a:pPr eaLnBrk="0" hangingPunct="0">
              <a:defRPr/>
            </a:pPr>
            <a:r>
              <a:rPr lang="en-US" sz="2400" i="1">
                <a:effectLst>
                  <a:outerShdw blurRad="38100" dist="38100" dir="2700000" algn="tl">
                    <a:srgbClr val="000000"/>
                  </a:outerShdw>
                </a:effectLst>
                <a:cs typeface="Arial" charset="0"/>
              </a:rPr>
              <a:t>	</a:t>
            </a:r>
          </a:p>
        </p:txBody>
      </p:sp>
      <p:sp>
        <p:nvSpPr>
          <p:cNvPr id="58439" name="Rectangle 71"/>
          <p:cNvSpPr>
            <a:spLocks noChangeArrowheads="1"/>
          </p:cNvSpPr>
          <p:nvPr/>
        </p:nvSpPr>
        <p:spPr bwMode="auto">
          <a:xfrm>
            <a:off x="687388" y="1041400"/>
            <a:ext cx="4762500" cy="5667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Define the Decision Variables</a:t>
            </a:r>
            <a:endParaRPr lang="en-US" sz="2400">
              <a:latin typeface="Arial" charset="0"/>
            </a:endParaRPr>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Media Selection</a:t>
            </a:r>
          </a:p>
        </p:txBody>
      </p:sp>
      <p:sp>
        <p:nvSpPr>
          <p:cNvPr id="156675" name="Rectangle 3"/>
          <p:cNvSpPr>
            <a:spLocks noChangeArrowheads="1"/>
          </p:cNvSpPr>
          <p:nvPr/>
        </p:nvSpPr>
        <p:spPr bwMode="auto">
          <a:xfrm>
            <a:off x="687388" y="1041400"/>
            <a:ext cx="4762500" cy="5667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Define the Constraints</a:t>
            </a:r>
            <a:endParaRPr lang="en-US" sz="2400">
              <a:latin typeface="Arial" charset="0"/>
            </a:endParaRPr>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ChangeArrowheads="1"/>
          </p:cNvSpPr>
          <p:nvPr/>
        </p:nvSpPr>
        <p:spPr bwMode="auto">
          <a:xfrm>
            <a:off x="685800" y="52388"/>
            <a:ext cx="7772400" cy="814387"/>
          </a:xfrm>
          <a:prstGeom prst="rect">
            <a:avLst/>
          </a:prstGeom>
          <a:noFill/>
          <a:ln w="12700">
            <a:noFill/>
            <a:miter lim="800000"/>
            <a:headEnd/>
            <a:tailEnd/>
          </a:ln>
          <a:effectLst/>
        </p:spPr>
        <p:txBody>
          <a:bodyPr lIns="90488" tIns="44450" rIns="90488" bIns="44450" anchor="ctr"/>
          <a:lstStyle/>
          <a:p>
            <a:pPr algn="ctr" eaLnBrk="0" hangingPunct="0">
              <a:defRPr/>
            </a:pPr>
            <a:r>
              <a:rPr lang="en-US" sz="2800">
                <a:solidFill>
                  <a:srgbClr val="66FFFF"/>
                </a:solidFill>
                <a:effectLst>
                  <a:outerShdw blurRad="38100" dist="38100" dir="2700000" algn="tl">
                    <a:srgbClr val="000000"/>
                  </a:outerShdw>
                </a:effectLst>
              </a:rPr>
              <a:t>Financial Applications</a:t>
            </a:r>
          </a:p>
        </p:txBody>
      </p:sp>
      <p:sp>
        <p:nvSpPr>
          <p:cNvPr id="132099" name="Rectangle 3"/>
          <p:cNvSpPr>
            <a:spLocks noChangeArrowheads="1"/>
          </p:cNvSpPr>
          <p:nvPr/>
        </p:nvSpPr>
        <p:spPr bwMode="auto">
          <a:xfrm>
            <a:off x="687388" y="1041400"/>
            <a:ext cx="7772400" cy="4643438"/>
          </a:xfrm>
          <a:prstGeom prst="rect">
            <a:avLst/>
          </a:prstGeom>
          <a:noFill/>
          <a:ln w="12700">
            <a:noFill/>
            <a:miter lim="800000"/>
            <a:headEnd/>
            <a:tailEnd/>
          </a:ln>
          <a:effectLst/>
        </p:spPr>
        <p:txBody>
          <a:bodyPr lIns="90488" tIns="44450" rIns="90488" bIns="44450"/>
          <a:lstStyle/>
          <a:p>
            <a:pPr marL="342900" indent="-342900" eaLnBrk="0" hangingPunct="0">
              <a:spcBef>
                <a:spcPct val="20000"/>
              </a:spcBef>
              <a:buClr>
                <a:srgbClr val="66FFFF"/>
              </a:buClr>
              <a:buSzPct val="75000"/>
              <a:buFont typeface="Monotype Sorts"/>
              <a:buNone/>
              <a:defRPr/>
            </a:pPr>
            <a:r>
              <a:rPr lang="en-US" sz="2400">
                <a:effectLst>
                  <a:outerShdw blurRad="38100" dist="38100" dir="2700000" algn="tl">
                    <a:srgbClr val="000000"/>
                  </a:outerShdw>
                </a:effectLst>
              </a:rPr>
              <a:t>	</a:t>
            </a:r>
            <a:r>
              <a:rPr lang="en-US" sz="2400">
                <a:solidFill>
                  <a:srgbClr val="66FFFF"/>
                </a:solidFill>
                <a:effectLst>
                  <a:outerShdw blurRad="38100" dist="38100" dir="2700000" algn="tl">
                    <a:srgbClr val="000000"/>
                  </a:outerShdw>
                </a:effectLst>
              </a:rPr>
              <a:t>LP can be used in financial decision-making that involves capital budgeting, make-or-buy, asset  allocation, portfolio selection, financial planning, and more.</a:t>
            </a:r>
          </a:p>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a:t>
            </a:r>
          </a:p>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a:t>
            </a:r>
            <a:r>
              <a:rPr lang="en-US" sz="2400" u="sng">
                <a:solidFill>
                  <a:srgbClr val="66FFFF"/>
                </a:solidFill>
                <a:effectLst>
                  <a:outerShdw blurRad="38100" dist="38100" dir="2700000" algn="tl">
                    <a:srgbClr val="000000"/>
                  </a:outerShdw>
                </a:effectLst>
              </a:rPr>
              <a:t>Portfolio selection</a:t>
            </a:r>
            <a:r>
              <a:rPr lang="en-US" sz="2400">
                <a:solidFill>
                  <a:srgbClr val="66FFFF"/>
                </a:solidFill>
                <a:effectLst>
                  <a:outerShdw blurRad="38100" dist="38100" dir="2700000" algn="tl">
                    <a:srgbClr val="000000"/>
                  </a:outerShdw>
                </a:effectLst>
              </a:rPr>
              <a:t> problems involve choosing specific investments – for example, stocks and bonds – from a variety of investment alternatives.</a:t>
            </a:r>
          </a:p>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This type of problem is faced by managers of banks, mutual funds, and insurance companies.</a:t>
            </a:r>
          </a:p>
          <a:p>
            <a:pPr marL="342900" indent="-342900" eaLnBrk="0" hangingPunct="0">
              <a:spcBef>
                <a:spcPct val="20000"/>
              </a:spcBef>
              <a:buClr>
                <a:srgbClr val="66FFFF"/>
              </a:buClr>
              <a:buSzPct val="75000"/>
              <a:buFont typeface="Monotype Sorts"/>
              <a:buNone/>
              <a:defRPr/>
            </a:pPr>
            <a:r>
              <a:rPr lang="en-US" sz="2400">
                <a:solidFill>
                  <a:srgbClr val="66FFFF"/>
                </a:solidFill>
                <a:effectLst>
                  <a:outerShdw blurRad="38100" dist="38100" dir="2700000" algn="tl">
                    <a:srgbClr val="000000"/>
                  </a:outerShdw>
                </a:effectLst>
              </a:rPr>
              <a:t>	The objective function usually is maximization of expected return or minimization of risk.</a:t>
            </a:r>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a:defRPr/>
            </a:pPr>
            <a:r>
              <a:rPr lang="en-US"/>
              <a:t>Portfolio Selection</a:t>
            </a:r>
          </a:p>
        </p:txBody>
      </p:sp>
      <p:sp>
        <p:nvSpPr>
          <p:cNvPr id="60419" name="Rectangle 3"/>
          <p:cNvSpPr>
            <a:spLocks noGrp="1" noChangeArrowheads="1"/>
          </p:cNvSpPr>
          <p:nvPr>
            <p:ph type="body" idx="1"/>
          </p:nvPr>
        </p:nvSpPr>
        <p:spPr>
          <a:xfrm>
            <a:off x="242888" y="1016000"/>
            <a:ext cx="8610600" cy="5405438"/>
          </a:xfrm>
        </p:spPr>
        <p:txBody>
          <a:bodyPr/>
          <a:lstStyle/>
          <a:p>
            <a:pPr>
              <a:lnSpc>
                <a:spcPct val="90000"/>
              </a:lnSpc>
              <a:buFont typeface="Monotype Sorts"/>
              <a:buNone/>
              <a:defRPr/>
            </a:pPr>
            <a:r>
              <a:rPr lang="en-US" sz="2000" smtClean="0">
                <a:solidFill>
                  <a:srgbClr val="66FFFF"/>
                </a:solidFill>
              </a:rPr>
              <a:t>	Willie Maykit, who recently inherited $1,000,000 from his late aunt, would like to invest all his inheritance in a mix of 4 investment instruments, each with characteristics as listed below:</a:t>
            </a:r>
          </a:p>
          <a:p>
            <a:pPr>
              <a:lnSpc>
                <a:spcPct val="90000"/>
              </a:lnSpc>
              <a:buFont typeface="Monotype Sorts"/>
              <a:buNone/>
              <a:defRPr/>
            </a:pPr>
            <a:r>
              <a:rPr lang="en-US" sz="2000" smtClean="0">
                <a:solidFill>
                  <a:srgbClr val="66FFFF"/>
                </a:solidFill>
              </a:rPr>
              <a:t>	Investment	 Price	Annual Return	     Maximum 	   Risk </a:t>
            </a:r>
          </a:p>
          <a:p>
            <a:pPr>
              <a:lnSpc>
                <a:spcPct val="90000"/>
              </a:lnSpc>
              <a:buFont typeface="Monotype Sorts"/>
              <a:buNone/>
              <a:defRPr/>
            </a:pPr>
            <a:r>
              <a:rPr lang="en-US" sz="2000" smtClean="0">
                <a:solidFill>
                  <a:srgbClr val="66FFFF"/>
                </a:solidFill>
              </a:rPr>
              <a:t>	</a:t>
            </a:r>
            <a:r>
              <a:rPr lang="en-US" sz="2000" u="sng" smtClean="0">
                <a:solidFill>
                  <a:srgbClr val="66FFFF"/>
                </a:solidFill>
              </a:rPr>
              <a:t>Type	/unit	      /unit	     Investment	   Factor</a:t>
            </a:r>
          </a:p>
          <a:p>
            <a:pPr>
              <a:lnSpc>
                <a:spcPct val="90000"/>
              </a:lnSpc>
              <a:buFont typeface="Monotype Sorts"/>
              <a:buNone/>
              <a:defRPr/>
            </a:pPr>
            <a:r>
              <a:rPr lang="en-US" sz="2000" smtClean="0">
                <a:solidFill>
                  <a:srgbClr val="66FFFF"/>
                </a:solidFill>
              </a:rPr>
              <a:t>	    A		  $60	        $3		    $500,000	     0.7</a:t>
            </a:r>
          </a:p>
          <a:p>
            <a:pPr>
              <a:lnSpc>
                <a:spcPct val="90000"/>
              </a:lnSpc>
              <a:buFont typeface="Monotype Sorts"/>
              <a:buNone/>
              <a:defRPr/>
            </a:pPr>
            <a:r>
              <a:rPr lang="en-US" sz="2000" smtClean="0">
                <a:solidFill>
                  <a:srgbClr val="66FFFF"/>
                </a:solidFill>
              </a:rPr>
              <a:t>	    B		  $25	        $5		    $200,000	     0.8</a:t>
            </a:r>
          </a:p>
          <a:p>
            <a:pPr>
              <a:lnSpc>
                <a:spcPct val="90000"/>
              </a:lnSpc>
              <a:buFont typeface="Monotype Sorts"/>
              <a:buNone/>
              <a:defRPr/>
            </a:pPr>
            <a:r>
              <a:rPr lang="en-US" sz="2000" smtClean="0">
                <a:solidFill>
                  <a:srgbClr val="66FFFF"/>
                </a:solidFill>
              </a:rPr>
              <a:t>	    C		  $20	        $5	</a:t>
            </a:r>
            <a:r>
              <a:rPr lang="en-US" smtClean="0">
                <a:solidFill>
                  <a:srgbClr val="66FFFF"/>
                </a:solidFill>
              </a:rPr>
              <a:t>	</a:t>
            </a:r>
            <a:r>
              <a:rPr lang="en-US" sz="2000" smtClean="0">
                <a:solidFill>
                  <a:srgbClr val="66FFFF"/>
                </a:solidFill>
              </a:rPr>
              <a:t>    $300,000	     1.2	</a:t>
            </a:r>
          </a:p>
          <a:p>
            <a:pPr>
              <a:lnSpc>
                <a:spcPct val="90000"/>
              </a:lnSpc>
              <a:buFont typeface="Monotype Sorts"/>
              <a:buNone/>
              <a:defRPr/>
            </a:pPr>
            <a:r>
              <a:rPr lang="en-US" sz="2000" smtClean="0">
                <a:solidFill>
                  <a:srgbClr val="66FFFF"/>
                </a:solidFill>
              </a:rPr>
              <a:t>	    D		  $40	        $8	</a:t>
            </a:r>
            <a:r>
              <a:rPr lang="en-US" smtClean="0">
                <a:solidFill>
                  <a:srgbClr val="66FFFF"/>
                </a:solidFill>
              </a:rPr>
              <a:t>   	    </a:t>
            </a:r>
            <a:r>
              <a:rPr lang="en-US" sz="2000" smtClean="0">
                <a:solidFill>
                  <a:srgbClr val="66FFFF"/>
                </a:solidFill>
              </a:rPr>
              <a:t>$250,000	     1.4</a:t>
            </a:r>
          </a:p>
          <a:p>
            <a:pPr>
              <a:lnSpc>
                <a:spcPct val="90000"/>
              </a:lnSpc>
              <a:buFont typeface="Monotype Sorts"/>
              <a:buNone/>
              <a:defRPr/>
            </a:pPr>
            <a:r>
              <a:rPr lang="en-US" smtClean="0">
                <a:solidFill>
                  <a:srgbClr val="66FFFF"/>
                </a:solidFill>
              </a:rPr>
              <a:t>	</a:t>
            </a:r>
            <a:r>
              <a:rPr lang="en-US" sz="2000" smtClean="0">
                <a:solidFill>
                  <a:srgbClr val="66FFFF"/>
                </a:solidFill>
              </a:rPr>
              <a:t>Due to its low risk, Willie would like to invest at least 30% of the total dollar investments in Type A.  Furthermore, he specified that the dollar average weighted risk factor of his investments should not exceed 1.1</a:t>
            </a:r>
          </a:p>
          <a:p>
            <a:pPr>
              <a:lnSpc>
                <a:spcPct val="90000"/>
              </a:lnSpc>
              <a:buFont typeface="Monotype Sorts"/>
              <a:buNone/>
              <a:defRPr/>
            </a:pPr>
            <a:r>
              <a:rPr lang="en-US" sz="2000" smtClean="0">
                <a:solidFill>
                  <a:srgbClr val="66FFFF"/>
                </a:solidFill>
              </a:rPr>
              <a:t>	Determine the number of units of each investment type to buy so that Willie will maximize his investment returns.  How many dollars should Willie invest in each of the 4 types of investments?</a:t>
            </a:r>
          </a:p>
          <a:p>
            <a:pPr>
              <a:lnSpc>
                <a:spcPct val="90000"/>
              </a:lnSpc>
              <a:buFont typeface="Monotype Sorts"/>
              <a:buNone/>
              <a:defRPr/>
            </a:pPr>
            <a:r>
              <a:rPr lang="en-US" sz="2000" smtClean="0"/>
              <a:t>  </a:t>
            </a:r>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defRPr/>
            </a:pPr>
            <a:r>
              <a:rPr lang="en-US"/>
              <a:t>Portfolio Selection</a:t>
            </a:r>
          </a:p>
        </p:txBody>
      </p:sp>
      <p:sp>
        <p:nvSpPr>
          <p:cNvPr id="63491" name="Rectangle 3"/>
          <p:cNvSpPr>
            <a:spLocks noGrp="1" noChangeArrowheads="1"/>
          </p:cNvSpPr>
          <p:nvPr>
            <p:ph type="body" idx="1"/>
          </p:nvPr>
        </p:nvSpPr>
        <p:spPr>
          <a:xfrm>
            <a:off x="687388" y="1041400"/>
            <a:ext cx="7277100" cy="3614738"/>
          </a:xfrm>
        </p:spPr>
        <p:txBody>
          <a:bodyPr/>
          <a:lstStyle/>
          <a:p>
            <a:pPr>
              <a:buFont typeface="Monotype Sorts"/>
              <a:buNone/>
              <a:defRPr/>
            </a:pPr>
            <a:r>
              <a:rPr lang="en-US" smtClean="0">
                <a:solidFill>
                  <a:srgbClr val="66FFFF"/>
                </a:solidFill>
              </a:rPr>
              <a:t>	Define the Decision Variables</a:t>
            </a:r>
            <a:endParaRPr lang="en-US" u="sng" smtClean="0">
              <a:solidFill>
                <a:srgbClr val="66FFFF"/>
              </a:solidFill>
            </a:endParaRPr>
          </a:p>
          <a:p>
            <a:pPr>
              <a:buFont typeface="Monotype Sorts"/>
              <a:buNone/>
              <a:defRPr/>
            </a:pPr>
            <a:endParaRPr lang="en-US" sz="800" smtClean="0"/>
          </a:p>
          <a:p>
            <a:pPr>
              <a:lnSpc>
                <a:spcPct val="90000"/>
              </a:lnSpc>
              <a:buFont typeface="Monotype Sorts"/>
              <a:buNone/>
              <a:defRPr/>
            </a:pPr>
            <a:r>
              <a:rPr lang="en-US" smtClean="0"/>
              <a:t>     </a:t>
            </a:r>
            <a:r>
              <a:rPr lang="en-US" i="1" smtClean="0"/>
              <a:t>A =</a:t>
            </a:r>
          </a:p>
          <a:p>
            <a:pPr>
              <a:lnSpc>
                <a:spcPct val="90000"/>
              </a:lnSpc>
              <a:buFont typeface="Monotype Sorts"/>
              <a:buNone/>
              <a:defRPr/>
            </a:pPr>
            <a:r>
              <a:rPr lang="en-US" i="1" smtClean="0"/>
              <a:t>	B =</a:t>
            </a:r>
          </a:p>
          <a:p>
            <a:pPr>
              <a:lnSpc>
                <a:spcPct val="90000"/>
              </a:lnSpc>
              <a:buFont typeface="Monotype Sorts"/>
              <a:buNone/>
              <a:defRPr/>
            </a:pPr>
            <a:r>
              <a:rPr lang="en-US" i="1" smtClean="0"/>
              <a:t>	C =</a:t>
            </a:r>
          </a:p>
          <a:p>
            <a:pPr>
              <a:lnSpc>
                <a:spcPct val="90000"/>
              </a:lnSpc>
              <a:buFont typeface="Monotype Sorts"/>
              <a:buNone/>
              <a:defRPr/>
            </a:pPr>
            <a:r>
              <a:rPr lang="en-US" i="1" smtClean="0"/>
              <a:t>	D =</a:t>
            </a:r>
            <a:r>
              <a:rPr lang="en-US" smtClean="0"/>
              <a:t>	</a:t>
            </a:r>
          </a:p>
          <a:p>
            <a:pPr>
              <a:buFont typeface="Monotype Sorts"/>
              <a:buNone/>
              <a:defRPr/>
            </a:pPr>
            <a:endParaRPr lang="en-US" smtClean="0"/>
          </a:p>
          <a:p>
            <a:pPr>
              <a:buFont typeface="Monotype Sorts"/>
              <a:buNone/>
              <a:defRPr/>
            </a:pPr>
            <a:r>
              <a:rPr lang="en-US" smtClean="0"/>
              <a:t>	</a:t>
            </a:r>
            <a:r>
              <a:rPr lang="en-US" smtClean="0">
                <a:solidFill>
                  <a:srgbClr val="66FFFF"/>
                </a:solidFill>
              </a:rPr>
              <a:t>Define the Objective Function</a:t>
            </a:r>
            <a:endParaRPr lang="en-US" u="sng" smtClean="0">
              <a:solidFill>
                <a:srgbClr val="66FFFF"/>
              </a:solidFill>
            </a:endParaRPr>
          </a:p>
          <a:p>
            <a:pPr>
              <a:buFont typeface="Monotype Sorts"/>
              <a:buNone/>
              <a:defRPr/>
            </a:pPr>
            <a:endParaRPr lang="en-US" smtClean="0"/>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a:defRPr/>
            </a:pPr>
            <a:r>
              <a:rPr lang="en-US"/>
              <a:t>Portfolio Selection</a:t>
            </a:r>
          </a:p>
        </p:txBody>
      </p:sp>
      <p:sp>
        <p:nvSpPr>
          <p:cNvPr id="66563" name="Rectangle 3"/>
          <p:cNvSpPr>
            <a:spLocks noGrp="1" noChangeArrowheads="1"/>
          </p:cNvSpPr>
          <p:nvPr>
            <p:ph type="body" idx="1"/>
          </p:nvPr>
        </p:nvSpPr>
        <p:spPr>
          <a:xfrm>
            <a:off x="687388" y="1041400"/>
            <a:ext cx="7874000" cy="4656138"/>
          </a:xfrm>
        </p:spPr>
        <p:txBody>
          <a:bodyPr/>
          <a:lstStyle/>
          <a:p>
            <a:pPr>
              <a:buFont typeface="Monotype Sorts"/>
              <a:buNone/>
              <a:defRPr/>
            </a:pPr>
            <a:r>
              <a:rPr lang="en-US" smtClean="0">
                <a:solidFill>
                  <a:srgbClr val="66FFFF"/>
                </a:solidFill>
              </a:rPr>
              <a:t>	Define the Constraints</a:t>
            </a:r>
            <a:endParaRPr lang="en-US" sz="800" smtClean="0">
              <a:solidFill>
                <a:srgbClr val="66FFFF"/>
              </a:solidFill>
            </a:endParaRPr>
          </a:p>
          <a:p>
            <a:pPr>
              <a:buFont typeface="Monotype Sorts"/>
              <a:buNone/>
              <a:defRPr/>
            </a:pPr>
            <a:r>
              <a:rPr lang="en-US" smtClean="0"/>
              <a:t>	Total investment amount limited to principal</a:t>
            </a:r>
          </a:p>
          <a:p>
            <a:pPr>
              <a:buFont typeface="Monotype Sorts"/>
              <a:buNone/>
              <a:defRPr/>
            </a:pPr>
            <a:endParaRPr lang="en-US" smtClean="0"/>
          </a:p>
          <a:p>
            <a:pPr>
              <a:buFont typeface="Monotype Sorts"/>
              <a:buNone/>
              <a:defRPr/>
            </a:pPr>
            <a:endParaRPr lang="en-US" smtClean="0"/>
          </a:p>
          <a:p>
            <a:pPr>
              <a:buFont typeface="Monotype Sorts"/>
              <a:buNone/>
              <a:defRPr/>
            </a:pPr>
            <a:r>
              <a:rPr lang="en-US" sz="2000" smtClean="0"/>
              <a:t>	</a:t>
            </a:r>
            <a:r>
              <a:rPr lang="en-US" smtClean="0"/>
              <a:t>30% of the total dollar investments in Type A</a:t>
            </a:r>
          </a:p>
          <a:p>
            <a:pPr>
              <a:buFont typeface="Monotype Sorts"/>
              <a:buNone/>
              <a:defRPr/>
            </a:pPr>
            <a:endParaRPr lang="en-US" smtClean="0"/>
          </a:p>
          <a:p>
            <a:pPr>
              <a:buFont typeface="Monotype Sorts"/>
              <a:buNone/>
              <a:defRPr/>
            </a:pPr>
            <a:endParaRPr lang="en-US" smtClean="0"/>
          </a:p>
          <a:p>
            <a:pPr>
              <a:buFont typeface="Monotype Sorts"/>
              <a:buNone/>
              <a:defRPr/>
            </a:pPr>
            <a:r>
              <a:rPr lang="en-US" sz="2000" smtClean="0"/>
              <a:t>	</a:t>
            </a:r>
            <a:r>
              <a:rPr lang="en-US" smtClean="0"/>
              <a:t>Risk factor of his investments should not exceed 1.1</a:t>
            </a:r>
          </a:p>
        </p:txBody>
      </p:sp>
    </p:spTree>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QMB11ch01">
  <a:themeElements>
    <a:clrScheme name="">
      <a:dk1>
        <a:srgbClr val="3C0023"/>
      </a:dk1>
      <a:lt1>
        <a:srgbClr val="FFFFFF"/>
      </a:lt1>
      <a:dk2>
        <a:srgbClr val="300153"/>
      </a:dk2>
      <a:lt2>
        <a:srgbClr val="F6BF69"/>
      </a:lt2>
      <a:accent1>
        <a:srgbClr val="618FFD"/>
      </a:accent1>
      <a:accent2>
        <a:srgbClr val="B760F9"/>
      </a:accent2>
      <a:accent3>
        <a:srgbClr val="ADAAB3"/>
      </a:accent3>
      <a:accent4>
        <a:srgbClr val="DADADA"/>
      </a:accent4>
      <a:accent5>
        <a:srgbClr val="B7C6FE"/>
      </a:accent5>
      <a:accent6>
        <a:srgbClr val="A656E2"/>
      </a:accent6>
      <a:hlink>
        <a:srgbClr val="919191"/>
      </a:hlink>
      <a:folHlink>
        <a:srgbClr val="B50069"/>
      </a:folHlink>
    </a:clrScheme>
    <a:fontScheme name="QMB11ch01">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outerShdw blurRad="38100" dist="38100" dir="2700000" algn="tl">
                <a:srgbClr val="000000">
                  <a:alpha val="43137"/>
                </a:srgbClr>
              </a:outerShdw>
            </a:effectLst>
            <a:latin typeface="Book Antiqua" pitchFamily="18" charset="0"/>
          </a:defRPr>
        </a:defPPr>
      </a:lstStyle>
    </a:lnDef>
  </a:objectDefaults>
  <a:extraClrSchemeLst>
    <a:extraClrScheme>
      <a:clrScheme name="QMB11ch0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QMB11ch0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QMB11ch0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QMB11ch0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QMB11ch0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QMB11ch0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QMB11ch0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C:\Slides\QMB11ppt\QMB11ch01.ppt</Template>
  <TotalTime>2356</TotalTime>
  <Pages>17</Pages>
  <Words>176</Words>
  <Application>Microsoft Office PowerPoint</Application>
  <PresentationFormat>On-screen Show (4:3)</PresentationFormat>
  <Paragraphs>165</Paragraphs>
  <Slides>24</Slides>
  <Notes>21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QMB11ch01</vt:lpstr>
      <vt:lpstr>Chapter 4  Linear Programming Applications in Marketing, Finance, and Operations</vt:lpstr>
      <vt:lpstr>Slide 2</vt:lpstr>
      <vt:lpstr>Slide 3</vt:lpstr>
      <vt:lpstr>Slide 4</vt:lpstr>
      <vt:lpstr>Slide 5</vt:lpstr>
      <vt:lpstr>Slide 6</vt:lpstr>
      <vt:lpstr>Portfolio Selection</vt:lpstr>
      <vt:lpstr>Portfolio Selection</vt:lpstr>
      <vt:lpstr>Portfolio Selection</vt:lpstr>
      <vt:lpstr>Portfolio Selection</vt:lpstr>
      <vt:lpstr>Slide 11</vt:lpstr>
      <vt:lpstr>Slide 12</vt:lpstr>
      <vt:lpstr>Slide 13</vt:lpstr>
      <vt:lpstr>Slide 14</vt:lpstr>
      <vt:lpstr>Slide 15</vt:lpstr>
      <vt:lpstr>Slide 16</vt:lpstr>
      <vt:lpstr>Slide 17</vt:lpstr>
      <vt:lpstr>Slide 18</vt:lpstr>
      <vt:lpstr>Slide 19</vt:lpstr>
      <vt:lpstr>Slide 20</vt:lpstr>
      <vt:lpstr>Slide 21</vt:lpstr>
      <vt:lpstr>MULTIPERIOD  PRODUCTION  PLANNING  MODEL </vt:lpstr>
      <vt:lpstr>MULTIPERIOD  PRODUCTION  PLANNING  MODEL</vt:lpstr>
      <vt:lpstr>MULTIPERIOD  PRODUCTION  PLANNING  MODEL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dc:title>
  <dc:subject>LP Applications</dc:subject>
  <dc:creator>John Loucks</dc:creator>
  <cp:lastModifiedBy>cgoh</cp:lastModifiedBy>
  <cp:revision>131</cp:revision>
  <cp:lastPrinted>1999-04-02T18:13:34Z</cp:lastPrinted>
  <dcterms:created xsi:type="dcterms:W3CDTF">1996-05-10T14:24:06Z</dcterms:created>
  <dcterms:modified xsi:type="dcterms:W3CDTF">2011-02-24T17:35:53Z</dcterms:modified>
</cp:coreProperties>
</file>