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4" r:id="rId1"/>
  </p:sldMasterIdLst>
  <p:notesMasterIdLst>
    <p:notesMasterId r:id="rId26"/>
  </p:notesMasterIdLst>
  <p:handoutMasterIdLst>
    <p:handoutMasterId r:id="rId27"/>
  </p:handoutMasterIdLst>
  <p:sldIdLst>
    <p:sldId id="257" r:id="rId2"/>
    <p:sldId id="316" r:id="rId3"/>
    <p:sldId id="319" r:id="rId4"/>
    <p:sldId id="310" r:id="rId5"/>
    <p:sldId id="320" r:id="rId6"/>
    <p:sldId id="322" r:id="rId7"/>
    <p:sldId id="318" r:id="rId8"/>
    <p:sldId id="317" r:id="rId9"/>
    <p:sldId id="311" r:id="rId10"/>
    <p:sldId id="345" r:id="rId11"/>
    <p:sldId id="315" r:id="rId12"/>
    <p:sldId id="346" r:id="rId13"/>
    <p:sldId id="342" r:id="rId14"/>
    <p:sldId id="344" r:id="rId15"/>
    <p:sldId id="323" r:id="rId16"/>
    <p:sldId id="313" r:id="rId17"/>
    <p:sldId id="325" r:id="rId18"/>
    <p:sldId id="327" r:id="rId19"/>
    <p:sldId id="348" r:id="rId20"/>
    <p:sldId id="363" r:id="rId21"/>
    <p:sldId id="352" r:id="rId22"/>
    <p:sldId id="360" r:id="rId23"/>
    <p:sldId id="361" r:id="rId24"/>
    <p:sldId id="362" r:id="rId25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66FFFF"/>
    <a:srgbClr val="00238D"/>
    <a:srgbClr val="790015"/>
    <a:srgbClr val="CCFFFF"/>
    <a:srgbClr val="5F5F5F"/>
    <a:srgbClr val="4D4D4D"/>
    <a:srgbClr val="000000"/>
    <a:srgbClr val="00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3" autoAdjust="0"/>
    <p:restoredTop sz="90898" autoAdjust="0"/>
  </p:normalViewPr>
  <p:slideViewPr>
    <p:cSldViewPr snapToGrid="0">
      <p:cViewPr>
        <p:scale>
          <a:sx n="75" d="100"/>
          <a:sy n="75" d="100"/>
        </p:scale>
        <p:origin x="-354" y="-78"/>
      </p:cViewPr>
      <p:guideLst>
        <p:guide orient="horz" pos="741"/>
        <p:guide pos="506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8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4.xml"/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381750" y="8750300"/>
            <a:ext cx="4064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 eaLnBrk="0" hangingPunct="0">
              <a:defRPr/>
            </a:pPr>
            <a:fld id="{1C96B4B0-E006-474A-801D-414FA14F0822}" type="slidenum">
              <a:rPr lang="en-US" sz="1400"/>
              <a:pPr algn="r" eaLnBrk="0" hangingPunct="0">
                <a:defRPr/>
              </a:pPr>
              <a:t>‹#›</a:t>
            </a:fld>
            <a:endParaRPr 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1331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381750" y="8750300"/>
            <a:ext cx="4064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 eaLnBrk="0" hangingPunct="0">
              <a:defRPr/>
            </a:pPr>
            <a:fld id="{A8FE04CE-BB43-4735-BB0A-B5F7669575EC}" type="slidenum">
              <a:rPr lang="en-US" sz="1400"/>
              <a:pPr algn="r" eaLnBrk="0" hangingPunct="0">
                <a:defRPr/>
              </a:pPr>
              <a:t>‹#›</a:t>
            </a:fld>
            <a:endParaRPr 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779B3FEC-777A-4120-B233-5A92860162C7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DA4E4D9A-C4C1-4C38-A516-9756769C25DA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ED389F80-CAD4-423A-B1AE-2677FBD20ACB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66542079-F1EF-429C-B10F-63FFE19C858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2413" y="52388"/>
            <a:ext cx="1971675" cy="5695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2388"/>
            <a:ext cx="5764213" cy="5695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7388" y="1104900"/>
            <a:ext cx="3867150" cy="4643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6938" y="1104900"/>
            <a:ext cx="3867150" cy="4643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F2F47"/>
            </a:gs>
            <a:gs pos="50000">
              <a:srgbClr val="666699"/>
            </a:gs>
            <a:gs pos="100000">
              <a:srgbClr val="2F2F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57200" y="304800"/>
            <a:ext cx="8231188" cy="6183313"/>
            <a:chOff x="372" y="186"/>
            <a:chExt cx="5185" cy="3895"/>
          </a:xfrm>
        </p:grpSpPr>
        <p:grpSp>
          <p:nvGrpSpPr>
            <p:cNvPr id="1031" name="Group 3"/>
            <p:cNvGrpSpPr>
              <a:grpSpLocks/>
            </p:cNvGrpSpPr>
            <p:nvPr/>
          </p:nvGrpSpPr>
          <p:grpSpPr bwMode="auto">
            <a:xfrm>
              <a:off x="372" y="186"/>
              <a:ext cx="5185" cy="919"/>
              <a:chOff x="372" y="186"/>
              <a:chExt cx="5185" cy="919"/>
            </a:xfrm>
          </p:grpSpPr>
          <p:sp>
            <p:nvSpPr>
              <p:cNvPr id="180228" name="Freeform 4"/>
              <p:cNvSpPr>
                <a:spLocks/>
              </p:cNvSpPr>
              <p:nvPr/>
            </p:nvSpPr>
            <p:spPr bwMode="auto">
              <a:xfrm>
                <a:off x="372" y="192"/>
                <a:ext cx="86" cy="9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96"/>
                  </a:cxn>
                  <a:cxn ang="0">
                    <a:pos x="85" y="816"/>
                  </a:cxn>
                  <a:cxn ang="0">
                    <a:pos x="0" y="912"/>
                  </a:cxn>
                  <a:cxn ang="0">
                    <a:pos x="0" y="0"/>
                  </a:cxn>
                </a:cxnLst>
                <a:rect l="0" t="0" r="r" b="b"/>
                <a:pathLst>
                  <a:path w="86" h="913">
                    <a:moveTo>
                      <a:pt x="0" y="0"/>
                    </a:moveTo>
                    <a:lnTo>
                      <a:pt x="85" y="96"/>
                    </a:lnTo>
                    <a:lnTo>
                      <a:pt x="85" y="816"/>
                    </a:lnTo>
                    <a:lnTo>
                      <a:pt x="0" y="912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80229" name="Freeform 5"/>
              <p:cNvSpPr>
                <a:spLocks/>
              </p:cNvSpPr>
              <p:nvPr/>
            </p:nvSpPr>
            <p:spPr bwMode="auto">
              <a:xfrm>
                <a:off x="5470" y="186"/>
                <a:ext cx="87" cy="910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0" y="93"/>
                  </a:cxn>
                  <a:cxn ang="0">
                    <a:pos x="0" y="813"/>
                  </a:cxn>
                  <a:cxn ang="0">
                    <a:pos x="86" y="909"/>
                  </a:cxn>
                  <a:cxn ang="0">
                    <a:pos x="86" y="0"/>
                  </a:cxn>
                </a:cxnLst>
                <a:rect l="0" t="0" r="r" b="b"/>
                <a:pathLst>
                  <a:path w="87" h="910">
                    <a:moveTo>
                      <a:pt x="86" y="0"/>
                    </a:moveTo>
                    <a:lnTo>
                      <a:pt x="0" y="93"/>
                    </a:lnTo>
                    <a:lnTo>
                      <a:pt x="0" y="813"/>
                    </a:lnTo>
                    <a:lnTo>
                      <a:pt x="86" y="909"/>
                    </a:lnTo>
                    <a:lnTo>
                      <a:pt x="86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80230" name="Freeform 6"/>
              <p:cNvSpPr>
                <a:spLocks/>
              </p:cNvSpPr>
              <p:nvPr/>
            </p:nvSpPr>
            <p:spPr bwMode="auto">
              <a:xfrm>
                <a:off x="372" y="189"/>
                <a:ext cx="5185" cy="10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184" y="3"/>
                  </a:cxn>
                  <a:cxn ang="0">
                    <a:pos x="5093" y="102"/>
                  </a:cxn>
                  <a:cxn ang="0">
                    <a:pos x="88" y="102"/>
                  </a:cxn>
                  <a:cxn ang="0">
                    <a:pos x="0" y="0"/>
                  </a:cxn>
                </a:cxnLst>
                <a:rect l="0" t="0" r="r" b="b"/>
                <a:pathLst>
                  <a:path w="5185" h="103">
                    <a:moveTo>
                      <a:pt x="0" y="0"/>
                    </a:moveTo>
                    <a:lnTo>
                      <a:pt x="5184" y="3"/>
                    </a:lnTo>
                    <a:lnTo>
                      <a:pt x="5093" y="102"/>
                    </a:lnTo>
                    <a:lnTo>
                      <a:pt x="88" y="102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032" name="Group 7"/>
            <p:cNvGrpSpPr>
              <a:grpSpLocks/>
            </p:cNvGrpSpPr>
            <p:nvPr/>
          </p:nvGrpSpPr>
          <p:grpSpPr bwMode="auto">
            <a:xfrm>
              <a:off x="372" y="291"/>
              <a:ext cx="5185" cy="3790"/>
              <a:chOff x="372" y="291"/>
              <a:chExt cx="5185" cy="3790"/>
            </a:xfrm>
          </p:grpSpPr>
          <p:sp>
            <p:nvSpPr>
              <p:cNvPr id="180232" name="Freeform 8"/>
              <p:cNvSpPr>
                <a:spLocks/>
              </p:cNvSpPr>
              <p:nvPr/>
            </p:nvSpPr>
            <p:spPr bwMode="auto">
              <a:xfrm>
                <a:off x="372" y="807"/>
                <a:ext cx="79" cy="327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8" y="107"/>
                  </a:cxn>
                  <a:cxn ang="0">
                    <a:pos x="78" y="3166"/>
                  </a:cxn>
                  <a:cxn ang="0">
                    <a:pos x="0" y="3273"/>
                  </a:cxn>
                  <a:cxn ang="0">
                    <a:pos x="0" y="0"/>
                  </a:cxn>
                </a:cxnLst>
                <a:rect l="0" t="0" r="r" b="b"/>
                <a:pathLst>
                  <a:path w="79" h="3274">
                    <a:moveTo>
                      <a:pt x="0" y="0"/>
                    </a:moveTo>
                    <a:lnTo>
                      <a:pt x="78" y="107"/>
                    </a:lnTo>
                    <a:lnTo>
                      <a:pt x="78" y="3166"/>
                    </a:lnTo>
                    <a:lnTo>
                      <a:pt x="0" y="3273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80233" name="Freeform 9"/>
              <p:cNvSpPr>
                <a:spLocks/>
              </p:cNvSpPr>
              <p:nvPr/>
            </p:nvSpPr>
            <p:spPr bwMode="auto">
              <a:xfrm>
                <a:off x="5470" y="747"/>
                <a:ext cx="84" cy="3325"/>
              </a:xfrm>
              <a:custGeom>
                <a:avLst/>
                <a:gdLst/>
                <a:ahLst/>
                <a:cxnLst>
                  <a:cxn ang="0">
                    <a:pos x="83" y="0"/>
                  </a:cxn>
                  <a:cxn ang="0">
                    <a:pos x="3" y="109"/>
                  </a:cxn>
                  <a:cxn ang="0">
                    <a:pos x="0" y="3233"/>
                  </a:cxn>
                  <a:cxn ang="0">
                    <a:pos x="83" y="3324"/>
                  </a:cxn>
                  <a:cxn ang="0">
                    <a:pos x="83" y="0"/>
                  </a:cxn>
                </a:cxnLst>
                <a:rect l="0" t="0" r="r" b="b"/>
                <a:pathLst>
                  <a:path w="84" h="3325">
                    <a:moveTo>
                      <a:pt x="83" y="0"/>
                    </a:moveTo>
                    <a:lnTo>
                      <a:pt x="3" y="109"/>
                    </a:lnTo>
                    <a:lnTo>
                      <a:pt x="0" y="3233"/>
                    </a:lnTo>
                    <a:lnTo>
                      <a:pt x="83" y="3324"/>
                    </a:lnTo>
                    <a:lnTo>
                      <a:pt x="83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80234" name="Freeform 10"/>
              <p:cNvSpPr>
                <a:spLocks/>
              </p:cNvSpPr>
              <p:nvPr/>
            </p:nvSpPr>
            <p:spPr bwMode="auto">
              <a:xfrm>
                <a:off x="372" y="3984"/>
                <a:ext cx="5185" cy="88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5184" y="87"/>
                  </a:cxn>
                  <a:cxn ang="0">
                    <a:pos x="5095" y="0"/>
                  </a:cxn>
                  <a:cxn ang="0">
                    <a:pos x="89" y="0"/>
                  </a:cxn>
                  <a:cxn ang="0">
                    <a:pos x="0" y="87"/>
                  </a:cxn>
                </a:cxnLst>
                <a:rect l="0" t="0" r="r" b="b"/>
                <a:pathLst>
                  <a:path w="5185" h="88">
                    <a:moveTo>
                      <a:pt x="0" y="87"/>
                    </a:moveTo>
                    <a:lnTo>
                      <a:pt x="5184" y="87"/>
                    </a:lnTo>
                    <a:lnTo>
                      <a:pt x="5095" y="0"/>
                    </a:lnTo>
                    <a:lnTo>
                      <a:pt x="89" y="0"/>
                    </a:lnTo>
                    <a:lnTo>
                      <a:pt x="0" y="87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80235" name="Rectangle 11"/>
              <p:cNvSpPr>
                <a:spLocks noChangeArrowheads="1"/>
              </p:cNvSpPr>
              <p:nvPr/>
            </p:nvSpPr>
            <p:spPr bwMode="auto">
              <a:xfrm>
                <a:off x="457" y="291"/>
                <a:ext cx="5013" cy="369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18023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0237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1104900"/>
            <a:ext cx="7886700" cy="4643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7" name="Rectangle 16"/>
          <p:cNvSpPr>
            <a:spLocks noChangeArrowheads="1"/>
          </p:cNvSpPr>
          <p:nvPr userDrawn="1"/>
        </p:nvSpPr>
        <p:spPr bwMode="auto">
          <a:xfrm>
            <a:off x="8012113" y="6170613"/>
            <a:ext cx="519112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1500" dirty="0">
                <a:effectLst/>
              </a:rPr>
              <a:t>  </a:t>
            </a:r>
            <a:fld id="{2A4B1753-3845-4ABB-8A8C-7A5801DEBD4F}" type="slidenum">
              <a:rPr lang="en-US" sz="1500">
                <a:effectLst/>
              </a:rPr>
              <a:pPr algn="l">
                <a:defRPr/>
              </a:pPr>
              <a:t>‹#›</a:t>
            </a:fld>
            <a:endParaRPr lang="en-US" sz="1500" dirty="0">
              <a:effectLst/>
            </a:endParaRPr>
          </a:p>
        </p:txBody>
      </p:sp>
      <p:sp>
        <p:nvSpPr>
          <p:cNvPr id="18" name="Rectangle 17"/>
          <p:cNvSpPr>
            <a:spLocks noChangeArrowheads="1"/>
          </p:cNvSpPr>
          <p:nvPr userDrawn="1"/>
        </p:nvSpPr>
        <p:spPr bwMode="auto">
          <a:xfrm>
            <a:off x="7596188" y="5895975"/>
            <a:ext cx="831850" cy="596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lIns="90488" tIns="44450" rIns="90488" bIns="44450">
            <a:sp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1800" dirty="0">
                <a:effectLst/>
              </a:rPr>
              <a:t>            </a:t>
            </a:r>
            <a:r>
              <a:rPr lang="en-US" sz="1500" dirty="0">
                <a:effectLst/>
              </a:rPr>
              <a:t>Slide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  <p:sldLayoutId id="2147483655" r:id="rId11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SzPct val="75000"/>
        <a:buFont typeface="Monotype Sorts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SzPct val="125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90563" y="214313"/>
            <a:ext cx="7772400" cy="1100137"/>
          </a:xfrm>
        </p:spPr>
        <p:txBody>
          <a:bodyPr/>
          <a:lstStyle/>
          <a:p>
            <a:pPr>
              <a:defRPr/>
            </a:pPr>
            <a:r>
              <a:rPr lang="en-US" dirty="0"/>
              <a:t>Chapter </a:t>
            </a:r>
            <a:r>
              <a:rPr lang="en-US" dirty="0" smtClean="0"/>
              <a:t>3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Linear Programming:  Sensitivity Analysis </a:t>
            </a:r>
            <a:br>
              <a:rPr lang="en-US" dirty="0"/>
            </a:br>
            <a:r>
              <a:rPr lang="en-US" dirty="0"/>
              <a:t>and Interpretation of Solution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143125"/>
            <a:ext cx="7686675" cy="3114675"/>
          </a:xfrm>
        </p:spPr>
        <p:txBody>
          <a:bodyPr/>
          <a:lstStyle/>
          <a:p>
            <a:pPr>
              <a:buFont typeface="Wingdings" pitchFamily="2" charset="2"/>
              <a:buChar char="Ø"/>
              <a:defRPr/>
            </a:pPr>
            <a:r>
              <a:rPr lang="en-US" smtClean="0"/>
              <a:t>Introduction to Sensitivity Analysis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mtClean="0"/>
              <a:t>Graphical Sensitivity Analysis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mtClean="0"/>
              <a:t>Sensitivity Analysis:  Computer Solution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mtClean="0"/>
              <a:t>Limitations of Classical Sensitivity Analysis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Example 1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7388" y="1004888"/>
            <a:ext cx="8101012" cy="50530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Range of Optimality for </a:t>
            </a:r>
            <a:r>
              <a:rPr lang="en-US" sz="2400" i="1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2400" baseline="-250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Would a change in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from 5 to 7 (with c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unchanged) cause a change in the optimal values of the decision variables (i.e., </a:t>
            </a:r>
            <a:r>
              <a:rPr lang="en-US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and </a:t>
            </a:r>
            <a:r>
              <a:rPr lang="en-US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)?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endParaRPr lang="en-US" sz="1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The answer is ‘no’ because when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= 7, the condition 14/3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7 is satisfied.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What about the optimal value of the objective function, Z?  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Would a change in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from 5 to 8 (with c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unchanged) cause a change in the optimal </a:t>
            </a:r>
            <a:r>
              <a:rPr lang="en-US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 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and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Z?  Why?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4273550" y="4264025"/>
            <a:ext cx="3035300" cy="5588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905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 1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04888"/>
            <a:ext cx="7962900" cy="3857625"/>
          </a:xfrm>
        </p:spPr>
        <p:txBody>
          <a:bodyPr/>
          <a:lstStyle/>
          <a:p>
            <a:pPr>
              <a:buFont typeface="Monotype Sorts"/>
              <a:buNone/>
              <a:defRPr/>
            </a:pPr>
            <a:r>
              <a:rPr lang="en-US" smtClean="0">
                <a:solidFill>
                  <a:srgbClr val="66FFFF"/>
                </a:solidFill>
              </a:rPr>
              <a:t>	Range of Optimality for </a:t>
            </a:r>
            <a:r>
              <a:rPr lang="en-US" i="1" smtClean="0">
                <a:solidFill>
                  <a:srgbClr val="66FFFF"/>
                </a:solidFill>
              </a:rPr>
              <a:t>c</a:t>
            </a:r>
            <a:r>
              <a:rPr lang="en-US" baseline="-25000" smtClean="0">
                <a:solidFill>
                  <a:srgbClr val="66FFFF"/>
                </a:solidFill>
              </a:rPr>
              <a:t>2</a:t>
            </a:r>
            <a:endParaRPr lang="en-US" smtClean="0">
              <a:solidFill>
                <a:srgbClr val="66FFFF"/>
              </a:solidFill>
            </a:endParaRPr>
          </a:p>
          <a:p>
            <a:pPr>
              <a:buFont typeface="Monotype Sorts"/>
              <a:buNone/>
              <a:defRPr/>
            </a:pPr>
            <a:r>
              <a:rPr lang="en-US" smtClean="0"/>
              <a:t>     	Find the range of values for </a:t>
            </a:r>
            <a:r>
              <a:rPr lang="en-US" i="1" smtClean="0"/>
              <a:t>c</a:t>
            </a:r>
            <a:r>
              <a:rPr lang="en-US" baseline="-25000" smtClean="0"/>
              <a:t>2</a:t>
            </a:r>
            <a:r>
              <a:rPr lang="en-US" smtClean="0"/>
              <a:t> ( with </a:t>
            </a:r>
            <a:r>
              <a:rPr lang="en-US" i="1" smtClean="0"/>
              <a:t>c</a:t>
            </a:r>
            <a:r>
              <a:rPr lang="en-US" baseline="-25000" smtClean="0"/>
              <a:t>1</a:t>
            </a:r>
            <a:r>
              <a:rPr lang="en-US" smtClean="0"/>
              <a:t> staying 5) such that the objective function line slope lies between that of the two binding constraints:</a:t>
            </a:r>
          </a:p>
          <a:p>
            <a:pPr>
              <a:buFont typeface="Monotype Sorts"/>
              <a:buNone/>
              <a:defRPr/>
            </a:pPr>
            <a:r>
              <a:rPr lang="en-US" smtClean="0"/>
              <a:t>                    		            -1   </a:t>
            </a:r>
            <a:r>
              <a:rPr lang="en-US" u="sng" smtClean="0"/>
              <a:t>&lt;</a:t>
            </a:r>
            <a:r>
              <a:rPr lang="en-US" smtClean="0"/>
              <a:t>  -5/</a:t>
            </a:r>
            <a:r>
              <a:rPr lang="en-US" i="1" smtClean="0"/>
              <a:t>c</a:t>
            </a:r>
            <a:r>
              <a:rPr lang="en-US" baseline="-25000" smtClean="0"/>
              <a:t>2</a:t>
            </a:r>
            <a:r>
              <a:rPr lang="en-US" smtClean="0"/>
              <a:t>  </a:t>
            </a:r>
            <a:r>
              <a:rPr lang="en-US" u="sng" smtClean="0"/>
              <a:t>&lt;</a:t>
            </a:r>
            <a:r>
              <a:rPr lang="en-US" smtClean="0"/>
              <a:t>  -2/3</a:t>
            </a:r>
          </a:p>
          <a:p>
            <a:pPr>
              <a:buFont typeface="Monotype Sorts"/>
              <a:buNone/>
              <a:defRPr/>
            </a:pPr>
            <a:endParaRPr lang="en-US" sz="1000" smtClean="0"/>
          </a:p>
          <a:p>
            <a:pPr>
              <a:buFont typeface="Monotype Sorts"/>
              <a:buNone/>
              <a:defRPr/>
            </a:pPr>
            <a:r>
              <a:rPr lang="en-US" smtClean="0"/>
              <a:t>	Multiplying by -1:             1   </a:t>
            </a:r>
            <a:r>
              <a:rPr lang="en-US" u="sng" smtClean="0"/>
              <a:t>&gt;</a:t>
            </a:r>
            <a:r>
              <a:rPr lang="en-US" smtClean="0"/>
              <a:t>    5/</a:t>
            </a:r>
            <a:r>
              <a:rPr lang="en-US" i="1" smtClean="0"/>
              <a:t>c</a:t>
            </a:r>
            <a:r>
              <a:rPr lang="en-US" baseline="-25000" smtClean="0"/>
              <a:t>2</a:t>
            </a:r>
            <a:r>
              <a:rPr lang="en-US" smtClean="0"/>
              <a:t>  </a:t>
            </a:r>
            <a:r>
              <a:rPr lang="en-US" u="sng" smtClean="0"/>
              <a:t>&gt;</a:t>
            </a:r>
            <a:r>
              <a:rPr lang="en-US" smtClean="0"/>
              <a:t>   2/3</a:t>
            </a:r>
          </a:p>
          <a:p>
            <a:pPr>
              <a:buFont typeface="Monotype Sorts"/>
              <a:buNone/>
              <a:defRPr/>
            </a:pPr>
            <a:r>
              <a:rPr lang="en-US" smtClean="0"/>
              <a:t>	Inverting,           		 </a:t>
            </a:r>
            <a:r>
              <a:rPr lang="en-US" sz="1200" smtClean="0"/>
              <a:t> </a:t>
            </a:r>
            <a:r>
              <a:rPr lang="en-US" smtClean="0"/>
              <a:t>1   </a:t>
            </a:r>
            <a:r>
              <a:rPr lang="en-US" u="sng" smtClean="0"/>
              <a:t>&lt;</a:t>
            </a:r>
            <a:r>
              <a:rPr lang="en-US" smtClean="0"/>
              <a:t>    </a:t>
            </a:r>
            <a:r>
              <a:rPr lang="en-US" i="1" smtClean="0"/>
              <a:t>c</a:t>
            </a:r>
            <a:r>
              <a:rPr lang="en-US" baseline="-25000" smtClean="0"/>
              <a:t>2</a:t>
            </a:r>
            <a:r>
              <a:rPr lang="en-US" smtClean="0"/>
              <a:t>/5  </a:t>
            </a:r>
            <a:r>
              <a:rPr lang="en-US" u="sng" smtClean="0"/>
              <a:t>&lt;</a:t>
            </a:r>
            <a:r>
              <a:rPr lang="en-US" smtClean="0"/>
              <a:t>   3/2</a:t>
            </a:r>
          </a:p>
          <a:p>
            <a:pPr>
              <a:buFont typeface="Monotype Sorts"/>
              <a:buNone/>
              <a:defRPr/>
            </a:pPr>
            <a:endParaRPr lang="en-US" sz="1000" smtClean="0"/>
          </a:p>
          <a:p>
            <a:pPr>
              <a:buFont typeface="Monotype Sorts"/>
              <a:buNone/>
              <a:defRPr/>
            </a:pPr>
            <a:r>
              <a:rPr lang="en-US" smtClean="0"/>
              <a:t>     Multiplying by 5:    	 </a:t>
            </a:r>
            <a:r>
              <a:rPr lang="en-US" sz="1200" smtClean="0"/>
              <a:t> </a:t>
            </a:r>
            <a:r>
              <a:rPr lang="en-US" smtClean="0"/>
              <a:t>5   </a:t>
            </a:r>
            <a:r>
              <a:rPr lang="en-US" u="sng" smtClean="0"/>
              <a:t>&lt;</a:t>
            </a:r>
            <a:r>
              <a:rPr lang="en-US" smtClean="0"/>
              <a:t>     </a:t>
            </a:r>
            <a:r>
              <a:rPr lang="en-US" i="1" smtClean="0"/>
              <a:t>c</a:t>
            </a:r>
            <a:r>
              <a:rPr lang="en-US" baseline="-25000" smtClean="0"/>
              <a:t>2</a:t>
            </a:r>
            <a:r>
              <a:rPr lang="en-US" smtClean="0"/>
              <a:t>     </a:t>
            </a:r>
            <a:r>
              <a:rPr lang="en-US" u="sng" smtClean="0"/>
              <a:t>&lt;</a:t>
            </a:r>
            <a:r>
              <a:rPr lang="en-US" smtClean="0"/>
              <a:t>  15/2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Example 1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7388" y="1004888"/>
            <a:ext cx="7872412" cy="55610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Range of Optimality for </a:t>
            </a:r>
            <a:r>
              <a:rPr lang="en-US" sz="2400" i="1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2400" baseline="-250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Would a change in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from 7 to 6 (with c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unchanged) cause a change in the optimal values of the decision variables?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endParaRPr lang="en-US" sz="1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The answer is ‘no’ because when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= 6, the condition 5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15/2 is satisfied.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Would  a change in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from 7 to 8 (with c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unchanged) cause a change in the optimal 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decision 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variables and optimal objective function value? 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Why?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688" y="711200"/>
            <a:ext cx="8024812" cy="5532438"/>
          </a:xfrm>
        </p:spPr>
        <p:txBody>
          <a:bodyPr/>
          <a:lstStyle/>
          <a:p>
            <a:pPr>
              <a:buFontTx/>
              <a:buChar char="•"/>
              <a:defRPr/>
            </a:pPr>
            <a:r>
              <a:rPr lang="en-US" smtClean="0"/>
              <a:t>The range of optimality for objective function coefficients is only applicable for changes made to one coefficient at a time. </a:t>
            </a:r>
          </a:p>
          <a:p>
            <a:pPr>
              <a:buFontTx/>
              <a:buChar char="•"/>
              <a:defRPr/>
            </a:pPr>
            <a:r>
              <a:rPr lang="en-US" smtClean="0"/>
              <a:t>All other coefficients are assumed to be fixed.</a:t>
            </a:r>
          </a:p>
          <a:p>
            <a:pPr>
              <a:buFontTx/>
              <a:buChar char="•"/>
              <a:defRPr/>
            </a:pPr>
            <a:r>
              <a:rPr lang="en-US" smtClean="0"/>
              <a:t>If two or more coefficients are changed simultaneously,  further analysis is usually necessary.</a:t>
            </a:r>
          </a:p>
          <a:p>
            <a:pPr>
              <a:buFontTx/>
              <a:buChar char="•"/>
              <a:defRPr/>
            </a:pPr>
            <a:r>
              <a:rPr lang="en-US" smtClean="0"/>
              <a:t>However, when solving two-variable problems graphically, the analysis is fairly easy.</a:t>
            </a:r>
          </a:p>
          <a:p>
            <a:pPr>
              <a:buFontTx/>
              <a:buChar char="•"/>
              <a:defRPr/>
            </a:pPr>
            <a:r>
              <a:rPr lang="en-US" smtClean="0"/>
              <a:t>Simply compute the slope of the objective function       (-</a:t>
            </a:r>
            <a:r>
              <a:rPr lang="en-US" i="1" smtClean="0"/>
              <a:t>C</a:t>
            </a:r>
            <a:r>
              <a:rPr lang="en-US" baseline="-25000" smtClean="0"/>
              <a:t>x</a:t>
            </a:r>
            <a:r>
              <a:rPr lang="en-US" baseline="-50000" smtClean="0"/>
              <a:t>1</a:t>
            </a:r>
            <a:r>
              <a:rPr lang="en-US" smtClean="0"/>
              <a:t>/</a:t>
            </a:r>
            <a:r>
              <a:rPr lang="en-US" i="1" smtClean="0"/>
              <a:t>C</a:t>
            </a:r>
            <a:r>
              <a:rPr lang="en-US" baseline="-25000" smtClean="0"/>
              <a:t>x</a:t>
            </a:r>
            <a:r>
              <a:rPr lang="en-US" baseline="-50000" smtClean="0"/>
              <a:t>2</a:t>
            </a:r>
            <a:r>
              <a:rPr lang="en-US" smtClean="0"/>
              <a:t> ) for the new coefficient values.</a:t>
            </a:r>
          </a:p>
          <a:p>
            <a:pPr>
              <a:buFontTx/>
              <a:buChar char="•"/>
              <a:defRPr/>
            </a:pPr>
            <a:r>
              <a:rPr lang="en-US" smtClean="0"/>
              <a:t>If this ratio is </a:t>
            </a:r>
            <a:r>
              <a:rPr lang="en-US" u="sng" smtClean="0"/>
              <a:t>&gt;</a:t>
            </a:r>
            <a:r>
              <a:rPr lang="en-US" smtClean="0"/>
              <a:t> the lower limit on the slope of the objective function and </a:t>
            </a:r>
            <a:r>
              <a:rPr lang="en-US" u="sng" smtClean="0"/>
              <a:t>&lt;</a:t>
            </a:r>
            <a:r>
              <a:rPr lang="en-US" smtClean="0"/>
              <a:t> the upper limit,  then the changes made will not cause a change in the optimal solution.</a:t>
            </a:r>
          </a:p>
          <a:p>
            <a:pPr>
              <a:buFontTx/>
              <a:buChar char="•"/>
              <a:defRPr/>
            </a:pPr>
            <a:endParaRPr lang="en-US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Important Notes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7388" y="3441700"/>
            <a:ext cx="7886700" cy="2628900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 dirty="0" smtClean="0"/>
              <a:t>		Recall that the objective function line slope must lie between that of the two binding constraints: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dirty="0" smtClean="0"/>
              <a:t>                    	         -1  </a:t>
            </a:r>
            <a:r>
              <a:rPr lang="en-US" u="sng" dirty="0" smtClean="0"/>
              <a:t>&lt;</a:t>
            </a:r>
            <a:r>
              <a:rPr lang="en-US" dirty="0" smtClean="0"/>
              <a:t>   -</a:t>
            </a:r>
            <a:r>
              <a:rPr lang="en-US" i="1" dirty="0" smtClean="0"/>
              <a:t>c</a:t>
            </a:r>
            <a:r>
              <a:rPr lang="en-US" baseline="-25000" dirty="0" smtClean="0"/>
              <a:t>1</a:t>
            </a:r>
            <a:r>
              <a:rPr lang="en-US" dirty="0" smtClean="0"/>
              <a:t>/</a:t>
            </a:r>
            <a:r>
              <a:rPr lang="en-US" i="1" dirty="0" smtClean="0"/>
              <a:t>c</a:t>
            </a:r>
            <a:r>
              <a:rPr lang="en-US" baseline="-25000" dirty="0" smtClean="0"/>
              <a:t>2</a:t>
            </a:r>
            <a:r>
              <a:rPr lang="en-US" dirty="0" smtClean="0"/>
              <a:t>  </a:t>
            </a:r>
            <a:r>
              <a:rPr lang="en-US" u="sng" dirty="0" smtClean="0"/>
              <a:t>&lt;</a:t>
            </a:r>
            <a:r>
              <a:rPr lang="en-US" dirty="0" smtClean="0"/>
              <a:t>  -2/3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dirty="0" smtClean="0"/>
              <a:t>		The answer is ‘yes’ the optimal solution </a:t>
            </a:r>
            <a:r>
              <a:rPr lang="en-US" dirty="0" smtClean="0"/>
              <a:t>(i.e., x</a:t>
            </a:r>
            <a:r>
              <a:rPr lang="en-US" baseline="-25000" dirty="0" smtClean="0"/>
              <a:t>1</a:t>
            </a:r>
            <a:r>
              <a:rPr lang="en-US" dirty="0" smtClean="0"/>
              <a:t>, x</a:t>
            </a:r>
            <a:r>
              <a:rPr lang="en-US" baseline="-25000" dirty="0" smtClean="0"/>
              <a:t>2</a:t>
            </a:r>
            <a:r>
              <a:rPr lang="en-US" dirty="0" smtClean="0"/>
              <a:t> and Z) changes  </a:t>
            </a:r>
            <a:r>
              <a:rPr lang="en-US" dirty="0" smtClean="0"/>
              <a:t>because -7/6 does not satisfy the above condition.</a:t>
            </a:r>
          </a:p>
          <a:p>
            <a:pPr>
              <a:buFont typeface="Monotype Sorts" pitchFamily="2" charset="2"/>
              <a:buChar char="n"/>
              <a:defRPr/>
            </a:pPr>
            <a:endParaRPr lang="en-US" dirty="0" smtClean="0"/>
          </a:p>
          <a:p>
            <a:pPr>
              <a:buFont typeface="Monotype Sorts" pitchFamily="2" charset="2"/>
              <a:buChar char="n"/>
              <a:defRPr/>
            </a:pPr>
            <a:endParaRPr lang="en-US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Example 1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87388" y="1004888"/>
            <a:ext cx="7861300" cy="2551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Simultaneous Changes in </a:t>
            </a: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24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and </a:t>
            </a: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24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	Would simultaneously changing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from 5 to 7 and changing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from 7 to 6 cause a change in the optimal solution?  (Recall that these changes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individually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did not cause the optimal solution to change.)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Right-Hand Sides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04888"/>
            <a:ext cx="7772400" cy="4443412"/>
          </a:xfrm>
        </p:spPr>
        <p:txBody>
          <a:bodyPr/>
          <a:lstStyle/>
          <a:p>
            <a:pPr>
              <a:buFontTx/>
              <a:buChar char="•"/>
              <a:defRPr/>
            </a:pPr>
            <a:r>
              <a:rPr lang="en-US" dirty="0" smtClean="0"/>
              <a:t>Let us consider how a change in the right-hand side for a constraint might affect the feasible region and perhaps cause a change in the optimal solution.</a:t>
            </a:r>
          </a:p>
          <a:p>
            <a:pPr>
              <a:buFontTx/>
              <a:buChar char="•"/>
              <a:defRPr/>
            </a:pPr>
            <a:r>
              <a:rPr lang="en-US" dirty="0" smtClean="0"/>
              <a:t>The change in the value of the optimal solution per unit increase in the right-hand side is called the </a:t>
            </a:r>
            <a:r>
              <a:rPr lang="en-US" u="sng" dirty="0" smtClean="0"/>
              <a:t>dual value</a:t>
            </a:r>
            <a:r>
              <a:rPr lang="en-US" dirty="0" smtClean="0"/>
              <a:t>.</a:t>
            </a:r>
          </a:p>
          <a:p>
            <a:pPr>
              <a:buFontTx/>
              <a:buChar char="•"/>
              <a:defRPr/>
            </a:pPr>
            <a:r>
              <a:rPr lang="en-US" dirty="0" smtClean="0"/>
              <a:t>The </a:t>
            </a:r>
            <a:r>
              <a:rPr lang="en-US" u="sng" dirty="0" smtClean="0"/>
              <a:t>range of feasibility</a:t>
            </a:r>
            <a:r>
              <a:rPr lang="en-US" dirty="0" smtClean="0"/>
              <a:t> is the range over which the dual value is applicable.</a:t>
            </a:r>
          </a:p>
          <a:p>
            <a:pPr>
              <a:buFontTx/>
              <a:buChar char="•"/>
              <a:defRPr/>
            </a:pPr>
            <a:r>
              <a:rPr lang="en-US" dirty="0" smtClean="0"/>
              <a:t>As the RHS increases sufficiently, other constraints will become binding and limit the change in the value of the objective function.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Dual </a:t>
            </a:r>
            <a:r>
              <a:rPr lang="en-US" dirty="0" smtClean="0"/>
              <a:t>Value</a:t>
            </a:r>
            <a:endParaRPr lang="en-US" dirty="0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04888"/>
            <a:ext cx="7772400" cy="4148137"/>
          </a:xfrm>
        </p:spPr>
        <p:txBody>
          <a:bodyPr/>
          <a:lstStyle/>
          <a:p>
            <a:pPr>
              <a:buFontTx/>
              <a:buChar char="•"/>
              <a:defRPr/>
            </a:pPr>
            <a:r>
              <a:rPr lang="en-US" dirty="0" smtClean="0"/>
              <a:t>Graphically, a dual value is determined by adding +1 to the right hand side value in question and then resolving for the optimal solution in terms of the same two binding constraints.  </a:t>
            </a:r>
          </a:p>
          <a:p>
            <a:pPr>
              <a:buFontTx/>
              <a:buChar char="•"/>
              <a:defRPr/>
            </a:pPr>
            <a:r>
              <a:rPr lang="en-US" dirty="0" smtClean="0"/>
              <a:t>The dual value is equal to the difference in the values of the objective functions between the new and original problems.</a:t>
            </a:r>
          </a:p>
          <a:p>
            <a:pPr>
              <a:buFontTx/>
              <a:buChar char="•"/>
              <a:defRPr/>
            </a:pPr>
            <a:r>
              <a:rPr lang="en-US" dirty="0" smtClean="0"/>
              <a:t>Note that </a:t>
            </a:r>
            <a:r>
              <a:rPr lang="en-US" dirty="0" smtClean="0">
                <a:solidFill>
                  <a:srgbClr val="66FFFF"/>
                </a:solidFill>
              </a:rPr>
              <a:t>all the optimal values</a:t>
            </a:r>
            <a:r>
              <a:rPr lang="en-US" dirty="0" smtClean="0"/>
              <a:t> (i.e., all the decision variables and objective function value) </a:t>
            </a:r>
            <a:r>
              <a:rPr lang="en-US" dirty="0" smtClean="0">
                <a:solidFill>
                  <a:srgbClr val="66FFFF"/>
                </a:solidFill>
              </a:rPr>
              <a:t>will change </a:t>
            </a:r>
            <a:r>
              <a:rPr lang="en-US" dirty="0" smtClean="0"/>
              <a:t>when you change the right hand side value/s of the binding constraint/s. </a:t>
            </a:r>
          </a:p>
          <a:p>
            <a:pPr>
              <a:buFontTx/>
              <a:buChar char="•"/>
              <a:defRPr/>
            </a:pPr>
            <a:r>
              <a:rPr lang="en-US" dirty="0" smtClean="0"/>
              <a:t>The dual value for a nonbinding constraint is 0.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 1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04888"/>
            <a:ext cx="8001000" cy="5603875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/>
              <a:buNone/>
            </a:pPr>
            <a:r>
              <a:rPr lang="en-US" dirty="0" smtClean="0">
                <a:solidFill>
                  <a:srgbClr val="66FFFF"/>
                </a:solidFill>
              </a:rPr>
              <a:t>	Dual Values</a:t>
            </a:r>
          </a:p>
          <a:p>
            <a:pPr>
              <a:lnSpc>
                <a:spcPct val="90000"/>
              </a:lnSpc>
              <a:buFont typeface="Monotype Sorts"/>
              <a:buNone/>
            </a:pPr>
            <a:r>
              <a:rPr lang="en-US" dirty="0" smtClean="0"/>
              <a:t>     </a:t>
            </a:r>
            <a:r>
              <a:rPr lang="en-US" u="sng" dirty="0" smtClean="0"/>
              <a:t>Constraint 1</a:t>
            </a:r>
            <a:r>
              <a:rPr lang="en-US" dirty="0" smtClean="0"/>
              <a:t>:  Since 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u="sng" dirty="0" smtClean="0"/>
              <a:t>&lt;</a:t>
            </a:r>
            <a:r>
              <a:rPr lang="en-US" dirty="0" smtClean="0"/>
              <a:t> 6 is not a binding constraint,         	its dual price is 0.</a:t>
            </a:r>
          </a:p>
          <a:p>
            <a:pPr>
              <a:lnSpc>
                <a:spcPct val="90000"/>
              </a:lnSpc>
              <a:buFont typeface="Monotype Sorts"/>
              <a:buNone/>
            </a:pPr>
            <a:r>
              <a:rPr lang="en-US" dirty="0" smtClean="0"/>
              <a:t>     </a:t>
            </a:r>
            <a:r>
              <a:rPr lang="en-US" u="sng" dirty="0" smtClean="0"/>
              <a:t>Constraint 2</a:t>
            </a:r>
            <a:r>
              <a:rPr lang="en-US" dirty="0" smtClean="0"/>
              <a:t>:  Change the RHS value of the second 		constraint to 20 and resolve for the optimal point 	determined by the last two constraints:  			2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+ 3</a:t>
            </a:r>
            <a:r>
              <a:rPr lang="en-US" i="1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 = 20 and 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+ </a:t>
            </a:r>
            <a:r>
              <a:rPr lang="en-US" i="1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 = 8.  </a:t>
            </a:r>
          </a:p>
          <a:p>
            <a:pPr>
              <a:lnSpc>
                <a:spcPct val="90000"/>
              </a:lnSpc>
              <a:buFont typeface="Monotype Sorts"/>
              <a:buNone/>
            </a:pPr>
            <a:r>
              <a:rPr lang="en-US" dirty="0" smtClean="0"/>
              <a:t>		     The solution is </a:t>
            </a:r>
            <a:r>
              <a:rPr lang="en-US" i="1" dirty="0" smtClean="0">
                <a:solidFill>
                  <a:srgbClr val="66FFFF"/>
                </a:solidFill>
              </a:rPr>
              <a:t>x</a:t>
            </a:r>
            <a:r>
              <a:rPr lang="en-US" baseline="-25000" dirty="0" smtClean="0">
                <a:solidFill>
                  <a:srgbClr val="66FFFF"/>
                </a:solidFill>
              </a:rPr>
              <a:t>1</a:t>
            </a:r>
            <a:r>
              <a:rPr lang="en-US" dirty="0" smtClean="0">
                <a:solidFill>
                  <a:srgbClr val="66FFFF"/>
                </a:solidFill>
              </a:rPr>
              <a:t> = 4, </a:t>
            </a:r>
            <a:r>
              <a:rPr lang="en-US" i="1" dirty="0" smtClean="0">
                <a:solidFill>
                  <a:srgbClr val="66FFFF"/>
                </a:solidFill>
              </a:rPr>
              <a:t>x</a:t>
            </a:r>
            <a:r>
              <a:rPr lang="en-US" baseline="-25000" dirty="0" smtClean="0">
                <a:solidFill>
                  <a:srgbClr val="66FFFF"/>
                </a:solidFill>
              </a:rPr>
              <a:t>2</a:t>
            </a:r>
            <a:r>
              <a:rPr lang="en-US" dirty="0" smtClean="0">
                <a:solidFill>
                  <a:srgbClr val="66FFFF"/>
                </a:solidFill>
              </a:rPr>
              <a:t> = 4, </a:t>
            </a:r>
            <a:r>
              <a:rPr lang="en-US" i="1" dirty="0" smtClean="0">
                <a:solidFill>
                  <a:srgbClr val="66FFFF"/>
                </a:solidFill>
              </a:rPr>
              <a:t>z</a:t>
            </a:r>
            <a:r>
              <a:rPr lang="en-US" dirty="0" smtClean="0">
                <a:solidFill>
                  <a:srgbClr val="66FFFF"/>
                </a:solidFill>
              </a:rPr>
              <a:t> = 48</a:t>
            </a:r>
            <a:r>
              <a:rPr lang="en-US" dirty="0" smtClean="0"/>
              <a:t>.  Hence,  </a:t>
            </a:r>
          </a:p>
          <a:p>
            <a:pPr>
              <a:lnSpc>
                <a:spcPct val="90000"/>
              </a:lnSpc>
              <a:buFont typeface="Monotype Sorts"/>
              <a:buNone/>
            </a:pPr>
            <a:r>
              <a:rPr lang="en-US" dirty="0" smtClean="0"/>
              <a:t>            the dual price = </a:t>
            </a:r>
            <a:r>
              <a:rPr lang="en-US" i="1" dirty="0" err="1" smtClean="0"/>
              <a:t>z</a:t>
            </a:r>
            <a:r>
              <a:rPr lang="en-US" baseline="-25000" dirty="0" err="1" smtClean="0"/>
              <a:t>new</a:t>
            </a:r>
            <a:r>
              <a:rPr lang="en-US" dirty="0" smtClean="0"/>
              <a:t> - </a:t>
            </a:r>
            <a:r>
              <a:rPr lang="en-US" i="1" dirty="0" err="1" smtClean="0"/>
              <a:t>z</a:t>
            </a:r>
            <a:r>
              <a:rPr lang="en-US" baseline="-25000" dirty="0" err="1" smtClean="0"/>
              <a:t>old</a:t>
            </a:r>
            <a:r>
              <a:rPr lang="en-US" dirty="0" smtClean="0"/>
              <a:t> = 48 - 46 = 2.</a:t>
            </a:r>
          </a:p>
          <a:p>
            <a:pPr>
              <a:lnSpc>
                <a:spcPct val="90000"/>
              </a:lnSpc>
              <a:buFont typeface="Monotype Sorts"/>
              <a:buNone/>
            </a:pPr>
            <a:r>
              <a:rPr lang="en-US" dirty="0" smtClean="0"/>
              <a:t>	</a:t>
            </a:r>
            <a:r>
              <a:rPr lang="en-US" u="sng" dirty="0" smtClean="0"/>
              <a:t>Constraint 3</a:t>
            </a:r>
            <a:r>
              <a:rPr lang="en-US" dirty="0" smtClean="0"/>
              <a:t>:  Change the RHS value of the third 	constraint to 9 and resolve for the optimal point   	determined by the last two constraints:  2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+ 3</a:t>
            </a:r>
            <a:r>
              <a:rPr lang="en-US" i="1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 = 	19 and 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+ </a:t>
            </a:r>
            <a:r>
              <a:rPr lang="en-US" i="1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 = 9. </a:t>
            </a:r>
          </a:p>
          <a:p>
            <a:pPr>
              <a:lnSpc>
                <a:spcPct val="90000"/>
              </a:lnSpc>
              <a:buFont typeface="Monotype Sorts"/>
              <a:buNone/>
            </a:pPr>
            <a:r>
              <a:rPr lang="en-US" dirty="0" smtClean="0"/>
              <a:t>		The solution is:  </a:t>
            </a:r>
            <a:r>
              <a:rPr lang="en-US" i="1" dirty="0" smtClean="0">
                <a:solidFill>
                  <a:srgbClr val="66FFFF"/>
                </a:solidFill>
              </a:rPr>
              <a:t>x</a:t>
            </a:r>
            <a:r>
              <a:rPr lang="en-US" baseline="-25000" dirty="0" smtClean="0">
                <a:solidFill>
                  <a:srgbClr val="66FFFF"/>
                </a:solidFill>
              </a:rPr>
              <a:t>1</a:t>
            </a:r>
            <a:r>
              <a:rPr lang="en-US" dirty="0" smtClean="0">
                <a:solidFill>
                  <a:srgbClr val="66FFFF"/>
                </a:solidFill>
              </a:rPr>
              <a:t> = 8, </a:t>
            </a:r>
            <a:r>
              <a:rPr lang="en-US" i="1" dirty="0" smtClean="0">
                <a:solidFill>
                  <a:srgbClr val="66FFFF"/>
                </a:solidFill>
              </a:rPr>
              <a:t>x</a:t>
            </a:r>
            <a:r>
              <a:rPr lang="en-US" baseline="-25000" dirty="0" smtClean="0">
                <a:solidFill>
                  <a:srgbClr val="66FFFF"/>
                </a:solidFill>
              </a:rPr>
              <a:t>2</a:t>
            </a:r>
            <a:r>
              <a:rPr lang="en-US" dirty="0" smtClean="0">
                <a:solidFill>
                  <a:srgbClr val="66FFFF"/>
                </a:solidFill>
              </a:rPr>
              <a:t> = 1, </a:t>
            </a:r>
            <a:r>
              <a:rPr lang="en-US" i="1" dirty="0" smtClean="0">
                <a:solidFill>
                  <a:srgbClr val="66FFFF"/>
                </a:solidFill>
              </a:rPr>
              <a:t>z</a:t>
            </a:r>
            <a:r>
              <a:rPr lang="en-US" dirty="0" smtClean="0">
                <a:solidFill>
                  <a:srgbClr val="66FFFF"/>
                </a:solidFill>
              </a:rPr>
              <a:t> = 47</a:t>
            </a:r>
            <a:r>
              <a:rPr lang="en-US" dirty="0" smtClean="0"/>
              <a:t>.  </a:t>
            </a:r>
          </a:p>
          <a:p>
            <a:pPr>
              <a:lnSpc>
                <a:spcPct val="90000"/>
              </a:lnSpc>
              <a:buFont typeface="Monotype Sorts"/>
              <a:buNone/>
            </a:pPr>
            <a:r>
              <a:rPr lang="en-US" dirty="0" smtClean="0"/>
              <a:t>		The dual price is  </a:t>
            </a:r>
            <a:r>
              <a:rPr lang="en-US" i="1" dirty="0" err="1" smtClean="0"/>
              <a:t>z</a:t>
            </a:r>
            <a:r>
              <a:rPr lang="en-US" baseline="-25000" dirty="0" err="1" smtClean="0"/>
              <a:t>new</a:t>
            </a:r>
            <a:r>
              <a:rPr lang="en-US" dirty="0" smtClean="0"/>
              <a:t> - </a:t>
            </a:r>
            <a:r>
              <a:rPr lang="en-US" i="1" dirty="0" err="1" smtClean="0"/>
              <a:t>z</a:t>
            </a:r>
            <a:r>
              <a:rPr lang="en-US" baseline="-25000" dirty="0" err="1" smtClean="0"/>
              <a:t>old</a:t>
            </a:r>
            <a:r>
              <a:rPr lang="en-US" dirty="0" smtClean="0"/>
              <a:t> = 47 - 46 = 1.</a:t>
            </a:r>
          </a:p>
          <a:p>
            <a:pPr>
              <a:lnSpc>
                <a:spcPct val="90000"/>
              </a:lnSpc>
              <a:buFont typeface="Monotype Sorts"/>
              <a:buNone/>
            </a:pPr>
            <a:endParaRPr lang="en-US" dirty="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Range of Feasibility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04888"/>
            <a:ext cx="7835900" cy="4905375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dirty="0" smtClean="0"/>
              <a:t>Note that when the right hand side value of a </a:t>
            </a:r>
            <a:r>
              <a:rPr lang="en-US" dirty="0" smtClean="0">
                <a:solidFill>
                  <a:srgbClr val="66FFFF"/>
                </a:solidFill>
              </a:rPr>
              <a:t>binding constraint</a:t>
            </a:r>
            <a:r>
              <a:rPr lang="en-US" dirty="0" smtClean="0"/>
              <a:t> is changed </a:t>
            </a:r>
            <a:r>
              <a:rPr lang="en-US" u="sng" dirty="0" smtClean="0">
                <a:solidFill>
                  <a:srgbClr val="66FFFF"/>
                </a:solidFill>
              </a:rPr>
              <a:t>all</a:t>
            </a:r>
            <a:r>
              <a:rPr lang="en-US" dirty="0" smtClean="0">
                <a:solidFill>
                  <a:srgbClr val="66FFFF"/>
                </a:solidFill>
              </a:rPr>
              <a:t> </a:t>
            </a:r>
            <a:r>
              <a:rPr lang="en-US" dirty="0" smtClean="0"/>
              <a:t>the values </a:t>
            </a:r>
            <a:r>
              <a:rPr lang="en-US" smtClean="0"/>
              <a:t>(</a:t>
            </a:r>
            <a:r>
              <a:rPr lang="en-US" smtClean="0">
                <a:solidFill>
                  <a:srgbClr val="66FFFF"/>
                </a:solidFill>
              </a:rPr>
              <a:t>i.e., </a:t>
            </a:r>
            <a:r>
              <a:rPr lang="en-US" dirty="0" smtClean="0">
                <a:solidFill>
                  <a:srgbClr val="66FFFF"/>
                </a:solidFill>
              </a:rPr>
              <a:t>x</a:t>
            </a:r>
            <a:r>
              <a:rPr lang="en-US" baseline="-25000" dirty="0" smtClean="0">
                <a:solidFill>
                  <a:srgbClr val="66FFFF"/>
                </a:solidFill>
              </a:rPr>
              <a:t>1</a:t>
            </a:r>
            <a:r>
              <a:rPr lang="en-US" dirty="0" smtClean="0">
                <a:solidFill>
                  <a:srgbClr val="66FFFF"/>
                </a:solidFill>
              </a:rPr>
              <a:t>, x</a:t>
            </a:r>
            <a:r>
              <a:rPr lang="en-US" baseline="-25000" dirty="0" smtClean="0">
                <a:solidFill>
                  <a:srgbClr val="66FFFF"/>
                </a:solidFill>
              </a:rPr>
              <a:t>2</a:t>
            </a:r>
            <a:r>
              <a:rPr lang="en-US" dirty="0" smtClean="0">
                <a:solidFill>
                  <a:srgbClr val="66FFFF"/>
                </a:solidFill>
              </a:rPr>
              <a:t> and Z</a:t>
            </a:r>
            <a:r>
              <a:rPr lang="en-US" dirty="0" smtClean="0"/>
              <a:t>) of the optimal solution will also change.</a:t>
            </a:r>
          </a:p>
          <a:p>
            <a:pPr>
              <a:buFontTx/>
              <a:buChar char="•"/>
            </a:pPr>
            <a:r>
              <a:rPr lang="en-US" dirty="0" smtClean="0"/>
              <a:t>Graphically, the range of feasibility is determined by finding the values of a right hand side coefficient such that the same two lines that determined the original optimal solution continue to determine the optimal solution for the problem.</a:t>
            </a:r>
          </a:p>
          <a:p>
            <a:pPr>
              <a:buFontTx/>
              <a:buChar char="•"/>
            </a:pPr>
            <a:r>
              <a:rPr lang="en-US" dirty="0" smtClean="0"/>
              <a:t>The </a:t>
            </a:r>
            <a:r>
              <a:rPr lang="en-US" u="sng" dirty="0" smtClean="0"/>
              <a:t>range of feasibility</a:t>
            </a:r>
            <a:r>
              <a:rPr lang="en-US" dirty="0" smtClean="0"/>
              <a:t> for a change in the right hand side value is the range of values for this coefficient in which the original dual value remains constant.</a:t>
            </a:r>
          </a:p>
          <a:p>
            <a:pPr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87388" y="1019175"/>
            <a:ext cx="7772400" cy="5041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eaLnBrk="0" hangingPunct="0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Software packages,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such as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QM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for Windows,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provide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following  LP information:</a:t>
            </a:r>
          </a:p>
          <a:p>
            <a:pPr eaLnBrk="0" hangingPunct="0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Information about the objective function: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its optimal value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coefficient ranges (ranges of optimality)</a:t>
            </a:r>
          </a:p>
          <a:p>
            <a:pPr eaLnBrk="0" hangingPunct="0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Information about the decision variables: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their optimal values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their reduced costs</a:t>
            </a:r>
          </a:p>
          <a:p>
            <a:pPr eaLnBrk="0" hangingPunct="0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Information about the constraints: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amount of slack or surplus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dual prices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right-hand side ranges (ranges of feasibility)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Sensitivity Analysis: Computer Solution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04888"/>
            <a:ext cx="8001000" cy="4976812"/>
          </a:xfrm>
        </p:spPr>
        <p:txBody>
          <a:bodyPr/>
          <a:lstStyle/>
          <a:p>
            <a:pPr>
              <a:buFont typeface="Monotype Sorts"/>
              <a:buNone/>
              <a:defRPr/>
            </a:pPr>
            <a:r>
              <a:rPr lang="en-US" dirty="0" smtClean="0"/>
              <a:t>	In the previous chapter we discussed:</a:t>
            </a:r>
          </a:p>
          <a:p>
            <a:pPr lvl="1">
              <a:defRPr/>
            </a:pPr>
            <a:r>
              <a:rPr lang="en-US" dirty="0" smtClean="0"/>
              <a:t>objective function value</a:t>
            </a:r>
          </a:p>
          <a:p>
            <a:pPr lvl="1">
              <a:defRPr/>
            </a:pPr>
            <a:r>
              <a:rPr lang="en-US" dirty="0" smtClean="0"/>
              <a:t>values of the decision variables</a:t>
            </a:r>
          </a:p>
          <a:p>
            <a:pPr lvl="1">
              <a:defRPr/>
            </a:pPr>
            <a:r>
              <a:rPr lang="en-US" dirty="0" smtClean="0"/>
              <a:t>slack/surplus</a:t>
            </a:r>
          </a:p>
          <a:p>
            <a:pPr lvl="1">
              <a:defRPr/>
            </a:pPr>
            <a:endParaRPr lang="en-US" dirty="0" smtClean="0"/>
          </a:p>
          <a:p>
            <a:pPr>
              <a:buFont typeface="Monotype Sorts"/>
              <a:buNone/>
              <a:defRPr/>
            </a:pPr>
            <a:r>
              <a:rPr lang="en-US" dirty="0" smtClean="0"/>
              <a:t>	In this chapter we will discuss:</a:t>
            </a:r>
          </a:p>
          <a:p>
            <a:pPr lvl="1">
              <a:defRPr/>
            </a:pPr>
            <a:r>
              <a:rPr lang="en-US" dirty="0" smtClean="0"/>
              <a:t>changes in the coefficients of the objective function</a:t>
            </a:r>
          </a:p>
          <a:p>
            <a:pPr lvl="1">
              <a:defRPr/>
            </a:pPr>
            <a:r>
              <a:rPr lang="en-US" dirty="0" smtClean="0"/>
              <a:t>changes in the right-hand side value of a constraint</a:t>
            </a:r>
          </a:p>
          <a:p>
            <a:pPr lvl="1">
              <a:defRPr/>
            </a:pPr>
            <a:r>
              <a:rPr lang="en-US" dirty="0" smtClean="0"/>
              <a:t>reduced costs</a:t>
            </a:r>
          </a:p>
          <a:p>
            <a:pPr lvl="1">
              <a:buNone/>
              <a:defRPr/>
            </a:pPr>
            <a:endParaRPr lang="en-US" dirty="0" smtClean="0"/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Introduction to Sensitivity Analysis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Reduced Cost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7886700" cy="3638550"/>
          </a:xfrm>
        </p:spPr>
        <p:txBody>
          <a:bodyPr/>
          <a:lstStyle/>
          <a:p>
            <a:pPr>
              <a:lnSpc>
                <a:spcPct val="90000"/>
              </a:lnSpc>
              <a:buSzTx/>
              <a:buFontTx/>
              <a:buChar char="•"/>
              <a:defRPr/>
            </a:pPr>
            <a:r>
              <a:rPr lang="en-US" dirty="0" smtClean="0"/>
              <a:t>The </a:t>
            </a:r>
            <a:r>
              <a:rPr lang="en-US" u="sng" dirty="0" smtClean="0"/>
              <a:t>reduced cost</a:t>
            </a:r>
            <a:r>
              <a:rPr lang="en-US" dirty="0" smtClean="0"/>
              <a:t> for a decision variable whose value is 0 in the optimal solution is:</a:t>
            </a:r>
          </a:p>
          <a:p>
            <a:pPr lvl="1" indent="6350">
              <a:lnSpc>
                <a:spcPct val="90000"/>
              </a:lnSpc>
              <a:buSzTx/>
              <a:buFontTx/>
              <a:buNone/>
              <a:defRPr/>
            </a:pPr>
            <a:r>
              <a:rPr lang="en-US" dirty="0" smtClean="0"/>
              <a:t>the amount the variable's objective function coefficient would have to improve (increase for maximization problems, decrease for minimization problems) before this variable could assume a positive value.  </a:t>
            </a:r>
          </a:p>
          <a:p>
            <a:pPr lvl="1" indent="6350">
              <a:lnSpc>
                <a:spcPct val="90000"/>
              </a:lnSpc>
              <a:buSzTx/>
              <a:buFontTx/>
              <a:buNone/>
              <a:defRPr/>
            </a:pPr>
            <a:endParaRPr lang="en-US" dirty="0" smtClean="0"/>
          </a:p>
          <a:p>
            <a:pPr>
              <a:lnSpc>
                <a:spcPct val="90000"/>
              </a:lnSpc>
              <a:buSzTx/>
              <a:buFontTx/>
              <a:buChar char="•"/>
              <a:defRPr/>
            </a:pPr>
            <a:r>
              <a:rPr lang="en-US" dirty="0" smtClean="0"/>
              <a:t>The reduced cost for a decision variable whose value is  &gt; 0 in the optimal solution is 0.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533400" y="144463"/>
            <a:ext cx="8081963" cy="814387"/>
          </a:xfrm>
          <a:prstGeom prst="rect">
            <a:avLst/>
          </a:prstGeom>
        </p:spPr>
        <p:txBody>
          <a:bodyPr/>
          <a:lstStyle/>
          <a:p>
            <a:pPr algn="ctr" eaLnBrk="0" hangingPunct="0"/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Important Notes on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Interpretation of Dual Values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87388" y="1296988"/>
            <a:ext cx="8039100" cy="5341937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Resource cost is sunk (i.e., fixed)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The dual value is the maximum amount you should be willing to pay for one additional unit of the resource.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Sunk resource costs are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 not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reflected in the objective function coefficients.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Resource cost is relevant (i.e., variable)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The dual value is the maximum premium over the variable cost that you should be willing to pay for one additional unit of the resource.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Relevant costs 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are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reflected in the objective function coefficients.  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Computer Solutions: XYZ. Inc.</a:t>
            </a:r>
            <a:endParaRPr lang="en-US" dirty="0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7886700" cy="4643438"/>
          </a:xfrm>
        </p:spPr>
        <p:txBody>
          <a:bodyPr/>
          <a:lstStyle/>
          <a:p>
            <a:pPr>
              <a:buFont typeface="Monotype Sorts"/>
              <a:buNone/>
            </a:pPr>
            <a:r>
              <a:rPr lang="en-US" smtClean="0">
                <a:solidFill>
                  <a:srgbClr val="8CF4EA"/>
                </a:solidFill>
              </a:rPr>
              <a:t>	For MAN 321, we will use QM for Windows</a:t>
            </a:r>
          </a:p>
          <a:p>
            <a:pPr>
              <a:buFont typeface="Monotype Sorts"/>
              <a:buNone/>
            </a:pPr>
            <a:r>
              <a:rPr lang="en-US" smtClean="0">
                <a:solidFill>
                  <a:srgbClr val="66FFFF"/>
                </a:solidFill>
              </a:rPr>
              <a:t>	Spreadsheet Showing Problem Data</a:t>
            </a:r>
          </a:p>
        </p:txBody>
      </p:sp>
      <p:pic>
        <p:nvPicPr>
          <p:cNvPr id="5222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4200" y="2057400"/>
            <a:ext cx="730250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Computer Solutions: XYZ. Inc.</a:t>
            </a:r>
            <a:endParaRPr lang="en-US" dirty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7886700" cy="4643438"/>
          </a:xfrm>
        </p:spPr>
        <p:txBody>
          <a:bodyPr/>
          <a:lstStyle/>
          <a:p>
            <a:pPr>
              <a:buFont typeface="Monotype Sorts"/>
              <a:buNone/>
            </a:pPr>
            <a:r>
              <a:rPr lang="en-US" smtClean="0">
                <a:solidFill>
                  <a:srgbClr val="66FFFF"/>
                </a:solidFill>
              </a:rPr>
              <a:t>	Spreadsheet Showing Solution</a:t>
            </a:r>
          </a:p>
        </p:txBody>
      </p:sp>
      <p:pic>
        <p:nvPicPr>
          <p:cNvPr id="5427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574800"/>
            <a:ext cx="7696200" cy="451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Computer Solutions: XYZ. Inc.</a:t>
            </a:r>
            <a:endParaRPr 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3700" y="698500"/>
            <a:ext cx="8180388" cy="5024438"/>
          </a:xfrm>
        </p:spPr>
        <p:txBody>
          <a:bodyPr/>
          <a:lstStyle/>
          <a:p>
            <a:pPr>
              <a:buFont typeface="Monotype Sorts"/>
              <a:buNone/>
              <a:defRPr/>
            </a:pPr>
            <a:r>
              <a:rPr lang="en-US" b="1" dirty="0" smtClean="0">
                <a:solidFill>
                  <a:srgbClr val="66FFFF"/>
                </a:solidFill>
              </a:rPr>
              <a:t>Spreadsheet Showing Ranging</a:t>
            </a:r>
          </a:p>
          <a:p>
            <a:pPr>
              <a:buFont typeface="Monotype Sorts"/>
              <a:buNone/>
              <a:defRPr/>
            </a:pPr>
            <a:r>
              <a:rPr lang="en-US" b="1" dirty="0" smtClean="0">
                <a:solidFill>
                  <a:srgbClr val="66FFFF"/>
                </a:solidFill>
              </a:rPr>
              <a:t>Note: Slacks/Surplus and Reduced Costs</a:t>
            </a:r>
          </a:p>
        </p:txBody>
      </p:sp>
      <p:sp>
        <p:nvSpPr>
          <p:cNvPr id="56323" name="AutoShape 2"/>
          <p:cNvSpPr>
            <a:spLocks noChangeAspect="1" noChangeArrowheads="1"/>
          </p:cNvSpPr>
          <p:nvPr/>
        </p:nvSpPr>
        <p:spPr bwMode="auto">
          <a:xfrm>
            <a:off x="568325" y="1590675"/>
            <a:ext cx="8081963" cy="396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5632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" y="1587500"/>
            <a:ext cx="8229600" cy="451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Introduction to Sensitivity Analysis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04888"/>
            <a:ext cx="7759700" cy="5013325"/>
          </a:xfrm>
        </p:spPr>
        <p:txBody>
          <a:bodyPr/>
          <a:lstStyle/>
          <a:p>
            <a:pPr>
              <a:buFont typeface="Monotype Sorts"/>
              <a:buNone/>
              <a:defRPr/>
            </a:pPr>
            <a:r>
              <a:rPr lang="en-US" smtClean="0"/>
              <a:t>	</a:t>
            </a:r>
            <a:r>
              <a:rPr lang="en-US" u="sng" smtClean="0">
                <a:solidFill>
                  <a:srgbClr val="66FFFF"/>
                </a:solidFill>
              </a:rPr>
              <a:t>Sensitivity analysis</a:t>
            </a:r>
            <a:r>
              <a:rPr lang="en-US" smtClean="0"/>
              <a:t> (or post-optimality analysis) is used to determine how the optimal solution is affected by changes, within specified ranges, in:</a:t>
            </a:r>
          </a:p>
          <a:p>
            <a:pPr lvl="1">
              <a:defRPr/>
            </a:pPr>
            <a:r>
              <a:rPr lang="en-US" smtClean="0"/>
              <a:t>the objective function coefficients</a:t>
            </a:r>
          </a:p>
          <a:p>
            <a:pPr lvl="1">
              <a:defRPr/>
            </a:pPr>
            <a:r>
              <a:rPr lang="en-US" smtClean="0"/>
              <a:t>the right-hand side (RHS) values</a:t>
            </a:r>
          </a:p>
          <a:p>
            <a:pPr>
              <a:buFont typeface="Monotype Sorts"/>
              <a:buNone/>
              <a:defRPr/>
            </a:pPr>
            <a:r>
              <a:rPr lang="en-US" smtClean="0"/>
              <a:t>	</a:t>
            </a:r>
          </a:p>
          <a:p>
            <a:pPr>
              <a:buFont typeface="Monotype Sorts"/>
              <a:buNone/>
              <a:defRPr/>
            </a:pPr>
            <a:r>
              <a:rPr lang="en-US" smtClean="0"/>
              <a:t>	Sensitivity analysis is important to a manager who must operate in a dynamic environment with imprecise estimates of the coefficients.  </a:t>
            </a:r>
          </a:p>
          <a:p>
            <a:pPr>
              <a:buFont typeface="Monotype Sorts"/>
              <a:buNone/>
              <a:defRPr/>
            </a:pPr>
            <a:r>
              <a:rPr lang="en-US" smtClean="0"/>
              <a:t>	</a:t>
            </a:r>
          </a:p>
          <a:p>
            <a:pPr>
              <a:buFont typeface="Monotype Sorts"/>
              <a:buNone/>
              <a:defRPr/>
            </a:pPr>
            <a:r>
              <a:rPr lang="en-US" smtClean="0"/>
              <a:t>	Sensitivity analysis allows a manager to ask certain </a:t>
            </a:r>
            <a:r>
              <a:rPr lang="en-US" u="sng" smtClean="0"/>
              <a:t>what-if questions</a:t>
            </a:r>
            <a:r>
              <a:rPr lang="en-US" smtClean="0"/>
              <a:t> about the problem.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2" name="Rectangle 4"/>
          <p:cNvSpPr>
            <a:spLocks noChangeArrowheads="1"/>
          </p:cNvSpPr>
          <p:nvPr/>
        </p:nvSpPr>
        <p:spPr bwMode="auto">
          <a:xfrm>
            <a:off x="2670175" y="3521075"/>
            <a:ext cx="4327525" cy="3006725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Graphical Sensitivity Analysis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04888"/>
            <a:ext cx="7470775" cy="2500312"/>
          </a:xfrm>
        </p:spPr>
        <p:txBody>
          <a:bodyPr/>
          <a:lstStyle/>
          <a:p>
            <a:pPr>
              <a:buFont typeface="Monotype Sorts"/>
              <a:buNone/>
              <a:defRPr/>
            </a:pPr>
            <a:r>
              <a:rPr lang="en-US" sz="2000" smtClean="0">
                <a:solidFill>
                  <a:srgbClr val="66FFFF"/>
                </a:solidFill>
              </a:rPr>
              <a:t>	</a:t>
            </a:r>
            <a:r>
              <a:rPr lang="en-US" sz="2000" smtClean="0"/>
              <a:t>For LP problems with two decision variables, graphical solution methods can be used to perform sensitivity analysis on</a:t>
            </a:r>
          </a:p>
          <a:p>
            <a:pPr lvl="1">
              <a:defRPr/>
            </a:pPr>
            <a:r>
              <a:rPr lang="en-US" sz="2000" smtClean="0"/>
              <a:t>the objective function coefficients, and</a:t>
            </a:r>
          </a:p>
          <a:p>
            <a:pPr lvl="1">
              <a:defRPr/>
            </a:pPr>
            <a:r>
              <a:rPr lang="en-US" sz="2000" smtClean="0"/>
              <a:t>the right-hand-side values for the constraints.</a:t>
            </a:r>
          </a:p>
          <a:p>
            <a:pPr lvl="1">
              <a:defRPr/>
            </a:pPr>
            <a:endParaRPr lang="en-US" sz="2000" smtClean="0"/>
          </a:p>
          <a:p>
            <a:pPr lvl="1">
              <a:buFontTx/>
              <a:buNone/>
              <a:defRPr/>
            </a:pPr>
            <a:r>
              <a:rPr lang="en-US" sz="2000" smtClean="0">
                <a:solidFill>
                  <a:srgbClr val="66FFFF"/>
                </a:solidFill>
              </a:rPr>
              <a:t>				XYZ, Inc. LP Formulation</a:t>
            </a:r>
          </a:p>
        </p:txBody>
      </p:sp>
      <p:sp>
        <p:nvSpPr>
          <p:cNvPr id="114693" name="Rectangle 5"/>
          <p:cNvSpPr>
            <a:spLocks noChangeArrowheads="1"/>
          </p:cNvSpPr>
          <p:nvPr/>
        </p:nvSpPr>
        <p:spPr bwMode="auto">
          <a:xfrm>
            <a:off x="2749550" y="3536950"/>
            <a:ext cx="4260850" cy="301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Max    Z = 5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+ 7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s.t.       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6   (1)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2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+ 3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19  (2)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8   (3)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0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47" name="Freeform 19"/>
          <p:cNvSpPr>
            <a:spLocks/>
          </p:cNvSpPr>
          <p:nvPr/>
        </p:nvSpPr>
        <p:spPr bwMode="auto">
          <a:xfrm>
            <a:off x="1981200" y="2787650"/>
            <a:ext cx="2724150" cy="28765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10" y="924"/>
              </a:cxn>
              <a:cxn ang="0">
                <a:pos x="1716" y="1224"/>
              </a:cxn>
              <a:cxn ang="0">
                <a:pos x="1716" y="1812"/>
              </a:cxn>
              <a:cxn ang="0">
                <a:pos x="0" y="1812"/>
              </a:cxn>
              <a:cxn ang="0">
                <a:pos x="0" y="36"/>
              </a:cxn>
            </a:cxnLst>
            <a:rect l="0" t="0" r="r" b="b"/>
            <a:pathLst>
              <a:path w="1716" h="1812">
                <a:moveTo>
                  <a:pt x="0" y="0"/>
                </a:moveTo>
                <a:lnTo>
                  <a:pt x="1410" y="924"/>
                </a:lnTo>
                <a:lnTo>
                  <a:pt x="1716" y="1224"/>
                </a:lnTo>
                <a:lnTo>
                  <a:pt x="1716" y="1812"/>
                </a:lnTo>
                <a:lnTo>
                  <a:pt x="0" y="1812"/>
                </a:lnTo>
                <a:lnTo>
                  <a:pt x="0" y="36"/>
                </a:lnTo>
              </a:path>
            </a:pathLst>
          </a:custGeom>
          <a:gradFill rotWithShape="0">
            <a:gsLst>
              <a:gs pos="0">
                <a:srgbClr val="5F5F5F"/>
              </a:gs>
              <a:gs pos="100000">
                <a:srgbClr val="5F5F5F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12700" cap="rnd" cmpd="sng">
            <a:noFill/>
            <a:prstDash val="solid"/>
            <a:round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 1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04888"/>
            <a:ext cx="3476625" cy="552450"/>
          </a:xfrm>
        </p:spPr>
        <p:txBody>
          <a:bodyPr/>
          <a:lstStyle/>
          <a:p>
            <a:pPr>
              <a:buFont typeface="Monotype Sorts"/>
              <a:buNone/>
              <a:defRPr/>
            </a:pPr>
            <a:r>
              <a:rPr lang="en-US" smtClean="0">
                <a:solidFill>
                  <a:srgbClr val="66FFFF"/>
                </a:solidFill>
              </a:rPr>
              <a:t>	Graphical Solution</a:t>
            </a:r>
          </a:p>
        </p:txBody>
      </p:sp>
      <p:sp>
        <p:nvSpPr>
          <p:cNvPr id="124933" name="Line 5"/>
          <p:cNvSpPr>
            <a:spLocks noChangeShapeType="1"/>
          </p:cNvSpPr>
          <p:nvPr/>
        </p:nvSpPr>
        <p:spPr bwMode="auto">
          <a:xfrm>
            <a:off x="1981200" y="2025650"/>
            <a:ext cx="3657600" cy="36385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4934" name="Line 6"/>
          <p:cNvSpPr>
            <a:spLocks noChangeShapeType="1"/>
          </p:cNvSpPr>
          <p:nvPr/>
        </p:nvSpPr>
        <p:spPr bwMode="auto">
          <a:xfrm>
            <a:off x="1990725" y="2778125"/>
            <a:ext cx="4352925" cy="2886075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4935" name="Rectangle 7"/>
          <p:cNvSpPr>
            <a:spLocks noChangeArrowheads="1"/>
          </p:cNvSpPr>
          <p:nvPr/>
        </p:nvSpPr>
        <p:spPr bwMode="auto">
          <a:xfrm>
            <a:off x="5715000" y="4292600"/>
            <a:ext cx="2590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+ 3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19  (2)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124936" name="Rectangle 8"/>
          <p:cNvSpPr>
            <a:spLocks noChangeArrowheads="1"/>
          </p:cNvSpPr>
          <p:nvPr/>
        </p:nvSpPr>
        <p:spPr bwMode="auto">
          <a:xfrm>
            <a:off x="1584325" y="1292225"/>
            <a:ext cx="59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124937" name="Rectangle 9"/>
          <p:cNvSpPr>
            <a:spLocks noChangeArrowheads="1"/>
          </p:cNvSpPr>
          <p:nvPr/>
        </p:nvSpPr>
        <p:spPr bwMode="auto">
          <a:xfrm>
            <a:off x="6994525" y="5419725"/>
            <a:ext cx="43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24939" name="Line 11"/>
          <p:cNvSpPr>
            <a:spLocks noChangeShapeType="1"/>
          </p:cNvSpPr>
          <p:nvPr/>
        </p:nvSpPr>
        <p:spPr bwMode="auto">
          <a:xfrm flipH="1">
            <a:off x="2667000" y="2159000"/>
            <a:ext cx="381000" cy="4572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none" w="sm" len="sm"/>
            <a:tailEnd type="stealth" w="med" len="lg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4940" name="Line 12"/>
          <p:cNvSpPr>
            <a:spLocks noChangeShapeType="1"/>
          </p:cNvSpPr>
          <p:nvPr/>
        </p:nvSpPr>
        <p:spPr bwMode="auto">
          <a:xfrm flipH="1">
            <a:off x="4810125" y="2997200"/>
            <a:ext cx="60960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none" w="sm" len="sm"/>
            <a:tailEnd type="stealth" w="med" len="lg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4941" name="Line 13"/>
          <p:cNvSpPr>
            <a:spLocks noChangeShapeType="1"/>
          </p:cNvSpPr>
          <p:nvPr/>
        </p:nvSpPr>
        <p:spPr bwMode="auto">
          <a:xfrm flipH="1">
            <a:off x="5486400" y="4673600"/>
            <a:ext cx="304800" cy="3048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none" w="sm" len="sm"/>
            <a:tailEnd type="stealth" w="med" len="lg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4942" name="Line 14"/>
          <p:cNvSpPr>
            <a:spLocks noChangeShapeType="1"/>
          </p:cNvSpPr>
          <p:nvPr/>
        </p:nvSpPr>
        <p:spPr bwMode="auto">
          <a:xfrm flipH="1">
            <a:off x="4343400" y="3606800"/>
            <a:ext cx="1066800" cy="6858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none" w="sm" len="sm"/>
            <a:tailEnd type="stealth" w="med" len="lg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4943" name="Line 15"/>
          <p:cNvSpPr>
            <a:spLocks noChangeShapeType="1"/>
          </p:cNvSpPr>
          <p:nvPr/>
        </p:nvSpPr>
        <p:spPr bwMode="auto">
          <a:xfrm flipV="1">
            <a:off x="5172075" y="5273675"/>
            <a:ext cx="304800" cy="3810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none" w="sm" len="sm"/>
            <a:tailEnd type="stealth" w="med" len="lg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4944" name="Line 16"/>
          <p:cNvSpPr>
            <a:spLocks noChangeShapeType="1"/>
          </p:cNvSpPr>
          <p:nvPr/>
        </p:nvSpPr>
        <p:spPr bwMode="auto">
          <a:xfrm>
            <a:off x="2057400" y="5664200"/>
            <a:ext cx="487680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4945" name="Line 17"/>
          <p:cNvSpPr>
            <a:spLocks noChangeShapeType="1"/>
          </p:cNvSpPr>
          <p:nvPr/>
        </p:nvSpPr>
        <p:spPr bwMode="auto">
          <a:xfrm>
            <a:off x="1981200" y="1778000"/>
            <a:ext cx="0" cy="38862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4946" name="Line 18"/>
          <p:cNvSpPr>
            <a:spLocks noChangeShapeType="1"/>
          </p:cNvSpPr>
          <p:nvPr/>
        </p:nvSpPr>
        <p:spPr bwMode="auto">
          <a:xfrm>
            <a:off x="1981200" y="5664200"/>
            <a:ext cx="76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4948" name="Line 20"/>
          <p:cNvSpPr>
            <a:spLocks noChangeShapeType="1"/>
          </p:cNvSpPr>
          <p:nvPr/>
        </p:nvSpPr>
        <p:spPr bwMode="auto">
          <a:xfrm>
            <a:off x="1981200" y="3378200"/>
            <a:ext cx="3209925" cy="2266950"/>
          </a:xfrm>
          <a:prstGeom prst="line">
            <a:avLst/>
          </a:prstGeom>
          <a:noFill/>
          <a:ln w="50800">
            <a:solidFill>
              <a:srgbClr val="FFFFFF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4949" name="Line 21"/>
          <p:cNvSpPr>
            <a:spLocks noChangeShapeType="1"/>
          </p:cNvSpPr>
          <p:nvPr/>
        </p:nvSpPr>
        <p:spPr bwMode="auto">
          <a:xfrm flipH="1">
            <a:off x="2514600" y="2235200"/>
            <a:ext cx="2514600" cy="14478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none" w="sm" len="sm"/>
            <a:tailEnd type="stealth" w="med" len="lg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4950" name="Line 22"/>
          <p:cNvSpPr>
            <a:spLocks noChangeShapeType="1"/>
          </p:cNvSpPr>
          <p:nvPr/>
        </p:nvSpPr>
        <p:spPr bwMode="auto">
          <a:xfrm flipV="1">
            <a:off x="1981200" y="3054350"/>
            <a:ext cx="238125" cy="32385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none" w="sm" len="sm"/>
            <a:tailEnd type="stealth" w="med" len="lg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4951" name="Oval 23"/>
          <p:cNvSpPr>
            <a:spLocks noChangeArrowheads="1"/>
          </p:cNvSpPr>
          <p:nvPr/>
        </p:nvSpPr>
        <p:spPr bwMode="auto">
          <a:xfrm>
            <a:off x="4222750" y="4264025"/>
            <a:ext cx="82550" cy="6985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4952" name="Rectangle 24"/>
          <p:cNvSpPr>
            <a:spLocks noChangeArrowheads="1"/>
          </p:cNvSpPr>
          <p:nvPr/>
        </p:nvSpPr>
        <p:spPr bwMode="auto">
          <a:xfrm>
            <a:off x="2422525" y="1685925"/>
            <a:ext cx="24161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8  (3)</a:t>
            </a:r>
          </a:p>
        </p:txBody>
      </p:sp>
      <p:sp>
        <p:nvSpPr>
          <p:cNvPr id="124953" name="Rectangle 25"/>
          <p:cNvSpPr>
            <a:spLocks noChangeArrowheads="1"/>
          </p:cNvSpPr>
          <p:nvPr/>
        </p:nvSpPr>
        <p:spPr bwMode="auto">
          <a:xfrm>
            <a:off x="5032375" y="1924050"/>
            <a:ext cx="19304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</a:rPr>
              <a:t>Max  5</a:t>
            </a:r>
            <a:r>
              <a:rPr lang="en-US" i="1">
                <a:solidFill>
                  <a:srgbClr val="FFFFFF"/>
                </a:solidFill>
              </a:rPr>
              <a:t>x</a:t>
            </a:r>
            <a:r>
              <a:rPr lang="en-US" baseline="-25000">
                <a:solidFill>
                  <a:srgbClr val="FFFFFF"/>
                </a:solidFill>
              </a:rPr>
              <a:t>1</a:t>
            </a:r>
            <a:r>
              <a:rPr lang="en-US">
                <a:solidFill>
                  <a:srgbClr val="FFFFFF"/>
                </a:solidFill>
              </a:rPr>
              <a:t> + </a:t>
            </a:r>
            <a:r>
              <a:rPr lang="en-US" i="1">
                <a:solidFill>
                  <a:srgbClr val="FFFFFF"/>
                </a:solidFill>
              </a:rPr>
              <a:t>7x</a:t>
            </a:r>
            <a:r>
              <a:rPr lang="en-US" baseline="-2500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124954" name="Rectangle 26"/>
          <p:cNvSpPr>
            <a:spLocks noChangeArrowheads="1"/>
          </p:cNvSpPr>
          <p:nvPr/>
        </p:nvSpPr>
        <p:spPr bwMode="auto">
          <a:xfrm>
            <a:off x="5480050" y="2781300"/>
            <a:ext cx="21780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6  (1)</a:t>
            </a:r>
          </a:p>
        </p:txBody>
      </p:sp>
      <p:sp>
        <p:nvSpPr>
          <p:cNvPr id="124955" name="Rectangle 27"/>
          <p:cNvSpPr>
            <a:spLocks noChangeArrowheads="1"/>
          </p:cNvSpPr>
          <p:nvPr/>
        </p:nvSpPr>
        <p:spPr bwMode="auto">
          <a:xfrm>
            <a:off x="5470525" y="3362325"/>
            <a:ext cx="2840521" cy="815929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2075" tIns="46038" rIns="92075" bIns="91440">
            <a:spAutoFit/>
          </a:bodyPr>
          <a:lstStyle/>
          <a:p>
            <a:pPr eaLnBrk="0" hangingPunct="0"/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Optimal Solution:</a:t>
            </a:r>
          </a:p>
          <a:p>
            <a:pPr eaLnBrk="0" hangingPunct="0"/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5,  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3,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Z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46 </a:t>
            </a:r>
          </a:p>
        </p:txBody>
      </p:sp>
      <p:sp>
        <p:nvSpPr>
          <p:cNvPr id="124957" name="Text Box 29"/>
          <p:cNvSpPr txBox="1">
            <a:spLocks noChangeArrowheads="1"/>
          </p:cNvSpPr>
          <p:nvPr/>
        </p:nvSpPr>
        <p:spPr bwMode="auto">
          <a:xfrm>
            <a:off x="1571625" y="1838325"/>
            <a:ext cx="311150" cy="3597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  <a:p>
            <a:pPr eaLnBrk="0" hangingPunct="0">
              <a:defRPr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  <a:p>
            <a:pPr eaLnBrk="0" hangingPunct="0">
              <a:defRPr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pPr eaLnBrk="0" hangingPunct="0">
              <a:defRPr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pPr eaLnBrk="0" hangingPunct="0">
              <a:defRPr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pPr eaLnBrk="0" hangingPunct="0">
              <a:defRPr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pPr eaLnBrk="0" hangingPunct="0">
              <a:defRPr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pPr eaLnBrk="0" hangingPunct="0">
              <a:defRPr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24958" name="Text Box 30"/>
          <p:cNvSpPr txBox="1">
            <a:spLocks noChangeArrowheads="1"/>
          </p:cNvSpPr>
          <p:nvPr/>
        </p:nvSpPr>
        <p:spPr bwMode="auto">
          <a:xfrm>
            <a:off x="2295525" y="5691188"/>
            <a:ext cx="44894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   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   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3   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4   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5   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6   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7   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8   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9  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</a:p>
        </p:txBody>
      </p:sp>
      <p:grpSp>
        <p:nvGrpSpPr>
          <p:cNvPr id="23579" name="Group 31"/>
          <p:cNvGrpSpPr>
            <a:grpSpLocks/>
          </p:cNvGrpSpPr>
          <p:nvPr/>
        </p:nvGrpSpPr>
        <p:grpSpPr bwMode="auto">
          <a:xfrm>
            <a:off x="2424113" y="5592763"/>
            <a:ext cx="4141787" cy="146050"/>
            <a:chOff x="1447" y="3659"/>
            <a:chExt cx="2705" cy="92"/>
          </a:xfrm>
        </p:grpSpPr>
        <p:grpSp>
          <p:nvGrpSpPr>
            <p:cNvPr id="23590" name="Group 32"/>
            <p:cNvGrpSpPr>
              <a:grpSpLocks/>
            </p:cNvGrpSpPr>
            <p:nvPr/>
          </p:nvGrpSpPr>
          <p:grpSpPr bwMode="auto">
            <a:xfrm>
              <a:off x="1447" y="3663"/>
              <a:ext cx="2096" cy="88"/>
              <a:chOff x="1447" y="3663"/>
              <a:chExt cx="2096" cy="88"/>
            </a:xfrm>
          </p:grpSpPr>
          <p:sp>
            <p:nvSpPr>
              <p:cNvPr id="124961" name="Line 33"/>
              <p:cNvSpPr>
                <a:spLocks noChangeShapeType="1"/>
              </p:cNvSpPr>
              <p:nvPr/>
            </p:nvSpPr>
            <p:spPr bwMode="auto">
              <a:xfrm rot="5400000" flipV="1">
                <a:off x="3499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4962" name="Line 34"/>
              <p:cNvSpPr>
                <a:spLocks noChangeShapeType="1"/>
              </p:cNvSpPr>
              <p:nvPr/>
            </p:nvSpPr>
            <p:spPr bwMode="auto">
              <a:xfrm rot="5400000" flipV="1">
                <a:off x="32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4963" name="Line 35"/>
              <p:cNvSpPr>
                <a:spLocks noChangeShapeType="1"/>
              </p:cNvSpPr>
              <p:nvPr/>
            </p:nvSpPr>
            <p:spPr bwMode="auto">
              <a:xfrm rot="5400000" flipV="1">
                <a:off x="29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4964" name="Line 36"/>
              <p:cNvSpPr>
                <a:spLocks noChangeShapeType="1"/>
              </p:cNvSpPr>
              <p:nvPr/>
            </p:nvSpPr>
            <p:spPr bwMode="auto">
              <a:xfrm rot="5400000" flipV="1">
                <a:off x="2605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4965" name="Line 37"/>
              <p:cNvSpPr>
                <a:spLocks noChangeShapeType="1"/>
              </p:cNvSpPr>
              <p:nvPr/>
            </p:nvSpPr>
            <p:spPr bwMode="auto">
              <a:xfrm rot="5400000" flipV="1">
                <a:off x="23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4966" name="Line 38"/>
              <p:cNvSpPr>
                <a:spLocks noChangeShapeType="1"/>
              </p:cNvSpPr>
              <p:nvPr/>
            </p:nvSpPr>
            <p:spPr bwMode="auto">
              <a:xfrm rot="5400000" flipV="1">
                <a:off x="20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4967" name="Line 39"/>
              <p:cNvSpPr>
                <a:spLocks noChangeShapeType="1"/>
              </p:cNvSpPr>
              <p:nvPr/>
            </p:nvSpPr>
            <p:spPr bwMode="auto">
              <a:xfrm rot="5400000" flipV="1">
                <a:off x="17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4968" name="Line 40"/>
              <p:cNvSpPr>
                <a:spLocks noChangeShapeType="1"/>
              </p:cNvSpPr>
              <p:nvPr/>
            </p:nvSpPr>
            <p:spPr bwMode="auto">
              <a:xfrm rot="5400000" flipV="1">
                <a:off x="1403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124969" name="Line 41"/>
            <p:cNvSpPr>
              <a:spLocks noChangeShapeType="1"/>
            </p:cNvSpPr>
            <p:nvPr/>
          </p:nvSpPr>
          <p:spPr bwMode="auto">
            <a:xfrm rot="5400000" flipV="1">
              <a:off x="3800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4970" name="Line 42"/>
            <p:cNvSpPr>
              <a:spLocks noChangeShapeType="1"/>
            </p:cNvSpPr>
            <p:nvPr/>
          </p:nvSpPr>
          <p:spPr bwMode="auto">
            <a:xfrm rot="5400000" flipV="1">
              <a:off x="4108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3580" name="Group 43"/>
          <p:cNvGrpSpPr>
            <a:grpSpLocks/>
          </p:cNvGrpSpPr>
          <p:nvPr/>
        </p:nvGrpSpPr>
        <p:grpSpPr bwMode="auto">
          <a:xfrm>
            <a:off x="1917700" y="2019300"/>
            <a:ext cx="127000" cy="3200400"/>
            <a:chOff x="1200" y="1536"/>
            <a:chExt cx="88" cy="1960"/>
          </a:xfrm>
        </p:grpSpPr>
        <p:sp>
          <p:nvSpPr>
            <p:cNvPr id="124972" name="Line 44"/>
            <p:cNvSpPr>
              <a:spLocks noChangeShapeType="1"/>
            </p:cNvSpPr>
            <p:nvPr/>
          </p:nvSpPr>
          <p:spPr bwMode="auto">
            <a:xfrm flipV="1">
              <a:off x="1200" y="15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4973" name="Line 45"/>
            <p:cNvSpPr>
              <a:spLocks noChangeShapeType="1"/>
            </p:cNvSpPr>
            <p:nvPr/>
          </p:nvSpPr>
          <p:spPr bwMode="auto">
            <a:xfrm flipV="1">
              <a:off x="1200" y="18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4974" name="Line 46"/>
            <p:cNvSpPr>
              <a:spLocks noChangeShapeType="1"/>
            </p:cNvSpPr>
            <p:nvPr/>
          </p:nvSpPr>
          <p:spPr bwMode="auto">
            <a:xfrm flipV="1">
              <a:off x="1200" y="20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4975" name="Line 47"/>
            <p:cNvSpPr>
              <a:spLocks noChangeShapeType="1"/>
            </p:cNvSpPr>
            <p:nvPr/>
          </p:nvSpPr>
          <p:spPr bwMode="auto">
            <a:xfrm flipV="1">
              <a:off x="1200" y="237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4976" name="Line 48"/>
            <p:cNvSpPr>
              <a:spLocks noChangeShapeType="1"/>
            </p:cNvSpPr>
            <p:nvPr/>
          </p:nvSpPr>
          <p:spPr bwMode="auto">
            <a:xfrm flipV="1">
              <a:off x="1200" y="265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4977" name="Line 49"/>
            <p:cNvSpPr>
              <a:spLocks noChangeShapeType="1"/>
            </p:cNvSpPr>
            <p:nvPr/>
          </p:nvSpPr>
          <p:spPr bwMode="auto">
            <a:xfrm flipV="1">
              <a:off x="1200" y="29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4978" name="Line 50"/>
            <p:cNvSpPr>
              <a:spLocks noChangeShapeType="1"/>
            </p:cNvSpPr>
            <p:nvPr/>
          </p:nvSpPr>
          <p:spPr bwMode="auto">
            <a:xfrm flipV="1">
              <a:off x="1200" y="32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4979" name="Line 51"/>
            <p:cNvSpPr>
              <a:spLocks noChangeShapeType="1"/>
            </p:cNvSpPr>
            <p:nvPr/>
          </p:nvSpPr>
          <p:spPr bwMode="auto">
            <a:xfrm flipV="1">
              <a:off x="1200" y="34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24938" name="Line 10"/>
          <p:cNvSpPr>
            <a:spLocks noChangeShapeType="1"/>
          </p:cNvSpPr>
          <p:nvPr/>
        </p:nvSpPr>
        <p:spPr bwMode="auto">
          <a:xfrm flipV="1">
            <a:off x="4711700" y="1701800"/>
            <a:ext cx="0" cy="39624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Objective Function Coefficients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04888"/>
            <a:ext cx="7772400" cy="4413250"/>
          </a:xfrm>
        </p:spPr>
        <p:txBody>
          <a:bodyPr/>
          <a:lstStyle/>
          <a:p>
            <a:pPr>
              <a:buFont typeface="Monotype Sorts"/>
              <a:buNone/>
            </a:pPr>
            <a:r>
              <a:rPr lang="en-US" dirty="0" smtClean="0"/>
              <a:t>	The </a:t>
            </a:r>
            <a:r>
              <a:rPr lang="en-US" u="sng" dirty="0" smtClean="0">
                <a:solidFill>
                  <a:srgbClr val="66FFFF"/>
                </a:solidFill>
              </a:rPr>
              <a:t>range of optimality</a:t>
            </a:r>
            <a:r>
              <a:rPr lang="en-US" dirty="0" smtClean="0"/>
              <a:t> for each coefficient provides the range of values over which the </a:t>
            </a:r>
            <a:r>
              <a:rPr lang="en-US" dirty="0" smtClean="0">
                <a:solidFill>
                  <a:srgbClr val="66FFFF"/>
                </a:solidFill>
              </a:rPr>
              <a:t>values of decision variables</a:t>
            </a:r>
            <a:r>
              <a:rPr lang="en-US" dirty="0" smtClean="0"/>
              <a:t> will remain optimal (i.e., the same).</a:t>
            </a:r>
          </a:p>
          <a:p>
            <a:pPr>
              <a:buFont typeface="Monotype Sorts"/>
              <a:buNone/>
            </a:pPr>
            <a:r>
              <a:rPr lang="en-US" dirty="0" smtClean="0"/>
              <a:t>	Note that the objective function value will change if the coefficient/s of the decision variable/s  is/are changed.</a:t>
            </a:r>
          </a:p>
          <a:p>
            <a:pPr>
              <a:buFont typeface="Monotype Sorts"/>
              <a:buNone/>
            </a:pPr>
            <a:endParaRPr lang="en-US" dirty="0" smtClean="0"/>
          </a:p>
          <a:p>
            <a:pPr>
              <a:buFont typeface="Monotype Sorts"/>
              <a:buNone/>
            </a:pPr>
            <a:r>
              <a:rPr lang="en-US" dirty="0" smtClean="0"/>
              <a:t>	E.g., Suppose now the new objective function is</a:t>
            </a:r>
          </a:p>
          <a:p>
            <a:pPr>
              <a:buFont typeface="Monotype Sorts"/>
              <a:buNone/>
            </a:pPr>
            <a:r>
              <a:rPr lang="en-US" dirty="0" smtClean="0"/>
              <a:t>		 Maximize Z = 6</a:t>
            </a:r>
            <a:r>
              <a:rPr lang="en-US" sz="2800" i="1" dirty="0" smtClean="0">
                <a:solidFill>
                  <a:srgbClr val="FFFFFF"/>
                </a:solidFill>
              </a:rPr>
              <a:t>x</a:t>
            </a:r>
            <a:r>
              <a:rPr lang="en-US" sz="2800" baseline="-25000" dirty="0" smtClean="0">
                <a:solidFill>
                  <a:srgbClr val="FFFFFF"/>
                </a:solidFill>
              </a:rPr>
              <a:t>1</a:t>
            </a:r>
            <a:r>
              <a:rPr lang="en-US" sz="2800" dirty="0" smtClean="0">
                <a:solidFill>
                  <a:srgbClr val="FFFFFF"/>
                </a:solidFill>
              </a:rPr>
              <a:t> + 7</a:t>
            </a:r>
            <a:r>
              <a:rPr lang="en-US" sz="2800" i="1" dirty="0" smtClean="0">
                <a:solidFill>
                  <a:srgbClr val="FFFFFF"/>
                </a:solidFill>
              </a:rPr>
              <a:t>x</a:t>
            </a:r>
            <a:r>
              <a:rPr lang="en-US" sz="2800" baseline="-25000" dirty="0" smtClean="0">
                <a:solidFill>
                  <a:srgbClr val="FFFFFF"/>
                </a:solidFill>
              </a:rPr>
              <a:t>2.</a:t>
            </a:r>
          </a:p>
          <a:p>
            <a:pPr>
              <a:buFont typeface="Monotype Sorts"/>
              <a:buNone/>
            </a:pPr>
            <a:r>
              <a:rPr lang="en-US" dirty="0" smtClean="0"/>
              <a:t>	What is the new optimal solution (i.e., </a:t>
            </a:r>
            <a:r>
              <a:rPr lang="en-US" sz="2800" i="1" dirty="0" smtClean="0">
                <a:solidFill>
                  <a:srgbClr val="FFFFFF"/>
                </a:solidFill>
              </a:rPr>
              <a:t>x</a:t>
            </a:r>
            <a:r>
              <a:rPr lang="en-US" sz="2800" baseline="-25000" dirty="0" smtClean="0">
                <a:solidFill>
                  <a:srgbClr val="FFFFFF"/>
                </a:solidFill>
              </a:rPr>
              <a:t>1, </a:t>
            </a:r>
            <a:r>
              <a:rPr lang="en-US" sz="2800" i="1" dirty="0" smtClean="0">
                <a:solidFill>
                  <a:srgbClr val="FFFFFF"/>
                </a:solidFill>
              </a:rPr>
              <a:t>x</a:t>
            </a:r>
            <a:r>
              <a:rPr lang="en-US" sz="2800" baseline="-25000" dirty="0" smtClean="0">
                <a:solidFill>
                  <a:srgbClr val="FFFFFF"/>
                </a:solidFill>
              </a:rPr>
              <a:t>2</a:t>
            </a:r>
            <a:r>
              <a:rPr lang="en-US" dirty="0" smtClean="0"/>
              <a:t>, and Z)?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0" name="Freeform 10"/>
          <p:cNvSpPr>
            <a:spLocks/>
          </p:cNvSpPr>
          <p:nvPr/>
        </p:nvSpPr>
        <p:spPr bwMode="auto">
          <a:xfrm>
            <a:off x="1981200" y="2832100"/>
            <a:ext cx="2755900" cy="2895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42" y="956"/>
              </a:cxn>
              <a:cxn ang="0">
                <a:pos x="1736" y="1288"/>
              </a:cxn>
              <a:cxn ang="0">
                <a:pos x="1736" y="1824"/>
              </a:cxn>
              <a:cxn ang="0">
                <a:pos x="8" y="1820"/>
              </a:cxn>
            </a:cxnLst>
            <a:rect l="0" t="0" r="r" b="b"/>
            <a:pathLst>
              <a:path w="1736" h="1824">
                <a:moveTo>
                  <a:pt x="0" y="0"/>
                </a:moveTo>
                <a:lnTo>
                  <a:pt x="1442" y="956"/>
                </a:lnTo>
                <a:lnTo>
                  <a:pt x="1736" y="1288"/>
                </a:lnTo>
                <a:lnTo>
                  <a:pt x="1736" y="1824"/>
                </a:lnTo>
                <a:lnTo>
                  <a:pt x="8" y="1820"/>
                </a:lnTo>
              </a:path>
            </a:pathLst>
          </a:custGeom>
          <a:gradFill rotWithShape="0">
            <a:gsLst>
              <a:gs pos="0">
                <a:srgbClr val="5F5F5F"/>
              </a:gs>
              <a:gs pos="100000">
                <a:srgbClr val="5F5F5F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 1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04888"/>
            <a:ext cx="5927725" cy="566737"/>
          </a:xfrm>
        </p:spPr>
        <p:txBody>
          <a:bodyPr/>
          <a:lstStyle/>
          <a:p>
            <a:pPr>
              <a:buFont typeface="Monotype Sorts"/>
              <a:buNone/>
              <a:defRPr/>
            </a:pPr>
            <a:r>
              <a:rPr lang="en-US" smtClean="0">
                <a:solidFill>
                  <a:srgbClr val="66FFFF"/>
                </a:solidFill>
              </a:rPr>
              <a:t>	Changing Slope of Objective Function</a:t>
            </a:r>
          </a:p>
        </p:txBody>
      </p:sp>
      <p:sp>
        <p:nvSpPr>
          <p:cNvPr id="122903" name="Line 23"/>
          <p:cNvSpPr>
            <a:spLocks noChangeShapeType="1"/>
          </p:cNvSpPr>
          <p:nvPr/>
        </p:nvSpPr>
        <p:spPr bwMode="auto">
          <a:xfrm>
            <a:off x="1968500" y="2089150"/>
            <a:ext cx="3683000" cy="3632200"/>
          </a:xfrm>
          <a:prstGeom prst="line">
            <a:avLst/>
          </a:prstGeom>
          <a:noFill/>
          <a:ln w="28575">
            <a:solidFill>
              <a:srgbClr val="FFFFFF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2905" name="Line 25"/>
          <p:cNvSpPr>
            <a:spLocks noChangeShapeType="1"/>
          </p:cNvSpPr>
          <p:nvPr/>
        </p:nvSpPr>
        <p:spPr bwMode="auto">
          <a:xfrm>
            <a:off x="1993900" y="2825750"/>
            <a:ext cx="4356100" cy="2882900"/>
          </a:xfrm>
          <a:prstGeom prst="line">
            <a:avLst/>
          </a:prstGeom>
          <a:noFill/>
          <a:ln w="28575">
            <a:solidFill>
              <a:srgbClr val="FFFFFF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2886" name="Rectangle 6"/>
          <p:cNvSpPr>
            <a:spLocks noChangeArrowheads="1"/>
          </p:cNvSpPr>
          <p:nvPr/>
        </p:nvSpPr>
        <p:spPr bwMode="auto">
          <a:xfrm>
            <a:off x="6996113" y="5478463"/>
            <a:ext cx="4349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22887" name="Line 7"/>
          <p:cNvSpPr>
            <a:spLocks noChangeShapeType="1"/>
          </p:cNvSpPr>
          <p:nvPr/>
        </p:nvSpPr>
        <p:spPr bwMode="auto">
          <a:xfrm>
            <a:off x="2063750" y="5721350"/>
            <a:ext cx="486410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2888" name="Line 8"/>
          <p:cNvSpPr>
            <a:spLocks noChangeShapeType="1"/>
          </p:cNvSpPr>
          <p:nvPr/>
        </p:nvSpPr>
        <p:spPr bwMode="auto">
          <a:xfrm>
            <a:off x="1981200" y="1841500"/>
            <a:ext cx="0" cy="38735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2889" name="Line 9"/>
          <p:cNvSpPr>
            <a:spLocks noChangeShapeType="1"/>
          </p:cNvSpPr>
          <p:nvPr/>
        </p:nvSpPr>
        <p:spPr bwMode="auto">
          <a:xfrm>
            <a:off x="1987550" y="572135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2891" name="Text Box 11"/>
          <p:cNvSpPr txBox="1">
            <a:spLocks noChangeArrowheads="1"/>
          </p:cNvSpPr>
          <p:nvPr/>
        </p:nvSpPr>
        <p:spPr bwMode="auto">
          <a:xfrm>
            <a:off x="2303463" y="4138613"/>
            <a:ext cx="1338262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Feasible</a:t>
            </a:r>
          </a:p>
          <a:p>
            <a:pPr algn="ctr"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Region</a:t>
            </a:r>
          </a:p>
        </p:txBody>
      </p:sp>
      <p:sp>
        <p:nvSpPr>
          <p:cNvPr id="122892" name="Oval 12"/>
          <p:cNvSpPr>
            <a:spLocks noChangeArrowheads="1"/>
          </p:cNvSpPr>
          <p:nvPr/>
        </p:nvSpPr>
        <p:spPr bwMode="auto">
          <a:xfrm>
            <a:off x="4260850" y="4343400"/>
            <a:ext cx="76200" cy="762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2893" name="Oval 13"/>
          <p:cNvSpPr>
            <a:spLocks noChangeArrowheads="1"/>
          </p:cNvSpPr>
          <p:nvPr/>
        </p:nvSpPr>
        <p:spPr bwMode="auto">
          <a:xfrm>
            <a:off x="4667250" y="4819650"/>
            <a:ext cx="76200" cy="762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2894" name="Oval 14"/>
          <p:cNvSpPr>
            <a:spLocks noChangeArrowheads="1"/>
          </p:cNvSpPr>
          <p:nvPr/>
        </p:nvSpPr>
        <p:spPr bwMode="auto">
          <a:xfrm>
            <a:off x="1943100" y="2787650"/>
            <a:ext cx="76200" cy="762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2896" name="Oval 16"/>
          <p:cNvSpPr>
            <a:spLocks noChangeArrowheads="1"/>
          </p:cNvSpPr>
          <p:nvPr/>
        </p:nvSpPr>
        <p:spPr bwMode="auto">
          <a:xfrm>
            <a:off x="1943100" y="5676900"/>
            <a:ext cx="76200" cy="762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2897" name="Oval 17"/>
          <p:cNvSpPr>
            <a:spLocks noChangeArrowheads="1"/>
          </p:cNvSpPr>
          <p:nvPr/>
        </p:nvSpPr>
        <p:spPr bwMode="auto">
          <a:xfrm>
            <a:off x="2076450" y="5264150"/>
            <a:ext cx="361950" cy="361950"/>
          </a:xfrm>
          <a:prstGeom prst="ellips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1</a:t>
            </a:r>
            <a:endParaRPr lang="en-US" sz="2000">
              <a:latin typeface="Arial Narrow" pitchFamily="34" charset="0"/>
            </a:endParaRPr>
          </a:p>
        </p:txBody>
      </p:sp>
      <p:sp>
        <p:nvSpPr>
          <p:cNvPr id="122898" name="Oval 18"/>
          <p:cNvSpPr>
            <a:spLocks noChangeArrowheads="1"/>
          </p:cNvSpPr>
          <p:nvPr/>
        </p:nvSpPr>
        <p:spPr bwMode="auto">
          <a:xfrm>
            <a:off x="4279900" y="5276850"/>
            <a:ext cx="361950" cy="361950"/>
          </a:xfrm>
          <a:prstGeom prst="ellips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2</a:t>
            </a:r>
            <a:endParaRPr lang="en-US" sz="2000">
              <a:latin typeface="Arial Narrow" pitchFamily="34" charset="0"/>
            </a:endParaRPr>
          </a:p>
        </p:txBody>
      </p:sp>
      <p:sp>
        <p:nvSpPr>
          <p:cNvPr id="122899" name="Oval 19"/>
          <p:cNvSpPr>
            <a:spLocks noChangeArrowheads="1"/>
          </p:cNvSpPr>
          <p:nvPr/>
        </p:nvSpPr>
        <p:spPr bwMode="auto">
          <a:xfrm>
            <a:off x="4279900" y="4800600"/>
            <a:ext cx="361950" cy="361950"/>
          </a:xfrm>
          <a:prstGeom prst="ellips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3</a:t>
            </a:r>
            <a:endParaRPr lang="en-US" sz="2000">
              <a:latin typeface="Arial Narrow" pitchFamily="34" charset="0"/>
            </a:endParaRPr>
          </a:p>
        </p:txBody>
      </p:sp>
      <p:sp>
        <p:nvSpPr>
          <p:cNvPr id="122900" name="Oval 20"/>
          <p:cNvSpPr>
            <a:spLocks noChangeArrowheads="1"/>
          </p:cNvSpPr>
          <p:nvPr/>
        </p:nvSpPr>
        <p:spPr bwMode="auto">
          <a:xfrm>
            <a:off x="3905250" y="4406900"/>
            <a:ext cx="361950" cy="361950"/>
          </a:xfrm>
          <a:prstGeom prst="ellips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4</a:t>
            </a:r>
            <a:endParaRPr lang="en-US" sz="2000">
              <a:latin typeface="Arial Narrow" pitchFamily="34" charset="0"/>
            </a:endParaRPr>
          </a:p>
        </p:txBody>
      </p:sp>
      <p:sp>
        <p:nvSpPr>
          <p:cNvPr id="122901" name="Oval 21"/>
          <p:cNvSpPr>
            <a:spLocks noChangeArrowheads="1"/>
          </p:cNvSpPr>
          <p:nvPr/>
        </p:nvSpPr>
        <p:spPr bwMode="auto">
          <a:xfrm>
            <a:off x="2063750" y="3162300"/>
            <a:ext cx="361950" cy="361950"/>
          </a:xfrm>
          <a:prstGeom prst="ellips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5</a:t>
            </a:r>
            <a:endParaRPr lang="en-US" sz="2000">
              <a:latin typeface="Arial Narrow" pitchFamily="34" charset="0"/>
            </a:endParaRPr>
          </a:p>
        </p:txBody>
      </p:sp>
      <p:sp>
        <p:nvSpPr>
          <p:cNvPr id="122902" name="Line 22"/>
          <p:cNvSpPr>
            <a:spLocks noChangeShapeType="1"/>
          </p:cNvSpPr>
          <p:nvPr/>
        </p:nvSpPr>
        <p:spPr bwMode="auto">
          <a:xfrm>
            <a:off x="2355850" y="2876550"/>
            <a:ext cx="3327400" cy="25781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2907" name="Rectangle 27"/>
          <p:cNvSpPr>
            <a:spLocks noChangeArrowheads="1"/>
          </p:cNvSpPr>
          <p:nvPr/>
        </p:nvSpPr>
        <p:spPr bwMode="auto">
          <a:xfrm>
            <a:off x="1584325" y="1336675"/>
            <a:ext cx="59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122908" name="Text Box 28"/>
          <p:cNvSpPr txBox="1">
            <a:spLocks noChangeArrowheads="1"/>
          </p:cNvSpPr>
          <p:nvPr/>
        </p:nvSpPr>
        <p:spPr bwMode="auto">
          <a:xfrm>
            <a:off x="3384550" y="1546225"/>
            <a:ext cx="2198688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Coincides with</a:t>
            </a:r>
          </a:p>
          <a:p>
            <a:pPr algn="ctr" eaLnBrk="0" hangingPunct="0">
              <a:defRPr/>
            </a:pPr>
            <a:r>
              <a:rPr lang="en-US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8  (3)</a:t>
            </a:r>
          </a:p>
          <a:p>
            <a:pPr algn="ctr" eaLnBrk="0" hangingPunct="0">
              <a:defRPr/>
            </a:pP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constraint line</a:t>
            </a:r>
          </a:p>
        </p:txBody>
      </p:sp>
      <p:sp>
        <p:nvSpPr>
          <p:cNvPr id="122909" name="Text Box 29"/>
          <p:cNvSpPr txBox="1">
            <a:spLocks noChangeArrowheads="1"/>
          </p:cNvSpPr>
          <p:nvPr/>
        </p:nvSpPr>
        <p:spPr bwMode="auto">
          <a:xfrm>
            <a:off x="1571625" y="1876425"/>
            <a:ext cx="311150" cy="3597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  <a:p>
            <a:pPr eaLnBrk="0" hangingPunct="0">
              <a:defRPr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  <a:p>
            <a:pPr eaLnBrk="0" hangingPunct="0">
              <a:defRPr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pPr eaLnBrk="0" hangingPunct="0">
              <a:defRPr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pPr eaLnBrk="0" hangingPunct="0">
              <a:defRPr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pPr eaLnBrk="0" hangingPunct="0">
              <a:defRPr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pPr eaLnBrk="0" hangingPunct="0">
              <a:defRPr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pPr eaLnBrk="0" hangingPunct="0">
              <a:defRPr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22910" name="Text Box 30"/>
          <p:cNvSpPr txBox="1">
            <a:spLocks noChangeArrowheads="1"/>
          </p:cNvSpPr>
          <p:nvPr/>
        </p:nvSpPr>
        <p:spPr bwMode="auto">
          <a:xfrm>
            <a:off x="2295525" y="5729288"/>
            <a:ext cx="44894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   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   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3   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4   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5   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6   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7   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8   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9  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</a:p>
        </p:txBody>
      </p:sp>
      <p:grpSp>
        <p:nvGrpSpPr>
          <p:cNvPr id="27673" name="Group 31"/>
          <p:cNvGrpSpPr>
            <a:grpSpLocks/>
          </p:cNvGrpSpPr>
          <p:nvPr/>
        </p:nvGrpSpPr>
        <p:grpSpPr bwMode="auto">
          <a:xfrm>
            <a:off x="2424113" y="5656263"/>
            <a:ext cx="4141787" cy="146050"/>
            <a:chOff x="1447" y="3659"/>
            <a:chExt cx="2705" cy="92"/>
          </a:xfrm>
        </p:grpSpPr>
        <p:grpSp>
          <p:nvGrpSpPr>
            <p:cNvPr id="27689" name="Group 32"/>
            <p:cNvGrpSpPr>
              <a:grpSpLocks/>
            </p:cNvGrpSpPr>
            <p:nvPr/>
          </p:nvGrpSpPr>
          <p:grpSpPr bwMode="auto">
            <a:xfrm>
              <a:off x="1447" y="3663"/>
              <a:ext cx="2096" cy="88"/>
              <a:chOff x="1447" y="3663"/>
              <a:chExt cx="2096" cy="88"/>
            </a:xfrm>
          </p:grpSpPr>
          <p:sp>
            <p:nvSpPr>
              <p:cNvPr id="122913" name="Line 33"/>
              <p:cNvSpPr>
                <a:spLocks noChangeShapeType="1"/>
              </p:cNvSpPr>
              <p:nvPr/>
            </p:nvSpPr>
            <p:spPr bwMode="auto">
              <a:xfrm rot="5400000" flipV="1">
                <a:off x="3499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2914" name="Line 34"/>
              <p:cNvSpPr>
                <a:spLocks noChangeShapeType="1"/>
              </p:cNvSpPr>
              <p:nvPr/>
            </p:nvSpPr>
            <p:spPr bwMode="auto">
              <a:xfrm rot="5400000" flipV="1">
                <a:off x="32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2915" name="Line 35"/>
              <p:cNvSpPr>
                <a:spLocks noChangeShapeType="1"/>
              </p:cNvSpPr>
              <p:nvPr/>
            </p:nvSpPr>
            <p:spPr bwMode="auto">
              <a:xfrm rot="5400000" flipV="1">
                <a:off x="29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2916" name="Line 36"/>
              <p:cNvSpPr>
                <a:spLocks noChangeShapeType="1"/>
              </p:cNvSpPr>
              <p:nvPr/>
            </p:nvSpPr>
            <p:spPr bwMode="auto">
              <a:xfrm rot="5400000" flipV="1">
                <a:off x="2605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2917" name="Line 37"/>
              <p:cNvSpPr>
                <a:spLocks noChangeShapeType="1"/>
              </p:cNvSpPr>
              <p:nvPr/>
            </p:nvSpPr>
            <p:spPr bwMode="auto">
              <a:xfrm rot="5400000" flipV="1">
                <a:off x="23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2918" name="Line 38"/>
              <p:cNvSpPr>
                <a:spLocks noChangeShapeType="1"/>
              </p:cNvSpPr>
              <p:nvPr/>
            </p:nvSpPr>
            <p:spPr bwMode="auto">
              <a:xfrm rot="5400000" flipV="1">
                <a:off x="20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2919" name="Line 39"/>
              <p:cNvSpPr>
                <a:spLocks noChangeShapeType="1"/>
              </p:cNvSpPr>
              <p:nvPr/>
            </p:nvSpPr>
            <p:spPr bwMode="auto">
              <a:xfrm rot="5400000" flipV="1">
                <a:off x="17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2920" name="Line 40"/>
              <p:cNvSpPr>
                <a:spLocks noChangeShapeType="1"/>
              </p:cNvSpPr>
              <p:nvPr/>
            </p:nvSpPr>
            <p:spPr bwMode="auto">
              <a:xfrm rot="5400000" flipV="1">
                <a:off x="1403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122921" name="Line 41"/>
            <p:cNvSpPr>
              <a:spLocks noChangeShapeType="1"/>
            </p:cNvSpPr>
            <p:nvPr/>
          </p:nvSpPr>
          <p:spPr bwMode="auto">
            <a:xfrm rot="5400000" flipV="1">
              <a:off x="3800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2922" name="Line 42"/>
            <p:cNvSpPr>
              <a:spLocks noChangeShapeType="1"/>
            </p:cNvSpPr>
            <p:nvPr/>
          </p:nvSpPr>
          <p:spPr bwMode="auto">
            <a:xfrm rot="5400000" flipV="1">
              <a:off x="4108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7674" name="Group 43"/>
          <p:cNvGrpSpPr>
            <a:grpSpLocks/>
          </p:cNvGrpSpPr>
          <p:nvPr/>
        </p:nvGrpSpPr>
        <p:grpSpPr bwMode="auto">
          <a:xfrm>
            <a:off x="1917700" y="2082800"/>
            <a:ext cx="127000" cy="3200400"/>
            <a:chOff x="1200" y="1536"/>
            <a:chExt cx="88" cy="1960"/>
          </a:xfrm>
        </p:grpSpPr>
        <p:sp>
          <p:nvSpPr>
            <p:cNvPr id="122924" name="Line 44"/>
            <p:cNvSpPr>
              <a:spLocks noChangeShapeType="1"/>
            </p:cNvSpPr>
            <p:nvPr/>
          </p:nvSpPr>
          <p:spPr bwMode="auto">
            <a:xfrm flipV="1">
              <a:off x="1200" y="15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2925" name="Line 45"/>
            <p:cNvSpPr>
              <a:spLocks noChangeShapeType="1"/>
            </p:cNvSpPr>
            <p:nvPr/>
          </p:nvSpPr>
          <p:spPr bwMode="auto">
            <a:xfrm flipV="1">
              <a:off x="1200" y="18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2926" name="Line 46"/>
            <p:cNvSpPr>
              <a:spLocks noChangeShapeType="1"/>
            </p:cNvSpPr>
            <p:nvPr/>
          </p:nvSpPr>
          <p:spPr bwMode="auto">
            <a:xfrm flipV="1">
              <a:off x="1200" y="20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2927" name="Line 47"/>
            <p:cNvSpPr>
              <a:spLocks noChangeShapeType="1"/>
            </p:cNvSpPr>
            <p:nvPr/>
          </p:nvSpPr>
          <p:spPr bwMode="auto">
            <a:xfrm flipV="1">
              <a:off x="1200" y="237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2928" name="Line 48"/>
            <p:cNvSpPr>
              <a:spLocks noChangeShapeType="1"/>
            </p:cNvSpPr>
            <p:nvPr/>
          </p:nvSpPr>
          <p:spPr bwMode="auto">
            <a:xfrm flipV="1">
              <a:off x="1200" y="265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2929" name="Line 49"/>
            <p:cNvSpPr>
              <a:spLocks noChangeShapeType="1"/>
            </p:cNvSpPr>
            <p:nvPr/>
          </p:nvSpPr>
          <p:spPr bwMode="auto">
            <a:xfrm flipV="1">
              <a:off x="1200" y="29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2930" name="Line 50"/>
            <p:cNvSpPr>
              <a:spLocks noChangeShapeType="1"/>
            </p:cNvSpPr>
            <p:nvPr/>
          </p:nvSpPr>
          <p:spPr bwMode="auto">
            <a:xfrm flipV="1">
              <a:off x="1200" y="32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2931" name="Line 51"/>
            <p:cNvSpPr>
              <a:spLocks noChangeShapeType="1"/>
            </p:cNvSpPr>
            <p:nvPr/>
          </p:nvSpPr>
          <p:spPr bwMode="auto">
            <a:xfrm flipV="1">
              <a:off x="1200" y="34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22932" name="Line 52"/>
          <p:cNvSpPr>
            <a:spLocks noChangeShapeType="1"/>
          </p:cNvSpPr>
          <p:nvPr/>
        </p:nvSpPr>
        <p:spPr bwMode="auto">
          <a:xfrm flipH="1">
            <a:off x="3073400" y="2641600"/>
            <a:ext cx="381000" cy="4572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none" w="sm" len="sm"/>
            <a:tailEnd type="stealth" w="med" len="lg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2933" name="Text Box 53"/>
          <p:cNvSpPr txBox="1">
            <a:spLocks noChangeArrowheads="1"/>
          </p:cNvSpPr>
          <p:nvPr/>
        </p:nvSpPr>
        <p:spPr bwMode="auto">
          <a:xfrm>
            <a:off x="5945188" y="3667125"/>
            <a:ext cx="2386012" cy="11382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Coincides with</a:t>
            </a:r>
          </a:p>
          <a:p>
            <a:pPr algn="ctr" eaLnBrk="0" hangingPunct="0">
              <a:defRPr/>
            </a:pP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+ 3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19  (2)</a:t>
            </a:r>
            <a:endParaRPr lang="en-US" sz="24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constraint line</a:t>
            </a:r>
          </a:p>
        </p:txBody>
      </p:sp>
      <p:sp>
        <p:nvSpPr>
          <p:cNvPr id="122934" name="Line 54"/>
          <p:cNvSpPr>
            <a:spLocks noChangeShapeType="1"/>
          </p:cNvSpPr>
          <p:nvPr/>
        </p:nvSpPr>
        <p:spPr bwMode="auto">
          <a:xfrm flipH="1">
            <a:off x="5765800" y="4775200"/>
            <a:ext cx="381000" cy="4572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none" w="sm" len="sm"/>
            <a:tailEnd type="stealth" w="med" len="lg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2935" name="Text Box 55"/>
          <p:cNvSpPr txBox="1">
            <a:spLocks noChangeArrowheads="1"/>
          </p:cNvSpPr>
          <p:nvPr/>
        </p:nvSpPr>
        <p:spPr bwMode="auto">
          <a:xfrm>
            <a:off x="4014788" y="2816225"/>
            <a:ext cx="2444750" cy="792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Objective function</a:t>
            </a:r>
          </a:p>
          <a:p>
            <a:pPr algn="ctr" eaLnBrk="0" hangingPunct="0"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line for 5</a:t>
            </a:r>
            <a:r>
              <a:rPr lang="en-US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+ 7</a:t>
            </a:r>
            <a:r>
              <a:rPr lang="en-US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en-US" sz="24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2936" name="Line 56"/>
          <p:cNvSpPr>
            <a:spLocks noChangeShapeType="1"/>
          </p:cNvSpPr>
          <p:nvPr/>
        </p:nvSpPr>
        <p:spPr bwMode="auto">
          <a:xfrm flipH="1">
            <a:off x="3225800" y="3124200"/>
            <a:ext cx="800100" cy="3810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none" w="sm" len="sm"/>
            <a:tailEnd type="stealth" w="med" len="lg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2895" name="Oval 15"/>
          <p:cNvSpPr>
            <a:spLocks noChangeArrowheads="1"/>
          </p:cNvSpPr>
          <p:nvPr/>
        </p:nvSpPr>
        <p:spPr bwMode="auto">
          <a:xfrm>
            <a:off x="4667250" y="5676900"/>
            <a:ext cx="76200" cy="762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Range of Optimality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04888"/>
            <a:ext cx="7796212" cy="5154612"/>
          </a:xfrm>
        </p:spPr>
        <p:txBody>
          <a:bodyPr/>
          <a:lstStyle/>
          <a:p>
            <a:pPr>
              <a:buFont typeface="Monotype Sorts"/>
              <a:buNone/>
              <a:defRPr/>
            </a:pPr>
            <a:r>
              <a:rPr lang="en-US" dirty="0" smtClean="0"/>
              <a:t>	Graphically, the limits of a range of optimality are found by changing the slope of the objective function line within the limits of the slopes of the binding constraint lines.</a:t>
            </a:r>
          </a:p>
          <a:p>
            <a:pPr>
              <a:buFont typeface="Monotype Sorts"/>
              <a:buNone/>
              <a:defRPr/>
            </a:pPr>
            <a:r>
              <a:rPr lang="en-US" dirty="0" smtClean="0"/>
              <a:t>	Slope of an objective function line, Max </a:t>
            </a:r>
            <a:r>
              <a:rPr lang="en-US" i="1" dirty="0" smtClean="0"/>
              <a:t>c</a:t>
            </a:r>
            <a:r>
              <a:rPr lang="en-US" baseline="-25000" dirty="0" smtClean="0"/>
              <a:t>1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+ </a:t>
            </a:r>
            <a:r>
              <a:rPr lang="en-US" i="1" dirty="0" smtClean="0"/>
              <a:t>c</a:t>
            </a:r>
            <a:r>
              <a:rPr lang="en-US" baseline="-25000" dirty="0" smtClean="0"/>
              <a:t>2</a:t>
            </a:r>
            <a:r>
              <a:rPr lang="en-US" i="1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, is   -</a:t>
            </a:r>
            <a:r>
              <a:rPr lang="en-US" i="1" dirty="0" smtClean="0"/>
              <a:t>c</a:t>
            </a:r>
            <a:r>
              <a:rPr lang="en-US" baseline="-25000" dirty="0" smtClean="0"/>
              <a:t>1</a:t>
            </a:r>
            <a:r>
              <a:rPr lang="en-US" dirty="0" smtClean="0"/>
              <a:t>/</a:t>
            </a:r>
            <a:r>
              <a:rPr lang="en-US" i="1" dirty="0" smtClean="0"/>
              <a:t>c</a:t>
            </a:r>
            <a:r>
              <a:rPr lang="en-US" baseline="-25000" dirty="0" smtClean="0"/>
              <a:t>2</a:t>
            </a:r>
            <a:r>
              <a:rPr lang="en-US" dirty="0" smtClean="0"/>
              <a:t>, and the slope of a constraint, 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+ </a:t>
            </a:r>
            <a:r>
              <a:rPr lang="en-US" i="1" dirty="0" smtClean="0"/>
              <a:t>a</a:t>
            </a:r>
            <a:r>
              <a:rPr lang="en-US" baseline="-25000" dirty="0" smtClean="0"/>
              <a:t>2</a:t>
            </a:r>
            <a:r>
              <a:rPr lang="en-US" i="1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 = </a:t>
            </a:r>
            <a:r>
              <a:rPr lang="en-US" i="1" dirty="0" smtClean="0"/>
              <a:t>b</a:t>
            </a:r>
            <a:r>
              <a:rPr lang="en-US" dirty="0" smtClean="0"/>
              <a:t>, is   -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/</a:t>
            </a:r>
            <a:r>
              <a:rPr lang="en-US" i="1" dirty="0" smtClean="0"/>
              <a:t>a</a:t>
            </a:r>
            <a:r>
              <a:rPr lang="en-US" baseline="-25000" dirty="0" smtClean="0"/>
              <a:t>2</a:t>
            </a:r>
            <a:r>
              <a:rPr lang="en-US" dirty="0" smtClean="0"/>
              <a:t>.</a:t>
            </a:r>
          </a:p>
          <a:p>
            <a:pPr>
              <a:buFont typeface="Monotype Sorts"/>
              <a:buNone/>
              <a:defRPr/>
            </a:pPr>
            <a:endParaRPr lang="en-US" dirty="0" smtClean="0"/>
          </a:p>
          <a:p>
            <a:pPr>
              <a:buFont typeface="Monotype Sorts"/>
              <a:buNone/>
              <a:defRPr/>
            </a:pPr>
            <a:r>
              <a:rPr lang="en-US" dirty="0" smtClean="0"/>
              <a:t>	Example:  XYZ, Corp.</a:t>
            </a:r>
          </a:p>
          <a:p>
            <a:pPr>
              <a:buFont typeface="Monotype Sorts"/>
              <a:buNone/>
              <a:defRPr/>
            </a:pPr>
            <a:r>
              <a:rPr lang="en-US" dirty="0" smtClean="0"/>
              <a:t>	Objective function: 5</a:t>
            </a:r>
            <a:r>
              <a:rPr lang="en-US" sz="2800" i="1" dirty="0" smtClean="0">
                <a:solidFill>
                  <a:srgbClr val="FFFFFF"/>
                </a:solidFill>
              </a:rPr>
              <a:t>x</a:t>
            </a:r>
            <a:r>
              <a:rPr lang="en-US" sz="2800" baseline="-25000" dirty="0" smtClean="0">
                <a:solidFill>
                  <a:srgbClr val="FFFFFF"/>
                </a:solidFill>
              </a:rPr>
              <a:t>1</a:t>
            </a:r>
            <a:r>
              <a:rPr lang="en-US" sz="2800" dirty="0" smtClean="0">
                <a:solidFill>
                  <a:srgbClr val="FFFFFF"/>
                </a:solidFill>
              </a:rPr>
              <a:t> + 7</a:t>
            </a:r>
            <a:r>
              <a:rPr lang="en-US" sz="2800" i="1" dirty="0" smtClean="0">
                <a:solidFill>
                  <a:srgbClr val="FFFFFF"/>
                </a:solidFill>
              </a:rPr>
              <a:t>x</a:t>
            </a:r>
            <a:r>
              <a:rPr lang="en-US" sz="2800" baseline="-25000" dirty="0" smtClean="0">
                <a:solidFill>
                  <a:srgbClr val="FFFFFF"/>
                </a:solidFill>
              </a:rPr>
              <a:t>2</a:t>
            </a:r>
            <a:endParaRPr lang="en-US" dirty="0" smtClean="0"/>
          </a:p>
          <a:p>
            <a:pPr>
              <a:buFont typeface="Monotype Sorts"/>
              <a:buNone/>
              <a:defRPr/>
            </a:pPr>
            <a:r>
              <a:rPr lang="en-US" dirty="0" smtClean="0"/>
              <a:t>	Slope of objective function = - 5/7</a:t>
            </a:r>
          </a:p>
        </p:txBody>
      </p:sp>
    </p:spTree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3517900" y="5327650"/>
            <a:ext cx="2273300" cy="5969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905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Example 1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04888"/>
            <a:ext cx="7656512" cy="4973637"/>
          </a:xfrm>
        </p:spPr>
        <p:txBody>
          <a:bodyPr/>
          <a:lstStyle/>
          <a:p>
            <a:pPr>
              <a:buFont typeface="Monotype Sorts"/>
              <a:buNone/>
              <a:defRPr/>
            </a:pPr>
            <a:r>
              <a:rPr lang="en-US" dirty="0" smtClean="0">
                <a:solidFill>
                  <a:srgbClr val="66FFFF"/>
                </a:solidFill>
              </a:rPr>
              <a:t>	Range of Optimality for </a:t>
            </a:r>
            <a:r>
              <a:rPr lang="en-US" i="1" dirty="0" smtClean="0">
                <a:solidFill>
                  <a:srgbClr val="66FFFF"/>
                </a:solidFill>
              </a:rPr>
              <a:t>c</a:t>
            </a:r>
            <a:r>
              <a:rPr lang="en-US" baseline="-25000" dirty="0" smtClean="0">
                <a:solidFill>
                  <a:srgbClr val="66FFFF"/>
                </a:solidFill>
              </a:rPr>
              <a:t>1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</a:p>
          <a:p>
            <a:pPr>
              <a:buFont typeface="Monotype Sorts"/>
              <a:buNone/>
              <a:defRPr/>
            </a:pPr>
            <a:r>
              <a:rPr lang="en-US" dirty="0" smtClean="0"/>
              <a:t>		The slope of the objective function line is -</a:t>
            </a:r>
            <a:r>
              <a:rPr lang="en-US" i="1" dirty="0" smtClean="0"/>
              <a:t>c</a:t>
            </a:r>
            <a:r>
              <a:rPr lang="en-US" baseline="-25000" dirty="0" smtClean="0"/>
              <a:t>1</a:t>
            </a:r>
            <a:r>
              <a:rPr lang="en-US" dirty="0" smtClean="0"/>
              <a:t>/</a:t>
            </a:r>
            <a:r>
              <a:rPr lang="en-US" i="1" dirty="0" smtClean="0"/>
              <a:t>c</a:t>
            </a:r>
            <a:r>
              <a:rPr lang="en-US" baseline="-25000" dirty="0" smtClean="0"/>
              <a:t>2</a:t>
            </a:r>
            <a:r>
              <a:rPr lang="en-US" dirty="0" smtClean="0"/>
              <a:t>.  The slope of the first binding constraint, 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+ </a:t>
            </a:r>
            <a:r>
              <a:rPr lang="en-US" i="1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 = 8, is -1 and the slope of the second binding constraint,       2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+ 3</a:t>
            </a:r>
            <a:r>
              <a:rPr lang="en-US" i="1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 = 19, is -2/3.</a:t>
            </a:r>
          </a:p>
          <a:p>
            <a:pPr>
              <a:buFont typeface="Monotype Sorts"/>
              <a:buNone/>
              <a:defRPr/>
            </a:pPr>
            <a:r>
              <a:rPr lang="en-US" dirty="0" smtClean="0"/>
              <a:t>		Find the range of values for </a:t>
            </a:r>
            <a:r>
              <a:rPr lang="en-US" i="1" dirty="0" smtClean="0"/>
              <a:t>c</a:t>
            </a:r>
            <a:r>
              <a:rPr lang="en-US" baseline="-25000" dirty="0" smtClean="0"/>
              <a:t>1</a:t>
            </a:r>
            <a:r>
              <a:rPr lang="en-US" dirty="0" smtClean="0"/>
              <a:t> (with </a:t>
            </a:r>
            <a:r>
              <a:rPr lang="en-US" i="1" dirty="0" smtClean="0"/>
              <a:t>c</a:t>
            </a:r>
            <a:r>
              <a:rPr lang="en-US" baseline="-25000" dirty="0" smtClean="0"/>
              <a:t>2</a:t>
            </a:r>
            <a:r>
              <a:rPr lang="en-US" dirty="0" smtClean="0"/>
              <a:t> staying 7) such that the objective function line slope lies between that of the two binding constraints:</a:t>
            </a:r>
          </a:p>
          <a:p>
            <a:pPr>
              <a:buFont typeface="Monotype Sorts"/>
              <a:buNone/>
              <a:defRPr/>
            </a:pPr>
            <a:r>
              <a:rPr lang="en-US" dirty="0" smtClean="0"/>
              <a:t>                    	         -1  </a:t>
            </a:r>
            <a:r>
              <a:rPr lang="en-US" u="sng" dirty="0" smtClean="0"/>
              <a:t>&lt;</a:t>
            </a:r>
            <a:r>
              <a:rPr lang="en-US" dirty="0" smtClean="0"/>
              <a:t>   -</a:t>
            </a:r>
            <a:r>
              <a:rPr lang="en-US" i="1" dirty="0" smtClean="0"/>
              <a:t>c</a:t>
            </a:r>
            <a:r>
              <a:rPr lang="en-US" baseline="-25000" dirty="0" smtClean="0"/>
              <a:t>1</a:t>
            </a:r>
            <a:r>
              <a:rPr lang="en-US" dirty="0" smtClean="0"/>
              <a:t>/7  </a:t>
            </a:r>
            <a:r>
              <a:rPr lang="en-US" u="sng" dirty="0" smtClean="0"/>
              <a:t>&lt;</a:t>
            </a:r>
            <a:r>
              <a:rPr lang="en-US" dirty="0" smtClean="0"/>
              <a:t>  -2/3</a:t>
            </a:r>
          </a:p>
          <a:p>
            <a:pPr>
              <a:buFont typeface="Monotype Sorts"/>
              <a:buNone/>
              <a:defRPr/>
            </a:pPr>
            <a:r>
              <a:rPr lang="en-US" dirty="0" smtClean="0"/>
              <a:t>    		Multiplying through by -7 (and reversing the inequalities):</a:t>
            </a:r>
          </a:p>
          <a:p>
            <a:pPr>
              <a:buFont typeface="Monotype Sorts"/>
              <a:buNone/>
              <a:defRPr/>
            </a:pPr>
            <a:r>
              <a:rPr lang="en-US" dirty="0" smtClean="0"/>
              <a:t>                  		  14/3 </a:t>
            </a:r>
            <a:r>
              <a:rPr lang="en-US" u="sng" dirty="0" smtClean="0"/>
              <a:t>&lt;</a:t>
            </a:r>
            <a:r>
              <a:rPr lang="en-US" dirty="0" smtClean="0"/>
              <a:t>  </a:t>
            </a:r>
            <a:r>
              <a:rPr lang="en-US" i="1" dirty="0" smtClean="0"/>
              <a:t>c</a:t>
            </a:r>
            <a:r>
              <a:rPr lang="en-US" baseline="-25000" dirty="0" smtClean="0"/>
              <a:t>1</a:t>
            </a:r>
            <a:r>
              <a:rPr lang="en-US" dirty="0" smtClean="0"/>
              <a:t>  </a:t>
            </a:r>
            <a:r>
              <a:rPr lang="en-US" u="sng" dirty="0" smtClean="0"/>
              <a:t>&lt;</a:t>
            </a:r>
            <a:r>
              <a:rPr lang="en-US" dirty="0" smtClean="0"/>
              <a:t>  7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QMB11ch01">
  <a:themeElements>
    <a:clrScheme name="">
      <a:dk1>
        <a:srgbClr val="3C0023"/>
      </a:dk1>
      <a:lt1>
        <a:srgbClr val="FFFFFF"/>
      </a:lt1>
      <a:dk2>
        <a:srgbClr val="300153"/>
      </a:dk2>
      <a:lt2>
        <a:srgbClr val="F6BF69"/>
      </a:lt2>
      <a:accent1>
        <a:srgbClr val="618FFD"/>
      </a:accent1>
      <a:accent2>
        <a:srgbClr val="B760F9"/>
      </a:accent2>
      <a:accent3>
        <a:srgbClr val="ADAAB3"/>
      </a:accent3>
      <a:accent4>
        <a:srgbClr val="DADADA"/>
      </a:accent4>
      <a:accent5>
        <a:srgbClr val="B7C6FE"/>
      </a:accent5>
      <a:accent6>
        <a:srgbClr val="A656E2"/>
      </a:accent6>
      <a:hlink>
        <a:srgbClr val="919191"/>
      </a:hlink>
      <a:folHlink>
        <a:srgbClr val="B50069"/>
      </a:folHlink>
    </a:clrScheme>
    <a:fontScheme name="QMB11ch01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57200" marR="0" indent="-45720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57200" marR="0" indent="-45720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itchFamily="18" charset="0"/>
          </a:defRPr>
        </a:defPPr>
      </a:lstStyle>
    </a:lnDef>
  </a:objectDefaults>
  <a:extraClrSchemeLst>
    <a:extraClrScheme>
      <a:clrScheme name="QMB11ch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B11ch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MB11ch0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B11ch0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B11ch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B11ch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B11ch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C:\Slides\QMB11ppt\QMB11ch01.ppt</Template>
  <TotalTime>1799</TotalTime>
  <Pages>37</Pages>
  <Words>811</Words>
  <Application>Microsoft Office PowerPoint</Application>
  <PresentationFormat>On-screen Show (4:3)</PresentationFormat>
  <Paragraphs>225</Paragraphs>
  <Slides>24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QMB11ch01</vt:lpstr>
      <vt:lpstr>Chapter 3  Linear Programming:  Sensitivity Analysis  and Interpretation of Solution</vt:lpstr>
      <vt:lpstr>Introduction to Sensitivity Analysis</vt:lpstr>
      <vt:lpstr>Introduction to Sensitivity Analysis</vt:lpstr>
      <vt:lpstr>Graphical Sensitivity Analysis</vt:lpstr>
      <vt:lpstr>Example 1</vt:lpstr>
      <vt:lpstr>Objective Function Coefficients</vt:lpstr>
      <vt:lpstr>Example 1</vt:lpstr>
      <vt:lpstr>Range of Optimality</vt:lpstr>
      <vt:lpstr>Example 1</vt:lpstr>
      <vt:lpstr>Example 1</vt:lpstr>
      <vt:lpstr>Example 1</vt:lpstr>
      <vt:lpstr>Example 1</vt:lpstr>
      <vt:lpstr>Important Notes</vt:lpstr>
      <vt:lpstr>Example 1</vt:lpstr>
      <vt:lpstr>Right-Hand Sides</vt:lpstr>
      <vt:lpstr>Dual Value</vt:lpstr>
      <vt:lpstr>Example 1</vt:lpstr>
      <vt:lpstr>Range of Feasibility</vt:lpstr>
      <vt:lpstr>Slide 19</vt:lpstr>
      <vt:lpstr>Reduced Cost</vt:lpstr>
      <vt:lpstr>Slide 21</vt:lpstr>
      <vt:lpstr>Computer Solutions: XYZ. Inc.</vt:lpstr>
      <vt:lpstr>Computer Solutions: XYZ. Inc.</vt:lpstr>
      <vt:lpstr>Computer Solutions: XYZ. Inc.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</dc:title>
  <dc:subject>LP Sens. &amp; Sol. Interp.</dc:subject>
  <dc:creator>John Loucks</dc:creator>
  <cp:lastModifiedBy>cgoh</cp:lastModifiedBy>
  <cp:revision>166</cp:revision>
  <cp:lastPrinted>1999-04-02T17:55:46Z</cp:lastPrinted>
  <dcterms:created xsi:type="dcterms:W3CDTF">1996-04-17T17:06:24Z</dcterms:created>
  <dcterms:modified xsi:type="dcterms:W3CDTF">2011-02-03T17:48:58Z</dcterms:modified>
</cp:coreProperties>
</file>