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  <p:sldMasterId id="2147483677" r:id="rId2"/>
    <p:sldMasterId id="2147483665" r:id="rId3"/>
  </p:sldMasterIdLst>
  <p:notesMasterIdLst>
    <p:notesMasterId r:id="rId48"/>
  </p:notesMasterIdLst>
  <p:handoutMasterIdLst>
    <p:handoutMasterId r:id="rId49"/>
  </p:handoutMasterIdLst>
  <p:sldIdLst>
    <p:sldId id="257" r:id="rId4"/>
    <p:sldId id="341" r:id="rId5"/>
    <p:sldId id="340" r:id="rId6"/>
    <p:sldId id="303" r:id="rId7"/>
    <p:sldId id="357" r:id="rId8"/>
    <p:sldId id="358" r:id="rId9"/>
    <p:sldId id="359" r:id="rId10"/>
    <p:sldId id="276" r:id="rId11"/>
    <p:sldId id="277" r:id="rId12"/>
    <p:sldId id="322" r:id="rId13"/>
    <p:sldId id="323" r:id="rId14"/>
    <p:sldId id="326" r:id="rId15"/>
    <p:sldId id="361" r:id="rId16"/>
    <p:sldId id="343" r:id="rId17"/>
    <p:sldId id="328" r:id="rId18"/>
    <p:sldId id="360" r:id="rId19"/>
    <p:sldId id="316" r:id="rId20"/>
    <p:sldId id="336" r:id="rId21"/>
    <p:sldId id="330" r:id="rId22"/>
    <p:sldId id="346" r:id="rId23"/>
    <p:sldId id="331" r:id="rId24"/>
    <p:sldId id="332" r:id="rId25"/>
    <p:sldId id="334" r:id="rId26"/>
    <p:sldId id="296" r:id="rId27"/>
    <p:sldId id="297" r:id="rId28"/>
    <p:sldId id="300" r:id="rId29"/>
    <p:sldId id="335" r:id="rId30"/>
    <p:sldId id="305" r:id="rId31"/>
    <p:sldId id="306" r:id="rId32"/>
    <p:sldId id="307" r:id="rId33"/>
    <p:sldId id="308" r:id="rId34"/>
    <p:sldId id="349" r:id="rId35"/>
    <p:sldId id="310" r:id="rId36"/>
    <p:sldId id="350" r:id="rId37"/>
    <p:sldId id="351" r:id="rId38"/>
    <p:sldId id="347" r:id="rId39"/>
    <p:sldId id="348" r:id="rId40"/>
    <p:sldId id="339" r:id="rId41"/>
    <p:sldId id="355" r:id="rId42"/>
    <p:sldId id="352" r:id="rId43"/>
    <p:sldId id="281" r:id="rId44"/>
    <p:sldId id="282" r:id="rId45"/>
    <p:sldId id="283" r:id="rId46"/>
    <p:sldId id="284" r:id="rId47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808080"/>
    <a:srgbClr val="006699"/>
    <a:srgbClr val="003366"/>
    <a:srgbClr val="FF9933"/>
    <a:srgbClr val="8CF4EA"/>
    <a:srgbClr val="990033"/>
    <a:srgbClr val="FFFFFF"/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87" autoAdjust="0"/>
    <p:restoredTop sz="90898" autoAdjust="0"/>
  </p:normalViewPr>
  <p:slideViewPr>
    <p:cSldViewPr snapToGrid="0">
      <p:cViewPr>
        <p:scale>
          <a:sx n="75" d="100"/>
          <a:sy n="75" d="100"/>
        </p:scale>
        <p:origin x="-630" y="-78"/>
      </p:cViewPr>
      <p:guideLst>
        <p:guide orient="horz" pos="791"/>
        <p:guide pos="5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64"/>
    </p:cViewPr>
  </p:sorterViewPr>
  <p:notesViewPr>
    <p:cSldViewPr snapToGrid="0">
      <p:cViewPr varScale="1">
        <p:scale>
          <a:sx n="40" d="100"/>
          <a:sy n="40" d="100"/>
        </p:scale>
        <p:origin x="-140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2.xml"/><Relationship Id="rId13" Type="http://schemas.openxmlformats.org/officeDocument/2006/relationships/slide" Target="slides/slide37.xml"/><Relationship Id="rId3" Type="http://schemas.openxmlformats.org/officeDocument/2006/relationships/slide" Target="slides/slide14.xml"/><Relationship Id="rId7" Type="http://schemas.openxmlformats.org/officeDocument/2006/relationships/slide" Target="slides/slide28.xml"/><Relationship Id="rId12" Type="http://schemas.openxmlformats.org/officeDocument/2006/relationships/slide" Target="slides/slide36.xml"/><Relationship Id="rId17" Type="http://schemas.openxmlformats.org/officeDocument/2006/relationships/slide" Target="slides/slide43.xml"/><Relationship Id="rId2" Type="http://schemas.openxmlformats.org/officeDocument/2006/relationships/slide" Target="slides/slide12.xml"/><Relationship Id="rId16" Type="http://schemas.openxmlformats.org/officeDocument/2006/relationships/slide" Target="slides/slide41.xml"/><Relationship Id="rId1" Type="http://schemas.openxmlformats.org/officeDocument/2006/relationships/slide" Target="slides/slide8.xml"/><Relationship Id="rId6" Type="http://schemas.openxmlformats.org/officeDocument/2006/relationships/slide" Target="slides/slide22.xml"/><Relationship Id="rId11" Type="http://schemas.openxmlformats.org/officeDocument/2006/relationships/slide" Target="slides/slide35.xml"/><Relationship Id="rId5" Type="http://schemas.openxmlformats.org/officeDocument/2006/relationships/slide" Target="slides/slide20.xml"/><Relationship Id="rId15" Type="http://schemas.openxmlformats.org/officeDocument/2006/relationships/slide" Target="slides/slide40.xml"/><Relationship Id="rId10" Type="http://schemas.openxmlformats.org/officeDocument/2006/relationships/slide" Target="slides/slide34.xml"/><Relationship Id="rId4" Type="http://schemas.openxmlformats.org/officeDocument/2006/relationships/slide" Target="slides/slide19.xml"/><Relationship Id="rId9" Type="http://schemas.openxmlformats.org/officeDocument/2006/relationships/slide" Target="slides/slide33.xml"/><Relationship Id="rId14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BC660FBA-1DAD-42A3-97E8-9F35BC5FF2A3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fld id="{A12AF312-5070-489B-9B50-BB0FD907F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9330E-B399-463A-9DBA-162AA5047D6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23B7B6-4231-47A4-AC17-3046853A2AFB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4E9678-47CA-48F3-8267-B913D30ECF97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51BB4F-8841-48B7-A616-5F5604FD4526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441D24-9AFD-4A09-B0D5-9DAEA669EE31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BC4B16-5AEB-4F7A-B78E-9431A931CF0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F5A6E5-ADF0-45A8-9C8D-7B2A298AE216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04980-E23F-4495-8623-4F86DC5DBD52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A14EA0-F51A-40B1-9BB9-AECFAD6AB1F4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8A1B6D-FDE6-44A9-AFB9-9053739F2867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7AF186-C09D-4FD9-984A-D8BAA07927BD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A3E301-F165-4B5F-B4FE-9D9F1C6F5DA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BB337B-2682-4DC5-89E2-EAA6E6AD7E6C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C62F36-B5FA-44E1-AEC7-9821835D7336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641DB2-9070-47DA-A440-B626B12588BC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C3815-2495-416D-B7C2-836D9534DD70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E05D9C-74C9-44A9-8F5E-9AB80B402564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ED42D3-3114-4EE5-9C6C-CA5DE19492FD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49A51C-9173-4A01-AB40-8C93FB98FA87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83DC48-5B63-4331-AD00-CCE827E79FBE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51C702-85AF-456A-BA90-400DB8464938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77EF-2951-4A24-859B-A7878F2F7C9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49448-EE54-42B3-AF57-F088A234ABA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45F6C-F1B5-4858-AD3D-A5C8036D416B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3F322F-C6BA-4309-B457-A616517C1753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50F225-550C-4953-8F47-885356315524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FDC6F-562D-4F94-B00A-E0A7174DF450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5F6E7F-66FC-4DF1-93E2-89DE3BF677D2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373B0-68E7-4ED8-8997-2E2FCFCC6624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9E4B5F-4381-4D9D-A070-452A0483E5BF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FB4A7-107C-4DF8-A9CB-0A98064FD4CA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1FBB5F-56D7-482E-BBA9-D0E52777C322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D6422-D292-41EA-B072-88C1A6E50D49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C6522-37AC-411E-9EC4-F77527116FA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1A54FD-11BA-4EDD-B3B0-C5648A90D57C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8F74F6-278F-42EE-BEE9-245A339DB819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E0C0D8-8CCA-44AF-BCAA-5619BB324718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42F86-251E-4EA8-9224-4C2EAB941FE2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0488" tIns="44450" rIns="90488" bIns="44450"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0488" tIns="44450" rIns="90488" bIns="44450"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0488" tIns="44450" rIns="90488" bIns="44450"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3C4305-3524-40E4-A6C5-9FD24C706CF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AC86D-AA86-4424-A8F0-6B00F2C57661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B7F33-392D-4B62-AD33-F58147F5EA79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13B98-5733-4B3A-8FFA-016A4FEA4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0166E-C693-48B4-80F3-1C19C4695CEB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8C13A-5C21-4704-B556-C57149FEB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88EB7-5178-476C-B8E3-72F9345EEAB8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51F23-5DC0-4292-A97F-A02F20040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9DB05-C639-488E-AF11-8D840A6003C3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6A75B-92A1-42AB-9CAD-7574B6FA7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FC54-5E11-4257-B5E7-B1EB311E5975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536CF-4767-49FA-89BC-ED25679D2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3195A-EB1C-4487-9F0B-D269AC678D83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CE114-C2DC-4DEC-A43F-6524AA073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DF45-6A43-4B8A-B5E9-E434BD6EEA2C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3F7E-DC25-46C0-BBEF-85518CFF4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E8CD-746F-4FDC-ACA9-A09E32860619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406EA-52C6-4D4D-8FC0-0E0958661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D23C6-6A33-44EE-8183-89FC7A1970E9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9E63C-4A1E-453C-A16D-921183B1C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25B68-87E5-4657-9E0F-D8D2727E8E4F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BDBE9-BC98-47F1-89E5-C8A0205ED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E4F44-C924-4BE5-9B5B-A81D77A636BE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FB365-F8E1-413A-BF79-D957CF7B9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55818-41BE-4CF1-AC7A-66B26316D873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CF9CC-E8DE-4349-8C21-FA8751D43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7E4CF-0F94-4F40-8FE4-079163913B4C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A6B6-CCBE-4AD4-B4CA-0CFF2DE05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37BF0-02D1-4EE4-867B-173F68993C60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02B6F-503F-42D0-A8B2-D3F063734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42215-41EE-432C-A4DC-C550D721FF2F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C8908-B25D-4D9C-8CBB-642D535A0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59193-2D22-4AB3-828D-5D7E30D2C411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B83CB-1B2B-48F9-BEF5-78B908742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99763-7704-4F9A-80BF-AF8B5E8B727F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2FB3F-54D0-41F2-AFC5-FBF2A7432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366D1-6ACE-445A-AB75-8D7BE202E3C7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3763E-3D64-4D8A-964E-51F25DC8B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493D-3953-4E95-88A1-041C7C430871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6FAA6-332D-4A81-B6EE-EFC97CF1C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BEFD9-4474-46FB-817E-B34554A678BE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10A26-E9B9-476F-81A4-D3FB8411E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9A58-94F9-485E-B4B2-D0C4EB93EA0F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6093-8A0A-4638-86DF-C1FF69DF8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703DC-9AF9-4B5A-9746-024D5A16FE49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C6361-5D2B-41C8-A168-AA497E09C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2011  Cengage Learning.  All Rights Reserved.  May not be scanned, copied</a:t>
            </a:r>
          </a:p>
          <a:p>
            <a:pPr eaLnBrk="0" hangingPunct="0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or duplicated, or posted to a publicly accessible website, in whole or in part.</a:t>
            </a:r>
          </a:p>
        </p:txBody>
      </p:sp>
      <p:sp>
        <p:nvSpPr>
          <p:cNvPr id="3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2011  Cengage Learning.  All Rights Reserved.  May not be scanned, copied</a:t>
            </a:r>
          </a:p>
          <a:p>
            <a:pPr eaLnBrk="0" hangingPunct="0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or duplicated, or posted to a publicly accessible website, in whole or in part.</a:t>
            </a:r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264196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197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198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2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264200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1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2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4203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26420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420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64206" name="Rectangle 14"/>
          <p:cNvSpPr>
            <a:spLocks noChangeArrowheads="1"/>
          </p:cNvSpPr>
          <p:nvPr/>
        </p:nvSpPr>
        <p:spPr bwMode="auto">
          <a:xfrm>
            <a:off x="7988300" y="6229350"/>
            <a:ext cx="538163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dirty="0"/>
              <a:t>  </a:t>
            </a:r>
            <a:fld id="{D06E95C9-FDD9-41AF-AC2D-B325A0437947}" type="slidenum">
              <a:rPr lang="en-US" sz="1500"/>
              <a:pPr eaLnBrk="0" hangingPunct="0">
                <a:defRPr/>
              </a:pPr>
              <a:t>‹#›</a:t>
            </a:fld>
            <a:endParaRPr lang="en-US" sz="1500" dirty="0"/>
          </a:p>
        </p:txBody>
      </p:sp>
      <p:sp>
        <p:nvSpPr>
          <p:cNvPr id="264207" name="Rectangle 15"/>
          <p:cNvSpPr>
            <a:spLocks noChangeArrowheads="1"/>
          </p:cNvSpPr>
          <p:nvPr/>
        </p:nvSpPr>
        <p:spPr bwMode="auto">
          <a:xfrm>
            <a:off x="7572375" y="5980113"/>
            <a:ext cx="83185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dirty="0"/>
              <a:t>            </a:t>
            </a:r>
            <a:r>
              <a:rPr lang="en-US" sz="1500" dirty="0"/>
              <a:t>Slide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712" r:id="rId7"/>
    <p:sldLayoutId id="2147483683" r:id="rId8"/>
    <p:sldLayoutId id="2147483682" r:id="rId9"/>
    <p:sldLayoutId id="2147483681" r:id="rId10"/>
    <p:sldLayoutId id="2147483680" r:id="rId11"/>
    <p:sldLayoutId id="2147483679" r:id="rId12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85E61DE6-5711-4E9F-B6B8-1BDAD1A2FABA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ABEA0CF8-157A-408D-BB85-53D26E35E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A23D56D-3091-43F5-B191-7535012F22A9}" type="datetimeFigureOut">
              <a:rPr lang="en-US"/>
              <a:pPr>
                <a:defRPr/>
              </a:pPr>
              <a:t>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742BDD3-128B-4269-A366-57B1698C7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7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4763"/>
            <a:ext cx="7772400" cy="1100137"/>
          </a:xfrm>
        </p:spPr>
        <p:txBody>
          <a:bodyPr/>
          <a:lstStyle/>
          <a:p>
            <a:pPr>
              <a:defRPr/>
            </a:pPr>
            <a:r>
              <a:rPr lang="en-US" smtClean="0"/>
              <a:t>Chapter 2: Introduction to Linear Programming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365250"/>
            <a:ext cx="7562850" cy="415131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Linear Programming Problem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Problem Formulation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A Simple Maximization Problem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Graphical Solution Procedure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Extreme Points and the Optimal Solution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Computer Solutions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A Simple Minimization Problem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mtClean="0"/>
              <a:t>Special Cases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85" name="Freeform 45"/>
          <p:cNvSpPr>
            <a:spLocks/>
          </p:cNvSpPr>
          <p:nvPr/>
        </p:nvSpPr>
        <p:spPr bwMode="auto">
          <a:xfrm>
            <a:off x="2057400" y="2984500"/>
            <a:ext cx="4381500" cy="2730500"/>
          </a:xfrm>
          <a:custGeom>
            <a:avLst/>
            <a:gdLst/>
            <a:ahLst/>
            <a:cxnLst>
              <a:cxn ang="0">
                <a:pos x="0" y="1720"/>
              </a:cxn>
              <a:cxn ang="0">
                <a:pos x="0" y="0"/>
              </a:cxn>
              <a:cxn ang="0">
                <a:pos x="2736" y="1720"/>
              </a:cxn>
              <a:cxn ang="0">
                <a:pos x="0" y="1720"/>
              </a:cxn>
            </a:cxnLst>
            <a:rect l="0" t="0" r="r" b="b"/>
            <a:pathLst>
              <a:path w="2736" h="1720">
                <a:moveTo>
                  <a:pt x="0" y="1720"/>
                </a:moveTo>
                <a:lnTo>
                  <a:pt x="0" y="0"/>
                </a:lnTo>
                <a:lnTo>
                  <a:pt x="2736" y="1720"/>
                </a:lnTo>
                <a:lnTo>
                  <a:pt x="0" y="1720"/>
                </a:lnTo>
                <a:close/>
              </a:path>
            </a:pathLst>
          </a:custGeom>
          <a:solidFill>
            <a:srgbClr val="5F5F5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</p:spPr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4468812" cy="544512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>
                <a:solidFill>
                  <a:srgbClr val="66FFFF"/>
                </a:solidFill>
              </a:rPr>
              <a:t>Second Constraint Graphed</a:t>
            </a:r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2025650" y="2959100"/>
            <a:ext cx="4445000" cy="27622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4649788" y="3227388"/>
            <a:ext cx="4494212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  (2: Steel)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69326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8255" name="Line 15"/>
          <p:cNvSpPr>
            <a:spLocks noChangeShapeType="1"/>
          </p:cNvSpPr>
          <p:nvPr/>
        </p:nvSpPr>
        <p:spPr bwMode="auto">
          <a:xfrm flipH="1">
            <a:off x="2165350" y="2520950"/>
            <a:ext cx="431800" cy="4064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59" name="Line 19"/>
          <p:cNvSpPr>
            <a:spLocks noChangeShapeType="1"/>
          </p:cNvSpPr>
          <p:nvPr/>
        </p:nvSpPr>
        <p:spPr bwMode="auto">
          <a:xfrm>
            <a:off x="2032000" y="18478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70" name="Text Box 30"/>
          <p:cNvSpPr txBox="1">
            <a:spLocks noChangeArrowheads="1"/>
          </p:cNvSpPr>
          <p:nvPr/>
        </p:nvSpPr>
        <p:spPr bwMode="auto">
          <a:xfrm>
            <a:off x="2574925" y="2116138"/>
            <a:ext cx="1158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(0, 6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1/3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8271" name="Line 31"/>
          <p:cNvSpPr>
            <a:spLocks noChangeShapeType="1"/>
          </p:cNvSpPr>
          <p:nvPr/>
        </p:nvSpPr>
        <p:spPr bwMode="auto">
          <a:xfrm flipH="1">
            <a:off x="4197350" y="3625850"/>
            <a:ext cx="520700" cy="584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72" name="Line 32"/>
          <p:cNvSpPr>
            <a:spLocks noChangeShapeType="1"/>
          </p:cNvSpPr>
          <p:nvPr/>
        </p:nvSpPr>
        <p:spPr bwMode="auto">
          <a:xfrm flipH="1">
            <a:off x="6477000" y="5245100"/>
            <a:ext cx="431800" cy="4064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273" name="Text Box 33"/>
          <p:cNvSpPr txBox="1">
            <a:spLocks noChangeArrowheads="1"/>
          </p:cNvSpPr>
          <p:nvPr/>
        </p:nvSpPr>
        <p:spPr bwMode="auto">
          <a:xfrm>
            <a:off x="6842125" y="4802188"/>
            <a:ext cx="1171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(9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0)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8282" name="Text Box 42"/>
          <p:cNvSpPr txBox="1">
            <a:spLocks noChangeArrowheads="1"/>
          </p:cNvSpPr>
          <p:nvPr/>
        </p:nvSpPr>
        <p:spPr bwMode="auto">
          <a:xfrm>
            <a:off x="16478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8283" name="Text Box 43"/>
          <p:cNvSpPr txBox="1">
            <a:spLocks noChangeArrowheads="1"/>
          </p:cNvSpPr>
          <p:nvPr/>
        </p:nvSpPr>
        <p:spPr bwMode="auto">
          <a:xfrm>
            <a:off x="22383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59408" name="Group 46"/>
          <p:cNvGrpSpPr>
            <a:grpSpLocks/>
          </p:cNvGrpSpPr>
          <p:nvPr/>
        </p:nvGrpSpPr>
        <p:grpSpPr bwMode="auto">
          <a:xfrm>
            <a:off x="1955800" y="2235200"/>
            <a:ext cx="139700" cy="3111500"/>
            <a:chOff x="1200" y="1536"/>
            <a:chExt cx="88" cy="1960"/>
          </a:xfrm>
        </p:grpSpPr>
        <p:sp>
          <p:nvSpPr>
            <p:cNvPr id="138287" name="Line 4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88" name="Line 4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89" name="Line 4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90" name="Line 5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91" name="Line 5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92" name="Line 5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93" name="Line 5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294" name="Line 5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8258" name="Line 18"/>
          <p:cNvSpPr>
            <a:spLocks noChangeShapeType="1"/>
          </p:cNvSpPr>
          <p:nvPr/>
        </p:nvSpPr>
        <p:spPr bwMode="auto">
          <a:xfrm>
            <a:off x="20256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9410" name="Group 55"/>
          <p:cNvGrpSpPr>
            <a:grpSpLocks/>
          </p:cNvGrpSpPr>
          <p:nvPr/>
        </p:nvGrpSpPr>
        <p:grpSpPr bwMode="auto">
          <a:xfrm>
            <a:off x="2411413" y="5668963"/>
            <a:ext cx="4294187" cy="146050"/>
            <a:chOff x="1447" y="3659"/>
            <a:chExt cx="2705" cy="92"/>
          </a:xfrm>
        </p:grpSpPr>
        <p:grpSp>
          <p:nvGrpSpPr>
            <p:cNvPr id="59412" name="Group 56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38297" name="Line 57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298" name="Line 58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299" name="Line 59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300" name="Line 60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301" name="Line 61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302" name="Line 62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303" name="Line 63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304" name="Line 64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38305" name="Line 65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306" name="Line 66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8307" name="Text Box 67"/>
          <p:cNvSpPr txBox="1">
            <a:spLocks noChangeArrowheads="1"/>
          </p:cNvSpPr>
          <p:nvPr/>
        </p:nvSpPr>
        <p:spPr bwMode="auto">
          <a:xfrm>
            <a:off x="2347913" y="4124325"/>
            <a:ext cx="2166937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region contains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all feasible points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</p:spPr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4344987" cy="498475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>
                <a:solidFill>
                  <a:srgbClr val="66FFFF"/>
                </a:solidFill>
              </a:rPr>
              <a:t>Third Constraint Graphed</a:t>
            </a:r>
          </a:p>
        </p:txBody>
      </p:sp>
      <p:sp>
        <p:nvSpPr>
          <p:cNvPr id="139274" name="Rectangle 10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69326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 flipH="1">
            <a:off x="3641725" y="3225800"/>
            <a:ext cx="393700" cy="444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H="1">
            <a:off x="5797550" y="5360988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>
            <a:off x="2032000" y="18605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290" name="Rectangle 26"/>
          <p:cNvSpPr>
            <a:spLocks noChangeArrowheads="1"/>
          </p:cNvSpPr>
          <p:nvPr/>
        </p:nvSpPr>
        <p:spPr bwMode="auto">
          <a:xfrm>
            <a:off x="4030662" y="2857500"/>
            <a:ext cx="4046537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(3: Wood)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94" name="Line 30"/>
          <p:cNvSpPr>
            <a:spLocks noChangeShapeType="1"/>
          </p:cNvSpPr>
          <p:nvPr/>
        </p:nvSpPr>
        <p:spPr bwMode="auto">
          <a:xfrm flipH="1">
            <a:off x="2122488" y="1916113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295" name="Text Box 31"/>
          <p:cNvSpPr txBox="1">
            <a:spLocks noChangeArrowheads="1"/>
          </p:cNvSpPr>
          <p:nvPr/>
        </p:nvSpPr>
        <p:spPr bwMode="auto">
          <a:xfrm>
            <a:off x="2497138" y="158115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(0, 8)</a:t>
            </a:r>
          </a:p>
        </p:txBody>
      </p:sp>
      <p:sp>
        <p:nvSpPr>
          <p:cNvPr id="139296" name="Text Box 32"/>
          <p:cNvSpPr txBox="1">
            <a:spLocks noChangeArrowheads="1"/>
          </p:cNvSpPr>
          <p:nvPr/>
        </p:nvSpPr>
        <p:spPr bwMode="auto">
          <a:xfrm>
            <a:off x="6103938" y="50165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(8, 0)</a:t>
            </a:r>
          </a:p>
        </p:txBody>
      </p:sp>
      <p:sp>
        <p:nvSpPr>
          <p:cNvPr id="139299" name="Text Box 35"/>
          <p:cNvSpPr txBox="1">
            <a:spLocks noChangeArrowheads="1"/>
          </p:cNvSpPr>
          <p:nvPr/>
        </p:nvSpPr>
        <p:spPr bwMode="auto">
          <a:xfrm>
            <a:off x="16478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9300" name="Text Box 36"/>
          <p:cNvSpPr txBox="1">
            <a:spLocks noChangeArrowheads="1"/>
          </p:cNvSpPr>
          <p:nvPr/>
        </p:nvSpPr>
        <p:spPr bwMode="auto">
          <a:xfrm>
            <a:off x="22383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139301" name="Freeform 37"/>
          <p:cNvSpPr>
            <a:spLocks/>
          </p:cNvSpPr>
          <p:nvPr/>
        </p:nvSpPr>
        <p:spPr bwMode="auto">
          <a:xfrm>
            <a:off x="2044700" y="2286000"/>
            <a:ext cx="3657600" cy="3429000"/>
          </a:xfrm>
          <a:custGeom>
            <a:avLst/>
            <a:gdLst/>
            <a:ahLst/>
            <a:cxnLst>
              <a:cxn ang="0">
                <a:pos x="0" y="2160"/>
              </a:cxn>
              <a:cxn ang="0">
                <a:pos x="0" y="0"/>
              </a:cxn>
              <a:cxn ang="0">
                <a:pos x="2264" y="2160"/>
              </a:cxn>
              <a:cxn ang="0">
                <a:pos x="0" y="2160"/>
              </a:cxn>
            </a:cxnLst>
            <a:rect l="0" t="0" r="r" b="b"/>
            <a:pathLst>
              <a:path w="2264" h="2160">
                <a:moveTo>
                  <a:pt x="0" y="2160"/>
                </a:moveTo>
                <a:lnTo>
                  <a:pt x="0" y="0"/>
                </a:lnTo>
                <a:lnTo>
                  <a:pt x="2264" y="2160"/>
                </a:lnTo>
                <a:lnTo>
                  <a:pt x="0" y="2160"/>
                </a:lnTo>
                <a:close/>
              </a:path>
            </a:pathLst>
          </a:custGeom>
          <a:solidFill>
            <a:srgbClr val="5F5F5F"/>
          </a:soli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271" name="Line 7"/>
          <p:cNvSpPr>
            <a:spLocks noChangeShapeType="1"/>
          </p:cNvSpPr>
          <p:nvPr/>
        </p:nvSpPr>
        <p:spPr bwMode="auto">
          <a:xfrm>
            <a:off x="2025650" y="2260600"/>
            <a:ext cx="3708400" cy="3467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456" name="Group 38"/>
          <p:cNvGrpSpPr>
            <a:grpSpLocks/>
          </p:cNvGrpSpPr>
          <p:nvPr/>
        </p:nvGrpSpPr>
        <p:grpSpPr bwMode="auto">
          <a:xfrm>
            <a:off x="1955800" y="2235200"/>
            <a:ext cx="139700" cy="3111500"/>
            <a:chOff x="1200" y="1536"/>
            <a:chExt cx="88" cy="1960"/>
          </a:xfrm>
        </p:grpSpPr>
        <p:sp>
          <p:nvSpPr>
            <p:cNvPr id="139303" name="Line 39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4" name="Line 40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5" name="Line 41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6" name="Line 42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7" name="Line 43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8" name="Line 44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09" name="Line 45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10" name="Line 46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9282" name="Line 18"/>
          <p:cNvSpPr>
            <a:spLocks noChangeShapeType="1"/>
          </p:cNvSpPr>
          <p:nvPr/>
        </p:nvSpPr>
        <p:spPr bwMode="auto">
          <a:xfrm>
            <a:off x="20256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458" name="Group 47"/>
          <p:cNvGrpSpPr>
            <a:grpSpLocks/>
          </p:cNvGrpSpPr>
          <p:nvPr/>
        </p:nvGrpSpPr>
        <p:grpSpPr bwMode="auto">
          <a:xfrm>
            <a:off x="2411413" y="5668963"/>
            <a:ext cx="4294187" cy="146050"/>
            <a:chOff x="1447" y="3659"/>
            <a:chExt cx="2705" cy="92"/>
          </a:xfrm>
        </p:grpSpPr>
        <p:grpSp>
          <p:nvGrpSpPr>
            <p:cNvPr id="61460" name="Group 48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39313" name="Line 49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4" name="Line 50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5" name="Line 51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6" name="Line 52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7" name="Line 53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8" name="Line 54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19" name="Line 55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320" name="Line 56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39321" name="Line 57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322" name="Line 58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9323" name="Text Box 59"/>
          <p:cNvSpPr txBox="1">
            <a:spLocks noChangeArrowheads="1"/>
          </p:cNvSpPr>
          <p:nvPr/>
        </p:nvSpPr>
        <p:spPr bwMode="auto">
          <a:xfrm>
            <a:off x="2284413" y="4124325"/>
            <a:ext cx="2166937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region contains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all feasible points</a:t>
            </a:r>
          </a:p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69453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2352" name="Line 16"/>
          <p:cNvSpPr>
            <a:spLocks noChangeShapeType="1"/>
          </p:cNvSpPr>
          <p:nvPr/>
        </p:nvSpPr>
        <p:spPr bwMode="auto">
          <a:xfrm>
            <a:off x="2032000" y="18605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64" name="Rectangle 28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2366" name="Freeform 30"/>
          <p:cNvSpPr>
            <a:spLocks/>
          </p:cNvSpPr>
          <p:nvPr/>
        </p:nvSpPr>
        <p:spPr bwMode="auto">
          <a:xfrm>
            <a:off x="2057400" y="2260600"/>
            <a:ext cx="3683000" cy="347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96" y="2200"/>
              </a:cxn>
            </a:cxnLst>
            <a:rect l="0" t="0" r="r" b="b"/>
            <a:pathLst>
              <a:path w="2296" h="2200">
                <a:moveTo>
                  <a:pt x="0" y="0"/>
                </a:moveTo>
                <a:lnTo>
                  <a:pt x="2296" y="220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67" name="Freeform 31"/>
          <p:cNvSpPr>
            <a:spLocks/>
          </p:cNvSpPr>
          <p:nvPr/>
        </p:nvSpPr>
        <p:spPr bwMode="auto">
          <a:xfrm>
            <a:off x="2038350" y="2984500"/>
            <a:ext cx="4413250" cy="2743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32" y="1736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68" name="Freeform 32"/>
          <p:cNvSpPr>
            <a:spLocks/>
          </p:cNvSpPr>
          <p:nvPr/>
        </p:nvSpPr>
        <p:spPr bwMode="auto">
          <a:xfrm>
            <a:off x="2032000" y="2978150"/>
            <a:ext cx="2754313" cy="27559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1452" y="907"/>
              </a:cxn>
              <a:cxn ang="0">
                <a:pos x="1735" y="1177"/>
              </a:cxn>
              <a:cxn ang="0">
                <a:pos x="1732" y="1732"/>
              </a:cxn>
              <a:cxn ang="0">
                <a:pos x="16" y="1736"/>
              </a:cxn>
              <a:cxn ang="0">
                <a:pos x="8" y="0"/>
              </a:cxn>
            </a:cxnLst>
            <a:rect l="0" t="0" r="r" b="b"/>
            <a:pathLst>
              <a:path w="1735" h="1736">
                <a:moveTo>
                  <a:pt x="0" y="20"/>
                </a:moveTo>
                <a:lnTo>
                  <a:pt x="1452" y="907"/>
                </a:lnTo>
                <a:lnTo>
                  <a:pt x="1735" y="1177"/>
                </a:lnTo>
                <a:lnTo>
                  <a:pt x="1732" y="1732"/>
                </a:lnTo>
                <a:lnTo>
                  <a:pt x="16" y="1736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71" name="Text Box 35"/>
          <p:cNvSpPr txBox="1">
            <a:spLocks noChangeArrowheads="1"/>
          </p:cNvSpPr>
          <p:nvPr/>
        </p:nvSpPr>
        <p:spPr bwMode="auto">
          <a:xfrm>
            <a:off x="16478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2372" name="Text Box 36"/>
          <p:cNvSpPr txBox="1">
            <a:spLocks noChangeArrowheads="1"/>
          </p:cNvSpPr>
          <p:nvPr/>
        </p:nvSpPr>
        <p:spPr bwMode="auto">
          <a:xfrm>
            <a:off x="22383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786438" y="4484688"/>
            <a:ext cx="3357562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  (2: Steel)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74" name="Line 38"/>
          <p:cNvSpPr>
            <a:spLocks noChangeShapeType="1"/>
          </p:cNvSpPr>
          <p:nvPr/>
        </p:nvSpPr>
        <p:spPr bwMode="auto">
          <a:xfrm flipH="1">
            <a:off x="2432050" y="2260600"/>
            <a:ext cx="279400" cy="311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75" name="Line 39"/>
          <p:cNvSpPr>
            <a:spLocks noChangeShapeType="1"/>
          </p:cNvSpPr>
          <p:nvPr/>
        </p:nvSpPr>
        <p:spPr bwMode="auto">
          <a:xfrm flipH="1">
            <a:off x="4845050" y="3060700"/>
            <a:ext cx="6223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76" name="Line 40"/>
          <p:cNvSpPr>
            <a:spLocks noChangeShapeType="1"/>
          </p:cNvSpPr>
          <p:nvPr/>
        </p:nvSpPr>
        <p:spPr bwMode="auto">
          <a:xfrm flipH="1">
            <a:off x="5467350" y="4800600"/>
            <a:ext cx="317500" cy="2730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2703512" y="1897062"/>
            <a:ext cx="3252787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 (3: Wood)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78" name="Rectangle 42"/>
          <p:cNvSpPr>
            <a:spLocks noChangeArrowheads="1"/>
          </p:cNvSpPr>
          <p:nvPr/>
        </p:nvSpPr>
        <p:spPr bwMode="auto">
          <a:xfrm>
            <a:off x="5522913" y="2830513"/>
            <a:ext cx="3100387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(1: Demand)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80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622300" y="698500"/>
            <a:ext cx="7983538" cy="1111250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 dirty="0" smtClean="0">
                <a:solidFill>
                  <a:srgbClr val="808080"/>
                </a:solidFill>
              </a:rPr>
              <a:t>Feasible region: collection of points that satisfy ALL constraints</a:t>
            </a:r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142381" name="Text Box 45"/>
          <p:cNvSpPr txBox="1">
            <a:spLocks noChangeArrowheads="1"/>
          </p:cNvSpPr>
          <p:nvPr/>
        </p:nvSpPr>
        <p:spPr bwMode="auto">
          <a:xfrm>
            <a:off x="2754313" y="4537075"/>
            <a:ext cx="11811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</a:t>
            </a:r>
          </a:p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Region</a:t>
            </a:r>
          </a:p>
        </p:txBody>
      </p:sp>
      <p:grpSp>
        <p:nvGrpSpPr>
          <p:cNvPr id="63506" name="Group 46"/>
          <p:cNvGrpSpPr>
            <a:grpSpLocks/>
          </p:cNvGrpSpPr>
          <p:nvPr/>
        </p:nvGrpSpPr>
        <p:grpSpPr bwMode="auto">
          <a:xfrm>
            <a:off x="1955800" y="2235200"/>
            <a:ext cx="139700" cy="3111500"/>
            <a:chOff x="1200" y="1536"/>
            <a:chExt cx="88" cy="1960"/>
          </a:xfrm>
        </p:grpSpPr>
        <p:sp>
          <p:nvSpPr>
            <p:cNvPr id="142383" name="Line 4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4" name="Line 4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5" name="Line 4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6" name="Line 5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7" name="Line 5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8" name="Line 5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89" name="Line 5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390" name="Line 5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2351" name="Line 15"/>
          <p:cNvSpPr>
            <a:spLocks noChangeShapeType="1"/>
          </p:cNvSpPr>
          <p:nvPr/>
        </p:nvSpPr>
        <p:spPr bwMode="auto">
          <a:xfrm>
            <a:off x="20256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3508" name="Group 55"/>
          <p:cNvGrpSpPr>
            <a:grpSpLocks/>
          </p:cNvGrpSpPr>
          <p:nvPr/>
        </p:nvGrpSpPr>
        <p:grpSpPr bwMode="auto">
          <a:xfrm>
            <a:off x="2411413" y="5668963"/>
            <a:ext cx="4294187" cy="146050"/>
            <a:chOff x="1447" y="3659"/>
            <a:chExt cx="2705" cy="92"/>
          </a:xfrm>
        </p:grpSpPr>
        <p:grpSp>
          <p:nvGrpSpPr>
            <p:cNvPr id="63510" name="Group 56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2393" name="Line 57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4" name="Line 58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5" name="Line 59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6" name="Line 60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7" name="Line 61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8" name="Line 62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399" name="Line 63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2400" name="Line 64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2401" name="Line 65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2402" name="Line 66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2365" name="Line 29"/>
          <p:cNvSpPr>
            <a:spLocks noChangeShapeType="1"/>
          </p:cNvSpPr>
          <p:nvPr/>
        </p:nvSpPr>
        <p:spPr bwMode="auto">
          <a:xfrm flipV="1">
            <a:off x="4781550" y="1739900"/>
            <a:ext cx="0" cy="3975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0" name="Freeform 20"/>
          <p:cNvSpPr>
            <a:spLocks/>
          </p:cNvSpPr>
          <p:nvPr/>
        </p:nvSpPr>
        <p:spPr bwMode="auto">
          <a:xfrm>
            <a:off x="2019300" y="2971800"/>
            <a:ext cx="2755900" cy="275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08" y="944"/>
              </a:cxn>
              <a:cxn ang="0">
                <a:pos x="1704" y="1208"/>
              </a:cxn>
              <a:cxn ang="0">
                <a:pos x="1704" y="1736"/>
              </a:cxn>
              <a:cxn ang="0">
                <a:pos x="8" y="1736"/>
              </a:cxn>
              <a:cxn ang="0">
                <a:pos x="8" y="56"/>
              </a:cxn>
            </a:cxnLst>
            <a:rect l="0" t="0" r="r" b="b"/>
            <a:pathLst>
              <a:path w="1704" h="1736">
                <a:moveTo>
                  <a:pt x="0" y="0"/>
                </a:moveTo>
                <a:lnTo>
                  <a:pt x="1408" y="944"/>
                </a:lnTo>
                <a:lnTo>
                  <a:pt x="1704" y="1208"/>
                </a:lnTo>
                <a:lnTo>
                  <a:pt x="1704" y="1736"/>
                </a:lnTo>
                <a:lnTo>
                  <a:pt x="8" y="1736"/>
                </a:lnTo>
                <a:lnTo>
                  <a:pt x="8" y="56"/>
                </a:lnTo>
              </a:path>
            </a:pathLst>
          </a:custGeom>
          <a:solidFill>
            <a:srgbClr val="5F5F5F"/>
          </a:solidFill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4114800" cy="492125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>
                <a:solidFill>
                  <a:srgbClr val="66FFFF"/>
                </a:solidFill>
              </a:rPr>
              <a:t>Objective Function Line</a:t>
            </a:r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70342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2012950" y="5727700"/>
            <a:ext cx="4864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67" name="Line 7"/>
          <p:cNvSpPr>
            <a:spLocks noChangeShapeType="1"/>
          </p:cNvSpPr>
          <p:nvPr/>
        </p:nvSpPr>
        <p:spPr bwMode="auto">
          <a:xfrm>
            <a:off x="2019300" y="1860550"/>
            <a:ext cx="0" cy="3873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1" name="Rectangle 11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5665788" y="49657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(7, 0)</a:t>
            </a:r>
          </a:p>
        </p:txBody>
      </p:sp>
      <p:sp>
        <p:nvSpPr>
          <p:cNvPr id="143374" name="Line 14"/>
          <p:cNvSpPr>
            <a:spLocks noChangeShapeType="1"/>
          </p:cNvSpPr>
          <p:nvPr/>
        </p:nvSpPr>
        <p:spPr bwMode="auto">
          <a:xfrm flipH="1">
            <a:off x="5353050" y="5353050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2643188" y="266065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(0, 5)</a:t>
            </a:r>
          </a:p>
        </p:txBody>
      </p:sp>
      <p:sp>
        <p:nvSpPr>
          <p:cNvPr id="143377" name="Rectangle 17"/>
          <p:cNvSpPr>
            <a:spLocks noChangeArrowheads="1"/>
          </p:cNvSpPr>
          <p:nvPr/>
        </p:nvSpPr>
        <p:spPr bwMode="auto">
          <a:xfrm>
            <a:off x="4132263" y="3014663"/>
            <a:ext cx="2503487" cy="75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</a:t>
            </a:r>
          </a:p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35</a:t>
            </a:r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2000250" y="3562350"/>
            <a:ext cx="3263900" cy="2159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8" name="Line 18"/>
          <p:cNvSpPr>
            <a:spLocks noChangeShapeType="1"/>
          </p:cNvSpPr>
          <p:nvPr/>
        </p:nvSpPr>
        <p:spPr bwMode="auto">
          <a:xfrm flipH="1">
            <a:off x="3530600" y="37528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76" name="Line 16"/>
          <p:cNvSpPr>
            <a:spLocks noChangeShapeType="1"/>
          </p:cNvSpPr>
          <p:nvPr/>
        </p:nvSpPr>
        <p:spPr bwMode="auto">
          <a:xfrm flipH="1">
            <a:off x="2159000" y="3041650"/>
            <a:ext cx="488950" cy="463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3" name="Text Box 23"/>
          <p:cNvSpPr txBox="1">
            <a:spLocks noChangeArrowheads="1"/>
          </p:cNvSpPr>
          <p:nvPr/>
        </p:nvSpPr>
        <p:spPr bwMode="auto">
          <a:xfrm>
            <a:off x="16351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384" name="Text Box 24"/>
          <p:cNvSpPr txBox="1">
            <a:spLocks noChangeArrowheads="1"/>
          </p:cNvSpPr>
          <p:nvPr/>
        </p:nvSpPr>
        <p:spPr bwMode="auto">
          <a:xfrm>
            <a:off x="22256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943100" y="2235200"/>
            <a:ext cx="139700" cy="3111500"/>
            <a:chOff x="1200" y="1536"/>
            <a:chExt cx="88" cy="1960"/>
          </a:xfrm>
        </p:grpSpPr>
        <p:sp>
          <p:nvSpPr>
            <p:cNvPr id="143386" name="Line 26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87" name="Line 27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88" name="Line 28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89" name="Line 29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90" name="Line 30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91" name="Line 31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92" name="Line 32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393" name="Line 33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2398713" y="5668963"/>
            <a:ext cx="4294187" cy="146050"/>
            <a:chOff x="1447" y="3659"/>
            <a:chExt cx="2705" cy="92"/>
          </a:xfrm>
        </p:grpSpPr>
        <p:grpSp>
          <p:nvGrpSpPr>
            <p:cNvPr id="4" name="Group 3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3396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397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398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399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400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401" name="Line 41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402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3403" name="Line 43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3404" name="Line 44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405" name="Line 45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Freeform 2"/>
          <p:cNvSpPr>
            <a:spLocks/>
          </p:cNvSpPr>
          <p:nvPr/>
        </p:nvSpPr>
        <p:spPr bwMode="auto">
          <a:xfrm>
            <a:off x="2019300" y="2957513"/>
            <a:ext cx="2755900" cy="2770187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1434" y="942"/>
              </a:cxn>
              <a:cxn ang="0">
                <a:pos x="1735" y="1210"/>
              </a:cxn>
              <a:cxn ang="0">
                <a:pos x="1736" y="1745"/>
              </a:cxn>
              <a:cxn ang="0">
                <a:pos x="8" y="1745"/>
              </a:cxn>
              <a:cxn ang="0">
                <a:pos x="8" y="0"/>
              </a:cxn>
            </a:cxnLst>
            <a:rect l="0" t="0" r="r" b="b"/>
            <a:pathLst>
              <a:path w="1736" h="1745">
                <a:moveTo>
                  <a:pt x="0" y="9"/>
                </a:moveTo>
                <a:lnTo>
                  <a:pt x="1434" y="942"/>
                </a:lnTo>
                <a:lnTo>
                  <a:pt x="1735" y="1210"/>
                </a:lnTo>
                <a:lnTo>
                  <a:pt x="1736" y="1745"/>
                </a:lnTo>
                <a:lnTo>
                  <a:pt x="8" y="1745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51" name="Rectangle 3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1:  Graphical Solution</a:t>
            </a:r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687388" y="1085850"/>
            <a:ext cx="5378450" cy="534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Selected Objective Function Lines</a:t>
            </a:r>
          </a:p>
        </p:txBody>
      </p:sp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70342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32454" name="Line 6"/>
          <p:cNvSpPr>
            <a:spLocks noChangeShapeType="1"/>
          </p:cNvSpPr>
          <p:nvPr/>
        </p:nvSpPr>
        <p:spPr bwMode="auto">
          <a:xfrm>
            <a:off x="2012950" y="5727700"/>
            <a:ext cx="4864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57" name="Rectangle 9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32461" name="Rectangle 13"/>
          <p:cNvSpPr>
            <a:spLocks noChangeArrowheads="1"/>
          </p:cNvSpPr>
          <p:nvPr/>
        </p:nvSpPr>
        <p:spPr bwMode="auto">
          <a:xfrm>
            <a:off x="2963863" y="2652713"/>
            <a:ext cx="180657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35</a:t>
            </a:r>
          </a:p>
        </p:txBody>
      </p:sp>
      <p:sp>
        <p:nvSpPr>
          <p:cNvPr id="232462" name="Line 14"/>
          <p:cNvSpPr>
            <a:spLocks noChangeShapeType="1"/>
          </p:cNvSpPr>
          <p:nvPr/>
        </p:nvSpPr>
        <p:spPr bwMode="auto">
          <a:xfrm>
            <a:off x="2038350" y="3575050"/>
            <a:ext cx="3200400" cy="21463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65" name="Text Box 17"/>
          <p:cNvSpPr txBox="1">
            <a:spLocks noChangeArrowheads="1"/>
          </p:cNvSpPr>
          <p:nvPr/>
        </p:nvSpPr>
        <p:spPr bwMode="auto">
          <a:xfrm>
            <a:off x="16351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32466" name="Text Box 18"/>
          <p:cNvSpPr txBox="1">
            <a:spLocks noChangeArrowheads="1"/>
          </p:cNvSpPr>
          <p:nvPr/>
        </p:nvSpPr>
        <p:spPr bwMode="auto">
          <a:xfrm>
            <a:off x="22256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32468" name="Line 20"/>
          <p:cNvSpPr>
            <a:spLocks noChangeShapeType="1"/>
          </p:cNvSpPr>
          <p:nvPr/>
        </p:nvSpPr>
        <p:spPr bwMode="auto">
          <a:xfrm>
            <a:off x="2012950" y="3282950"/>
            <a:ext cx="3581400" cy="2413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69" name="Rectangle 21"/>
          <p:cNvSpPr>
            <a:spLocks noChangeArrowheads="1"/>
          </p:cNvSpPr>
          <p:nvPr/>
        </p:nvSpPr>
        <p:spPr bwMode="auto">
          <a:xfrm>
            <a:off x="5783263" y="4198938"/>
            <a:ext cx="180657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42</a:t>
            </a:r>
          </a:p>
        </p:txBody>
      </p:sp>
      <p:sp>
        <p:nvSpPr>
          <p:cNvPr id="232470" name="Rectangle 22"/>
          <p:cNvSpPr>
            <a:spLocks noChangeArrowheads="1"/>
          </p:cNvSpPr>
          <p:nvPr/>
        </p:nvSpPr>
        <p:spPr bwMode="auto">
          <a:xfrm>
            <a:off x="4341813" y="3344863"/>
            <a:ext cx="180657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39</a:t>
            </a:r>
          </a:p>
        </p:txBody>
      </p:sp>
      <p:sp>
        <p:nvSpPr>
          <p:cNvPr id="232459" name="Line 11"/>
          <p:cNvSpPr>
            <a:spLocks noChangeShapeType="1"/>
          </p:cNvSpPr>
          <p:nvPr/>
        </p:nvSpPr>
        <p:spPr bwMode="auto">
          <a:xfrm flipH="1">
            <a:off x="5200650" y="4546600"/>
            <a:ext cx="609600" cy="6350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71" name="Line 23"/>
          <p:cNvSpPr>
            <a:spLocks noChangeShapeType="1"/>
          </p:cNvSpPr>
          <p:nvPr/>
        </p:nvSpPr>
        <p:spPr bwMode="auto">
          <a:xfrm>
            <a:off x="2025650" y="3092450"/>
            <a:ext cx="3924300" cy="261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7600" name="Group 33"/>
          <p:cNvGrpSpPr>
            <a:grpSpLocks/>
          </p:cNvGrpSpPr>
          <p:nvPr/>
        </p:nvGrpSpPr>
        <p:grpSpPr bwMode="auto">
          <a:xfrm>
            <a:off x="2398713" y="5668963"/>
            <a:ext cx="4294187" cy="146050"/>
            <a:chOff x="1447" y="3659"/>
            <a:chExt cx="2705" cy="92"/>
          </a:xfrm>
        </p:grpSpPr>
        <p:grpSp>
          <p:nvGrpSpPr>
            <p:cNvPr id="67613" name="Group 34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32483" name="Line 35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4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5" name="Line 37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6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7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8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89" name="Line 41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2490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32491" name="Line 43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92" name="Line 44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32463" name="Line 15"/>
          <p:cNvSpPr>
            <a:spLocks noChangeShapeType="1"/>
          </p:cNvSpPr>
          <p:nvPr/>
        </p:nvSpPr>
        <p:spPr bwMode="auto">
          <a:xfrm flipH="1">
            <a:off x="3771900" y="37147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64" name="Line 16"/>
          <p:cNvSpPr>
            <a:spLocks noChangeShapeType="1"/>
          </p:cNvSpPr>
          <p:nvPr/>
        </p:nvSpPr>
        <p:spPr bwMode="auto">
          <a:xfrm flipH="1">
            <a:off x="2247900" y="3016250"/>
            <a:ext cx="739775" cy="6667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455" name="Line 7"/>
          <p:cNvSpPr>
            <a:spLocks noChangeShapeType="1"/>
          </p:cNvSpPr>
          <p:nvPr/>
        </p:nvSpPr>
        <p:spPr bwMode="auto">
          <a:xfrm>
            <a:off x="2019300" y="1847850"/>
            <a:ext cx="0" cy="3873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7604" name="Group 24"/>
          <p:cNvGrpSpPr>
            <a:grpSpLocks/>
          </p:cNvGrpSpPr>
          <p:nvPr/>
        </p:nvGrpSpPr>
        <p:grpSpPr bwMode="auto">
          <a:xfrm>
            <a:off x="1943100" y="2235200"/>
            <a:ext cx="139700" cy="3111500"/>
            <a:chOff x="1200" y="1536"/>
            <a:chExt cx="88" cy="1960"/>
          </a:xfrm>
        </p:grpSpPr>
        <p:sp>
          <p:nvSpPr>
            <p:cNvPr id="232473" name="Line 25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4" name="Line 26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5" name="Line 27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8" name="Line 30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9" name="Freeform 25"/>
          <p:cNvSpPr>
            <a:spLocks/>
          </p:cNvSpPr>
          <p:nvPr/>
        </p:nvSpPr>
        <p:spPr bwMode="auto">
          <a:xfrm>
            <a:off x="2032000" y="2946400"/>
            <a:ext cx="2743200" cy="27813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1448" y="960"/>
              </a:cxn>
              <a:cxn ang="0">
                <a:pos x="1696" y="1224"/>
              </a:cxn>
              <a:cxn ang="0">
                <a:pos x="1696" y="1752"/>
              </a:cxn>
              <a:cxn ang="0">
                <a:pos x="0" y="1752"/>
              </a:cxn>
              <a:cxn ang="0">
                <a:pos x="0" y="0"/>
              </a:cxn>
            </a:cxnLst>
            <a:rect l="0" t="0" r="r" b="b"/>
            <a:pathLst>
              <a:path w="1696" h="1752">
                <a:moveTo>
                  <a:pt x="0" y="8"/>
                </a:moveTo>
                <a:lnTo>
                  <a:pt x="1448" y="960"/>
                </a:lnTo>
                <a:lnTo>
                  <a:pt x="1696" y="1224"/>
                </a:lnTo>
                <a:lnTo>
                  <a:pt x="1696" y="1752"/>
                </a:lnTo>
                <a:lnTo>
                  <a:pt x="0" y="1752"/>
                </a:lnTo>
                <a:lnTo>
                  <a:pt x="0" y="0"/>
                </a:lnTo>
              </a:path>
            </a:pathLst>
          </a:custGeom>
          <a:solidFill>
            <a:srgbClr val="5F5F5F"/>
          </a:solidFill>
          <a:ln w="1905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3141662" cy="504825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 dirty="0">
                <a:solidFill>
                  <a:srgbClr val="FF0000"/>
                </a:solidFill>
              </a:rPr>
              <a:t>Optimal Solution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0342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20129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2019300" y="18605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1636713" y="1362075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4395" name="Line 11"/>
          <p:cNvSpPr>
            <a:spLocks noChangeShapeType="1"/>
          </p:cNvSpPr>
          <p:nvPr/>
        </p:nvSpPr>
        <p:spPr bwMode="auto">
          <a:xfrm>
            <a:off x="2241550" y="2997200"/>
            <a:ext cx="3225800" cy="2235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ln>
                <a:solidFill>
                  <a:srgbClr val="FF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4926013" y="2120901"/>
            <a:ext cx="3709987" cy="1105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Maximum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 Line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46</a:t>
            </a:r>
          </a:p>
        </p:txBody>
      </p:sp>
      <p:sp>
        <p:nvSpPr>
          <p:cNvPr id="144401" name="Line 17"/>
          <p:cNvSpPr>
            <a:spLocks noChangeShapeType="1"/>
          </p:cNvSpPr>
          <p:nvPr/>
        </p:nvSpPr>
        <p:spPr bwMode="auto">
          <a:xfrm flipH="1">
            <a:off x="3232150" y="2349500"/>
            <a:ext cx="1758950" cy="1327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2" name="Oval 18"/>
          <p:cNvSpPr>
            <a:spLocks noChangeArrowheads="1"/>
          </p:cNvSpPr>
          <p:nvPr/>
        </p:nvSpPr>
        <p:spPr bwMode="auto">
          <a:xfrm>
            <a:off x="4273550" y="44132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3" name="Line 19"/>
          <p:cNvSpPr>
            <a:spLocks noChangeShapeType="1"/>
          </p:cNvSpPr>
          <p:nvPr/>
        </p:nvSpPr>
        <p:spPr bwMode="auto">
          <a:xfrm flipH="1">
            <a:off x="4303713" y="4502150"/>
            <a:ext cx="3175" cy="1212850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 flipH="1">
            <a:off x="2082800" y="4456113"/>
            <a:ext cx="2235200" cy="3175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 flipH="1">
            <a:off x="4362450" y="36893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406" name="Rectangle 22"/>
          <p:cNvSpPr>
            <a:spLocks noChangeArrowheads="1"/>
          </p:cNvSpPr>
          <p:nvPr/>
        </p:nvSpPr>
        <p:spPr bwMode="auto">
          <a:xfrm>
            <a:off x="4991100" y="3175001"/>
            <a:ext cx="2352675" cy="788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  <a:p>
            <a:pPr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5,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3)</a:t>
            </a:r>
          </a:p>
        </p:txBody>
      </p:sp>
      <p:sp>
        <p:nvSpPr>
          <p:cNvPr id="144411" name="Text Box 27"/>
          <p:cNvSpPr txBox="1">
            <a:spLocks noChangeArrowheads="1"/>
          </p:cNvSpPr>
          <p:nvPr/>
        </p:nvSpPr>
        <p:spPr bwMode="auto">
          <a:xfrm>
            <a:off x="16351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4412" name="Text Box 28"/>
          <p:cNvSpPr txBox="1">
            <a:spLocks noChangeArrowheads="1"/>
          </p:cNvSpPr>
          <p:nvPr/>
        </p:nvSpPr>
        <p:spPr bwMode="auto">
          <a:xfrm>
            <a:off x="22256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69650" name="Group 29"/>
          <p:cNvGrpSpPr>
            <a:grpSpLocks/>
          </p:cNvGrpSpPr>
          <p:nvPr/>
        </p:nvGrpSpPr>
        <p:grpSpPr bwMode="auto">
          <a:xfrm>
            <a:off x="1943100" y="2235200"/>
            <a:ext cx="139700" cy="3111500"/>
            <a:chOff x="1200" y="1536"/>
            <a:chExt cx="88" cy="1960"/>
          </a:xfrm>
        </p:grpSpPr>
        <p:sp>
          <p:nvSpPr>
            <p:cNvPr id="144414" name="Line 30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15" name="Line 31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16" name="Line 32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17" name="Line 33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18" name="Line 34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19" name="Line 35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20" name="Line 36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21" name="Line 37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651" name="Group 38"/>
          <p:cNvGrpSpPr>
            <a:grpSpLocks/>
          </p:cNvGrpSpPr>
          <p:nvPr/>
        </p:nvGrpSpPr>
        <p:grpSpPr bwMode="auto">
          <a:xfrm>
            <a:off x="2398713" y="5668963"/>
            <a:ext cx="4294187" cy="146050"/>
            <a:chOff x="1447" y="3659"/>
            <a:chExt cx="2705" cy="92"/>
          </a:xfrm>
        </p:grpSpPr>
        <p:grpSp>
          <p:nvGrpSpPr>
            <p:cNvPr id="69652" name="Group 39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4424" name="Line 40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25" name="Line 41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26" name="Line 42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27" name="Line 43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28" name="Line 44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29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30" name="Line 46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4431" name="Line 47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4432" name="Line 48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433" name="Line 49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69326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1" name="Line 16"/>
          <p:cNvSpPr>
            <a:spLocks noChangeShapeType="1"/>
          </p:cNvSpPr>
          <p:nvPr/>
        </p:nvSpPr>
        <p:spPr bwMode="auto">
          <a:xfrm>
            <a:off x="2019300" y="18605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Rectangle 28"/>
          <p:cNvSpPr>
            <a:spLocks noChangeArrowheads="1"/>
          </p:cNvSpPr>
          <p:nvPr/>
        </p:nvSpPr>
        <p:spPr bwMode="auto">
          <a:xfrm>
            <a:off x="16240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3" name="Freeform 30"/>
          <p:cNvSpPr>
            <a:spLocks/>
          </p:cNvSpPr>
          <p:nvPr/>
        </p:nvSpPr>
        <p:spPr bwMode="auto">
          <a:xfrm>
            <a:off x="2044700" y="2260600"/>
            <a:ext cx="3683000" cy="347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96" y="2200"/>
              </a:cxn>
            </a:cxnLst>
            <a:rect l="0" t="0" r="r" b="b"/>
            <a:pathLst>
              <a:path w="2296" h="2200">
                <a:moveTo>
                  <a:pt x="0" y="0"/>
                </a:moveTo>
                <a:lnTo>
                  <a:pt x="2296" y="220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Freeform 31"/>
          <p:cNvSpPr>
            <a:spLocks/>
          </p:cNvSpPr>
          <p:nvPr/>
        </p:nvSpPr>
        <p:spPr bwMode="auto">
          <a:xfrm>
            <a:off x="2025650" y="2984500"/>
            <a:ext cx="4413250" cy="2743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32" y="1736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Freeform 32"/>
          <p:cNvSpPr>
            <a:spLocks/>
          </p:cNvSpPr>
          <p:nvPr/>
        </p:nvSpPr>
        <p:spPr bwMode="auto">
          <a:xfrm>
            <a:off x="2019300" y="2978150"/>
            <a:ext cx="2754313" cy="27559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1452" y="907"/>
              </a:cxn>
              <a:cxn ang="0">
                <a:pos x="1735" y="1177"/>
              </a:cxn>
              <a:cxn ang="0">
                <a:pos x="1732" y="1732"/>
              </a:cxn>
              <a:cxn ang="0">
                <a:pos x="16" y="1736"/>
              </a:cxn>
              <a:cxn ang="0">
                <a:pos x="8" y="0"/>
              </a:cxn>
            </a:cxnLst>
            <a:rect l="0" t="0" r="r" b="b"/>
            <a:pathLst>
              <a:path w="1735" h="1736">
                <a:moveTo>
                  <a:pt x="0" y="20"/>
                </a:moveTo>
                <a:lnTo>
                  <a:pt x="1452" y="907"/>
                </a:lnTo>
                <a:lnTo>
                  <a:pt x="1735" y="1177"/>
                </a:lnTo>
                <a:lnTo>
                  <a:pt x="1732" y="1732"/>
                </a:lnTo>
                <a:lnTo>
                  <a:pt x="16" y="1736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Text Box 35"/>
          <p:cNvSpPr txBox="1">
            <a:spLocks noChangeArrowheads="1"/>
          </p:cNvSpPr>
          <p:nvPr/>
        </p:nvSpPr>
        <p:spPr bwMode="auto">
          <a:xfrm>
            <a:off x="16351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7" name="Text Box 36"/>
          <p:cNvSpPr txBox="1">
            <a:spLocks noChangeArrowheads="1"/>
          </p:cNvSpPr>
          <p:nvPr/>
        </p:nvSpPr>
        <p:spPr bwMode="auto">
          <a:xfrm>
            <a:off x="22256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 flipH="1">
            <a:off x="2419350" y="2260600"/>
            <a:ext cx="279400" cy="311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Line 39"/>
          <p:cNvSpPr>
            <a:spLocks noChangeShapeType="1"/>
          </p:cNvSpPr>
          <p:nvPr/>
        </p:nvSpPr>
        <p:spPr bwMode="auto">
          <a:xfrm flipH="1">
            <a:off x="4768850" y="4279900"/>
            <a:ext cx="6223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Line 40"/>
          <p:cNvSpPr>
            <a:spLocks noChangeShapeType="1"/>
          </p:cNvSpPr>
          <p:nvPr/>
        </p:nvSpPr>
        <p:spPr bwMode="auto">
          <a:xfrm flipH="1">
            <a:off x="5454650" y="4800600"/>
            <a:ext cx="317500" cy="2730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Rectangle 41"/>
          <p:cNvSpPr>
            <a:spLocks noChangeArrowheads="1"/>
          </p:cNvSpPr>
          <p:nvPr/>
        </p:nvSpPr>
        <p:spPr bwMode="auto">
          <a:xfrm>
            <a:off x="2055812" y="1808162"/>
            <a:ext cx="3252787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 8 (3: Wood)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5510213" y="4075113"/>
            <a:ext cx="3100387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(1: Demand)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" name="Text Box 45"/>
          <p:cNvSpPr txBox="1">
            <a:spLocks noChangeArrowheads="1"/>
          </p:cNvSpPr>
          <p:nvPr/>
        </p:nvSpPr>
        <p:spPr bwMode="auto">
          <a:xfrm>
            <a:off x="2741613" y="4537075"/>
            <a:ext cx="11811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</a:t>
            </a:r>
          </a:p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Region</a:t>
            </a:r>
          </a:p>
        </p:txBody>
      </p:sp>
      <p:grpSp>
        <p:nvGrpSpPr>
          <p:cNvPr id="54" name="Group 46"/>
          <p:cNvGrpSpPr>
            <a:grpSpLocks/>
          </p:cNvGrpSpPr>
          <p:nvPr/>
        </p:nvGrpSpPr>
        <p:grpSpPr bwMode="auto">
          <a:xfrm>
            <a:off x="1943100" y="2235200"/>
            <a:ext cx="139700" cy="3111500"/>
            <a:chOff x="1200" y="1536"/>
            <a:chExt cx="88" cy="1960"/>
          </a:xfrm>
        </p:grpSpPr>
        <p:sp>
          <p:nvSpPr>
            <p:cNvPr id="55" name="Line 4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Line 4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Line 4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Line 5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Line 5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Line 5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1" name="Line 5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2" name="Line 5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20129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4" name="Group 55"/>
          <p:cNvGrpSpPr>
            <a:grpSpLocks/>
          </p:cNvGrpSpPr>
          <p:nvPr/>
        </p:nvGrpSpPr>
        <p:grpSpPr bwMode="auto">
          <a:xfrm>
            <a:off x="2398713" y="5668963"/>
            <a:ext cx="4294187" cy="146050"/>
            <a:chOff x="1447" y="3659"/>
            <a:chExt cx="2705" cy="92"/>
          </a:xfrm>
        </p:grpSpPr>
        <p:grpSp>
          <p:nvGrpSpPr>
            <p:cNvPr id="65" name="Group 56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68" name="Line 57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9" name="Line 58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0" name="Line 59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1" name="Line 60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" name="Line 61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3" name="Line 62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" name="Line 63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" name="Line 64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" name="Line 29"/>
          <p:cNvSpPr>
            <a:spLocks noChangeShapeType="1"/>
          </p:cNvSpPr>
          <p:nvPr/>
        </p:nvSpPr>
        <p:spPr bwMode="auto">
          <a:xfrm flipV="1">
            <a:off x="4768850" y="1739900"/>
            <a:ext cx="0" cy="3975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5753100" y="4660900"/>
            <a:ext cx="321008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19  (2: Steel)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and Non-Binding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188" y="1117600"/>
            <a:ext cx="7872412" cy="5143500"/>
          </a:xfrm>
        </p:spPr>
        <p:txBody>
          <a:bodyPr/>
          <a:lstStyle/>
          <a:p>
            <a:r>
              <a:rPr lang="en-US" dirty="0" smtClean="0"/>
              <a:t>A Constraint is binding if its resource is </a:t>
            </a:r>
            <a:r>
              <a:rPr lang="en-US" u="sng" dirty="0" smtClean="0"/>
              <a:t>completely used</a:t>
            </a:r>
            <a:r>
              <a:rPr lang="en-US" dirty="0" smtClean="0"/>
              <a:t> </a:t>
            </a:r>
            <a:r>
              <a:rPr lang="en-US" dirty="0" smtClean="0"/>
              <a:t>up</a:t>
            </a:r>
            <a:r>
              <a:rPr lang="en-US" dirty="0" smtClean="0"/>
              <a:t> </a:t>
            </a:r>
            <a:r>
              <a:rPr lang="en-US" dirty="0" smtClean="0"/>
              <a:t>(i.e., no slack).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Steel and wood constraints are binding.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Optimal Solution: 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 = 5,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= 3)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2</a:t>
            </a:r>
            <a:r>
              <a:rPr lang="en-US" i="1" dirty="0" smtClean="0">
                <a:solidFill>
                  <a:srgbClr val="FFFFFF"/>
                </a:solidFill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</a:rPr>
              <a:t>1</a:t>
            </a:r>
            <a:r>
              <a:rPr lang="en-US" dirty="0" smtClean="0">
                <a:solidFill>
                  <a:srgbClr val="FFFFFF"/>
                </a:solidFill>
              </a:rPr>
              <a:t> + 3</a:t>
            </a:r>
            <a:r>
              <a:rPr lang="en-US" i="1" dirty="0" smtClean="0">
                <a:solidFill>
                  <a:srgbClr val="FFFFFF"/>
                </a:solidFill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</a:rPr>
              <a:t>2</a:t>
            </a:r>
            <a:r>
              <a:rPr lang="en-US" dirty="0" smtClean="0">
                <a:solidFill>
                  <a:srgbClr val="FFFFFF"/>
                </a:solidFill>
              </a:rPr>
              <a:t>  </a:t>
            </a:r>
            <a:r>
              <a:rPr lang="en-US" u="sng" dirty="0" smtClean="0">
                <a:solidFill>
                  <a:srgbClr val="FFFFFF"/>
                </a:solidFill>
              </a:rPr>
              <a:t>&lt;</a:t>
            </a:r>
            <a:r>
              <a:rPr lang="en-US" dirty="0" smtClean="0">
                <a:solidFill>
                  <a:srgbClr val="FFFFFF"/>
                </a:solidFill>
              </a:rPr>
              <a:t> 19  (2: Steel)		</a:t>
            </a:r>
            <a:r>
              <a:rPr lang="en-US" i="1" dirty="0" smtClean="0">
                <a:solidFill>
                  <a:srgbClr val="FFFFFF"/>
                </a:solidFill>
              </a:rPr>
              <a:t> x</a:t>
            </a:r>
            <a:r>
              <a:rPr lang="en-US" baseline="-25000" dirty="0" smtClean="0">
                <a:solidFill>
                  <a:srgbClr val="FFFFFF"/>
                </a:solidFill>
              </a:rPr>
              <a:t>1</a:t>
            </a:r>
            <a:r>
              <a:rPr lang="en-US" dirty="0" smtClean="0">
                <a:solidFill>
                  <a:srgbClr val="FFFFFF"/>
                </a:solidFill>
              </a:rPr>
              <a:t> + </a:t>
            </a:r>
            <a:r>
              <a:rPr lang="en-US" i="1" dirty="0" smtClean="0">
                <a:solidFill>
                  <a:srgbClr val="FFFFFF"/>
                </a:solidFill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</a:rPr>
              <a:t>2</a:t>
            </a:r>
            <a:r>
              <a:rPr lang="en-US" dirty="0" smtClean="0">
                <a:solidFill>
                  <a:srgbClr val="FFFFFF"/>
                </a:solidFill>
              </a:rPr>
              <a:t>  </a:t>
            </a:r>
            <a:r>
              <a:rPr lang="en-US" u="sng" dirty="0" smtClean="0">
                <a:solidFill>
                  <a:srgbClr val="FFFFFF"/>
                </a:solidFill>
              </a:rPr>
              <a:t>&lt;</a:t>
            </a:r>
            <a:r>
              <a:rPr lang="en-US" dirty="0" smtClean="0">
                <a:solidFill>
                  <a:srgbClr val="FFFFFF"/>
                </a:solidFill>
              </a:rPr>
              <a:t>  8  (3: Wood) 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2(5) + 3(3) = 19			 5+3 = 8 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</a:t>
            </a:r>
            <a:endParaRPr lang="en-US" dirty="0" smtClean="0"/>
          </a:p>
          <a:p>
            <a:r>
              <a:rPr lang="en-US" dirty="0" smtClean="0"/>
              <a:t>A constraint is not binding is its resource is </a:t>
            </a:r>
            <a:r>
              <a:rPr lang="en-US" u="sng" dirty="0" smtClean="0"/>
              <a:t>not completely used </a:t>
            </a:r>
            <a:r>
              <a:rPr lang="en-US" dirty="0" smtClean="0"/>
              <a:t>up.</a:t>
            </a:r>
          </a:p>
          <a:p>
            <a:pPr>
              <a:buNone/>
            </a:pPr>
            <a:r>
              <a:rPr lang="en-US" dirty="0" smtClean="0"/>
              <a:t>	Product 1 demand is not binding.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>
                <a:solidFill>
                  <a:srgbClr val="FFFFFF"/>
                </a:solidFill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</a:rPr>
              <a:t>1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u="sng" dirty="0" smtClean="0">
                <a:solidFill>
                  <a:srgbClr val="FFFFFF"/>
                </a:solidFill>
              </a:rPr>
              <a:t>&lt;</a:t>
            </a:r>
            <a:r>
              <a:rPr lang="en-US" dirty="0" smtClean="0">
                <a:solidFill>
                  <a:srgbClr val="FFFFFF"/>
                </a:solidFill>
              </a:rPr>
              <a:t>  6  (1: Demand)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</a:t>
            </a:r>
            <a:r>
              <a:rPr lang="en-US" i="1" dirty="0" smtClean="0">
                <a:solidFill>
                  <a:srgbClr val="FFFFFF"/>
                </a:solidFill>
              </a:rPr>
              <a:t>x</a:t>
            </a:r>
            <a:r>
              <a:rPr lang="en-US" baseline="-25000" dirty="0" smtClean="0">
                <a:solidFill>
                  <a:srgbClr val="FFFFFF"/>
                </a:solidFill>
              </a:rPr>
              <a:t>1</a:t>
            </a:r>
            <a:r>
              <a:rPr lang="en-US" dirty="0" smtClean="0">
                <a:solidFill>
                  <a:srgbClr val="FFFFFF"/>
                </a:solidFill>
              </a:rPr>
              <a:t> =  5  </a:t>
            </a:r>
            <a:r>
              <a:rPr lang="en-US" dirty="0" smtClean="0">
                <a:solidFill>
                  <a:srgbClr val="FFFFFF"/>
                </a:solidFill>
              </a:rPr>
              <a:t>(One unit left over called a ‘</a:t>
            </a:r>
            <a:r>
              <a:rPr lang="en-US" dirty="0" smtClean="0">
                <a:solidFill>
                  <a:srgbClr val="FF0000"/>
                </a:solidFill>
              </a:rPr>
              <a:t>slack</a:t>
            </a:r>
            <a:r>
              <a:rPr lang="en-US" dirty="0" smtClean="0">
                <a:solidFill>
                  <a:srgbClr val="FFFFFF"/>
                </a:solidFill>
              </a:rPr>
              <a:t>’)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	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4463"/>
            <a:ext cx="8081963" cy="814387"/>
          </a:xfrm>
        </p:spPr>
        <p:txBody>
          <a:bodyPr/>
          <a:lstStyle/>
          <a:p>
            <a:pPr>
              <a:defRPr/>
            </a:pPr>
            <a:r>
              <a:rPr lang="en-US" dirty="0"/>
              <a:t>Summary of the Graphical Solution Procedure</a:t>
            </a:r>
            <a:br>
              <a:rPr lang="en-US" dirty="0"/>
            </a:br>
            <a:r>
              <a:rPr lang="en-US" dirty="0"/>
              <a:t>for Maximization Problems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20775"/>
            <a:ext cx="7624762" cy="39179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dirty="0" smtClean="0"/>
              <a:t>Prepare a graph of the feasible solutions for each of the constraints.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dirty="0" smtClean="0"/>
              <a:t>Determine the feasible region that satisfies all the constraints simultaneously.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dirty="0" smtClean="0"/>
              <a:t>Draw an objective function line.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dirty="0" smtClean="0"/>
              <a:t>Move parallel objective function lines toward </a:t>
            </a:r>
            <a:r>
              <a:rPr lang="en-US" u="sng" dirty="0" smtClean="0"/>
              <a:t>larger</a:t>
            </a:r>
            <a:r>
              <a:rPr lang="en-US" dirty="0" smtClean="0"/>
              <a:t> objective function values without entirely leaving the feasible region.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dirty="0" smtClean="0"/>
              <a:t>Any feasible solution on the objective function line with the </a:t>
            </a:r>
            <a:r>
              <a:rPr lang="en-US" u="sng" dirty="0" smtClean="0"/>
              <a:t>largest</a:t>
            </a:r>
            <a:r>
              <a:rPr lang="en-US" dirty="0" smtClean="0"/>
              <a:t> value is an optimal solution.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Slack and Surplus Variables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41640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A linear program in which all the variables are non-negative and all the constraints are equalities is said to be in </a:t>
            </a:r>
            <a:r>
              <a:rPr lang="en-US" u="sng" smtClean="0"/>
              <a:t>standard form</a:t>
            </a:r>
            <a:r>
              <a:rPr lang="en-US" smtClean="0"/>
              <a:t>.  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Standard form is attained by adding </a:t>
            </a:r>
            <a:r>
              <a:rPr lang="en-US" u="sng" smtClean="0"/>
              <a:t>slack variables</a:t>
            </a:r>
            <a:r>
              <a:rPr lang="en-US" smtClean="0"/>
              <a:t> to "less than or equal to" constraints, and by subtracting </a:t>
            </a:r>
            <a:r>
              <a:rPr lang="en-US" u="sng" smtClean="0"/>
              <a:t>surplus variables</a:t>
            </a:r>
            <a:r>
              <a:rPr lang="en-US" smtClean="0"/>
              <a:t> from "greater than or equal to" constraints.  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Slack and surplus variables represent the difference between the left and right sides of the constraints.</a:t>
            </a:r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Slack and surplus variables have objective function coefficients equal to 0.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847850" y="1733550"/>
            <a:ext cx="5543550" cy="2895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1363" y="1905000"/>
            <a:ext cx="5300662" cy="259715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/>
              <a:t>Max     5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+ 7</a:t>
            </a:r>
            <a:r>
              <a:rPr lang="en-US" i="1"/>
              <a:t>x</a:t>
            </a:r>
            <a:r>
              <a:rPr lang="en-US" baseline="-25000"/>
              <a:t>2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1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2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3</a:t>
            </a:r>
            <a:endParaRPr lang="en-US"/>
          </a:p>
          <a:p>
            <a:pPr marL="0" indent="0">
              <a:buFont typeface="Monotype Sorts" pitchFamily="2" charset="2"/>
              <a:buNone/>
              <a:defRPr/>
            </a:pPr>
            <a:endParaRPr lang="en-US" sz="100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/>
              <a:t>s.t.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          + 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 	         =    6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/>
              <a:t>             2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+ 3</a:t>
            </a:r>
            <a:r>
              <a:rPr lang="en-US" i="1"/>
              <a:t>x</a:t>
            </a:r>
            <a:r>
              <a:rPr lang="en-US" baseline="-25000"/>
              <a:t>2	   </a:t>
            </a:r>
            <a:r>
              <a:rPr lang="en-US"/>
              <a:t>+ 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 	         =  19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/>
              <a:t>     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  </a:t>
            </a:r>
            <a:r>
              <a:rPr lang="en-US" i="1"/>
              <a:t>x</a:t>
            </a:r>
            <a:r>
              <a:rPr lang="en-US" baseline="-25000"/>
              <a:t>2	 	</a:t>
            </a:r>
            <a:r>
              <a:rPr lang="en-US"/>
              <a:t>+  </a:t>
            </a:r>
            <a:r>
              <a:rPr lang="en-US" i="1"/>
              <a:t>s</a:t>
            </a:r>
            <a:r>
              <a:rPr lang="en-US" baseline="-25000"/>
              <a:t>3 </a:t>
            </a:r>
            <a:r>
              <a:rPr lang="en-US"/>
              <a:t> =    8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sz="100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/>
              <a:t>                   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, </a:t>
            </a:r>
            <a:r>
              <a:rPr lang="en-US" i="1"/>
              <a:t>x</a:t>
            </a:r>
            <a:r>
              <a:rPr lang="en-US" baseline="-25000"/>
              <a:t>2 </a:t>
            </a:r>
            <a:r>
              <a:rPr lang="en-US"/>
              <a:t>,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 ,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 , </a:t>
            </a:r>
            <a:r>
              <a:rPr lang="en-US" i="1"/>
              <a:t>s</a:t>
            </a:r>
            <a:r>
              <a:rPr lang="en-US" baseline="-25000"/>
              <a:t>3</a:t>
            </a:r>
            <a:r>
              <a:rPr lang="en-US"/>
              <a:t>  </a:t>
            </a:r>
            <a:r>
              <a:rPr lang="en-US" u="sng"/>
              <a:t>&gt;</a:t>
            </a:r>
            <a:r>
              <a:rPr lang="en-US"/>
              <a:t>  0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687388" y="1073150"/>
            <a:ext cx="521335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1 in Standard Form</a:t>
            </a:r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Slack Variables (for </a:t>
            </a:r>
            <a:r>
              <a:rPr lang="en-US" u="sng"/>
              <a:t>&lt;</a:t>
            </a:r>
            <a:r>
              <a:rPr lang="en-US"/>
              <a:t> constraints)</a:t>
            </a:r>
          </a:p>
        </p:txBody>
      </p:sp>
      <p:sp>
        <p:nvSpPr>
          <p:cNvPr id="146440" name="AutoShape 8"/>
          <p:cNvSpPr>
            <a:spLocks noChangeArrowheads="1"/>
          </p:cNvSpPr>
          <p:nvPr/>
        </p:nvSpPr>
        <p:spPr bwMode="auto">
          <a:xfrm>
            <a:off x="2754313" y="4851400"/>
            <a:ext cx="282575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 algn="ctr" eaLnBrk="0" hangingPunct="0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are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lack variables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Linear Programming (LP) Problem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21612" cy="4924425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u="sng" smtClean="0"/>
              <a:t>Linear programming (LP)</a:t>
            </a:r>
            <a:r>
              <a:rPr lang="en-US" smtClean="0"/>
              <a:t> involves choosing a course of action when the mathematical model of the problem contains only linear functions.  </a:t>
            </a:r>
          </a:p>
          <a:p>
            <a:pPr>
              <a:buFontTx/>
              <a:buNone/>
              <a:defRPr/>
            </a:pPr>
            <a:r>
              <a:rPr lang="en-US" smtClean="0"/>
              <a:t>	(Note: Linear programming has nothing to do with computer programming.)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buFontTx/>
              <a:buChar char="•"/>
              <a:defRPr/>
            </a:pPr>
            <a:r>
              <a:rPr lang="en-US" smtClean="0"/>
              <a:t>The </a:t>
            </a:r>
            <a:r>
              <a:rPr lang="en-US" u="sng" smtClean="0"/>
              <a:t>maximization</a:t>
            </a:r>
            <a:r>
              <a:rPr lang="en-US" smtClean="0"/>
              <a:t> or </a:t>
            </a:r>
            <a:r>
              <a:rPr lang="en-US" u="sng" smtClean="0"/>
              <a:t>minimization</a:t>
            </a:r>
            <a:r>
              <a:rPr lang="en-US" smtClean="0"/>
              <a:t> of some quantity is the </a:t>
            </a:r>
            <a:r>
              <a:rPr lang="en-US" u="sng" smtClean="0"/>
              <a:t>objective</a:t>
            </a:r>
            <a:r>
              <a:rPr lang="en-US" smtClean="0"/>
              <a:t> in all linear programming problems.</a:t>
            </a:r>
          </a:p>
          <a:p>
            <a:pPr>
              <a:buFontTx/>
              <a:buChar char="•"/>
              <a:defRPr/>
            </a:pPr>
            <a:endParaRPr lang="en-US" smtClean="0"/>
          </a:p>
          <a:p>
            <a:pPr>
              <a:buFontTx/>
              <a:buChar char="•"/>
              <a:defRPr/>
            </a:pPr>
            <a:r>
              <a:rPr lang="en-US" smtClean="0"/>
              <a:t>All LP problems have </a:t>
            </a:r>
            <a:r>
              <a:rPr lang="en-US" u="sng" smtClean="0"/>
              <a:t>constraints</a:t>
            </a:r>
            <a:r>
              <a:rPr lang="en-US" smtClean="0"/>
              <a:t> that limit the degree to which the objective can be pursued.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687388" y="1073150"/>
            <a:ext cx="319405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</p:txBody>
      </p:sp>
      <p:sp>
        <p:nvSpPr>
          <p:cNvPr id="243752" name="Rectangle 40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Slack Variables</a:t>
            </a:r>
          </a:p>
        </p:txBody>
      </p:sp>
      <p:sp>
        <p:nvSpPr>
          <p:cNvPr id="243753" name="Rectangle 41"/>
          <p:cNvSpPr>
            <a:spLocks noChangeArrowheads="1"/>
          </p:cNvSpPr>
          <p:nvPr/>
        </p:nvSpPr>
        <p:spPr bwMode="auto">
          <a:xfrm>
            <a:off x="6932613" y="55356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3754" name="Line 42"/>
          <p:cNvSpPr>
            <a:spLocks noChangeShapeType="1"/>
          </p:cNvSpPr>
          <p:nvPr/>
        </p:nvSpPr>
        <p:spPr bwMode="auto">
          <a:xfrm>
            <a:off x="1917700" y="19113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55" name="Rectangle 43"/>
          <p:cNvSpPr>
            <a:spLocks noChangeArrowheads="1"/>
          </p:cNvSpPr>
          <p:nvPr/>
        </p:nvSpPr>
        <p:spPr bwMode="auto">
          <a:xfrm>
            <a:off x="15224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43756" name="Freeform 44"/>
          <p:cNvSpPr>
            <a:spLocks/>
          </p:cNvSpPr>
          <p:nvPr/>
        </p:nvSpPr>
        <p:spPr bwMode="auto">
          <a:xfrm>
            <a:off x="1943100" y="2311400"/>
            <a:ext cx="3683000" cy="347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96" y="2200"/>
              </a:cxn>
            </a:cxnLst>
            <a:rect l="0" t="0" r="r" b="b"/>
            <a:pathLst>
              <a:path w="2296" h="2200">
                <a:moveTo>
                  <a:pt x="0" y="0"/>
                </a:moveTo>
                <a:lnTo>
                  <a:pt x="2296" y="220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57" name="Freeform 45"/>
          <p:cNvSpPr>
            <a:spLocks/>
          </p:cNvSpPr>
          <p:nvPr/>
        </p:nvSpPr>
        <p:spPr bwMode="auto">
          <a:xfrm>
            <a:off x="1924050" y="3035300"/>
            <a:ext cx="4413250" cy="2743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32" y="1736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58" name="Freeform 46"/>
          <p:cNvSpPr>
            <a:spLocks/>
          </p:cNvSpPr>
          <p:nvPr/>
        </p:nvSpPr>
        <p:spPr bwMode="auto">
          <a:xfrm>
            <a:off x="1917700" y="3028950"/>
            <a:ext cx="2754313" cy="2755900"/>
          </a:xfrm>
          <a:custGeom>
            <a:avLst/>
            <a:gdLst/>
            <a:ahLst/>
            <a:cxnLst>
              <a:cxn ang="0">
                <a:pos x="0" y="20"/>
              </a:cxn>
              <a:cxn ang="0">
                <a:pos x="1452" y="907"/>
              </a:cxn>
              <a:cxn ang="0">
                <a:pos x="1735" y="1177"/>
              </a:cxn>
              <a:cxn ang="0">
                <a:pos x="1732" y="1732"/>
              </a:cxn>
              <a:cxn ang="0">
                <a:pos x="16" y="1736"/>
              </a:cxn>
              <a:cxn ang="0">
                <a:pos x="8" y="0"/>
              </a:cxn>
            </a:cxnLst>
            <a:rect l="0" t="0" r="r" b="b"/>
            <a:pathLst>
              <a:path w="1735" h="1736">
                <a:moveTo>
                  <a:pt x="0" y="20"/>
                </a:moveTo>
                <a:lnTo>
                  <a:pt x="1452" y="907"/>
                </a:lnTo>
                <a:lnTo>
                  <a:pt x="1735" y="1177"/>
                </a:lnTo>
                <a:lnTo>
                  <a:pt x="1732" y="1732"/>
                </a:lnTo>
                <a:lnTo>
                  <a:pt x="16" y="1736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59" name="Text Box 47"/>
          <p:cNvSpPr txBox="1">
            <a:spLocks noChangeArrowheads="1"/>
          </p:cNvSpPr>
          <p:nvPr/>
        </p:nvSpPr>
        <p:spPr bwMode="auto">
          <a:xfrm>
            <a:off x="1533525" y="20923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3760" name="Text Box 48"/>
          <p:cNvSpPr txBox="1">
            <a:spLocks noChangeArrowheads="1"/>
          </p:cNvSpPr>
          <p:nvPr/>
        </p:nvSpPr>
        <p:spPr bwMode="auto">
          <a:xfrm>
            <a:off x="2124075" y="58642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5849938" y="3646488"/>
            <a:ext cx="1965325" cy="1093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</a:t>
            </a:r>
          </a:p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19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3762" name="Line 50"/>
          <p:cNvSpPr>
            <a:spLocks noChangeShapeType="1"/>
          </p:cNvSpPr>
          <p:nvPr/>
        </p:nvSpPr>
        <p:spPr bwMode="auto">
          <a:xfrm flipH="1">
            <a:off x="2444750" y="2425700"/>
            <a:ext cx="279400" cy="311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63" name="Line 51"/>
          <p:cNvSpPr>
            <a:spLocks noChangeShapeType="1"/>
          </p:cNvSpPr>
          <p:nvPr/>
        </p:nvSpPr>
        <p:spPr bwMode="auto">
          <a:xfrm flipH="1">
            <a:off x="4705350" y="2578100"/>
            <a:ext cx="546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64" name="Line 52"/>
          <p:cNvSpPr>
            <a:spLocks noChangeShapeType="1"/>
          </p:cNvSpPr>
          <p:nvPr/>
        </p:nvSpPr>
        <p:spPr bwMode="auto">
          <a:xfrm flipH="1">
            <a:off x="5251450" y="4673600"/>
            <a:ext cx="584200" cy="349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65" name="Rectangle 53"/>
          <p:cNvSpPr>
            <a:spLocks noChangeArrowheads="1"/>
          </p:cNvSpPr>
          <p:nvPr/>
        </p:nvSpPr>
        <p:spPr bwMode="auto">
          <a:xfrm>
            <a:off x="2605088" y="1465263"/>
            <a:ext cx="1557337" cy="993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Third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8</a:t>
            </a:r>
          </a:p>
        </p:txBody>
      </p:sp>
      <p:sp>
        <p:nvSpPr>
          <p:cNvPr id="243766" name="Rectangle 54"/>
          <p:cNvSpPr>
            <a:spLocks noChangeArrowheads="1"/>
          </p:cNvSpPr>
          <p:nvPr/>
        </p:nvSpPr>
        <p:spPr bwMode="auto">
          <a:xfrm>
            <a:off x="5091113" y="1763713"/>
            <a:ext cx="1557337" cy="993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First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6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7841" name="Group 56"/>
          <p:cNvGrpSpPr>
            <a:grpSpLocks/>
          </p:cNvGrpSpPr>
          <p:nvPr/>
        </p:nvGrpSpPr>
        <p:grpSpPr bwMode="auto">
          <a:xfrm>
            <a:off x="1841500" y="2273300"/>
            <a:ext cx="139700" cy="3111500"/>
            <a:chOff x="1200" y="1536"/>
            <a:chExt cx="88" cy="1960"/>
          </a:xfrm>
        </p:grpSpPr>
        <p:sp>
          <p:nvSpPr>
            <p:cNvPr id="243769" name="Line 5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0" name="Line 5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1" name="Line 5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2" name="Line 6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3" name="Line 6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4" name="Line 6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5" name="Line 6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76" name="Line 6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911350" y="57785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7843" name="Group 66"/>
          <p:cNvGrpSpPr>
            <a:grpSpLocks/>
          </p:cNvGrpSpPr>
          <p:nvPr/>
        </p:nvGrpSpPr>
        <p:grpSpPr bwMode="auto">
          <a:xfrm>
            <a:off x="2297113" y="5719763"/>
            <a:ext cx="4294187" cy="146050"/>
            <a:chOff x="1447" y="3659"/>
            <a:chExt cx="2705" cy="92"/>
          </a:xfrm>
        </p:grpSpPr>
        <p:grpSp>
          <p:nvGrpSpPr>
            <p:cNvPr id="77851" name="Group 67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43780" name="Line 68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1" name="Line 69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2" name="Line 70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3" name="Line 71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4" name="Line 72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5" name="Line 73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6" name="Line 74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3787" name="Line 75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43788" name="Line 76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3789" name="Line 77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3790" name="Line 78"/>
          <p:cNvSpPr>
            <a:spLocks noChangeShapeType="1"/>
          </p:cNvSpPr>
          <p:nvPr/>
        </p:nvSpPr>
        <p:spPr bwMode="auto">
          <a:xfrm flipV="1">
            <a:off x="4667250" y="1879600"/>
            <a:ext cx="0" cy="38862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92" name="Oval 80"/>
          <p:cNvSpPr>
            <a:spLocks noChangeArrowheads="1"/>
          </p:cNvSpPr>
          <p:nvPr/>
        </p:nvSpPr>
        <p:spPr bwMode="auto">
          <a:xfrm>
            <a:off x="4171950" y="44259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93" name="Rectangle 81"/>
          <p:cNvSpPr>
            <a:spLocks noChangeArrowheads="1"/>
          </p:cNvSpPr>
          <p:nvPr/>
        </p:nvSpPr>
        <p:spPr bwMode="auto">
          <a:xfrm>
            <a:off x="2214563" y="4500563"/>
            <a:ext cx="1876425" cy="1093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</a:t>
            </a:r>
          </a:p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Solution</a:t>
            </a:r>
          </a:p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5,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3)</a:t>
            </a:r>
          </a:p>
        </p:txBody>
      </p:sp>
      <p:sp>
        <p:nvSpPr>
          <p:cNvPr id="243794" name="Line 82"/>
          <p:cNvSpPr>
            <a:spLocks noChangeShapeType="1"/>
          </p:cNvSpPr>
          <p:nvPr/>
        </p:nvSpPr>
        <p:spPr bwMode="auto">
          <a:xfrm flipV="1">
            <a:off x="3727450" y="4514850"/>
            <a:ext cx="419100" cy="1460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796" name="AutoShape 84"/>
          <p:cNvSpPr>
            <a:spLocks noChangeArrowheads="1"/>
          </p:cNvSpPr>
          <p:nvPr/>
        </p:nvSpPr>
        <p:spPr bwMode="auto">
          <a:xfrm>
            <a:off x="5384800" y="28273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1</a:t>
            </a:r>
          </a:p>
        </p:txBody>
      </p:sp>
      <p:sp>
        <p:nvSpPr>
          <p:cNvPr id="243797" name="AutoShape 85"/>
          <p:cNvSpPr>
            <a:spLocks noChangeArrowheads="1"/>
          </p:cNvSpPr>
          <p:nvPr/>
        </p:nvSpPr>
        <p:spPr bwMode="auto">
          <a:xfrm>
            <a:off x="6350000" y="48466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</p:txBody>
      </p:sp>
      <p:sp>
        <p:nvSpPr>
          <p:cNvPr id="243798" name="AutoShape 86"/>
          <p:cNvSpPr>
            <a:spLocks noChangeArrowheads="1"/>
          </p:cNvSpPr>
          <p:nvPr/>
        </p:nvSpPr>
        <p:spPr bwMode="auto">
          <a:xfrm>
            <a:off x="2895600" y="25225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Extreme Points and the Optimal Solution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758112" cy="4643438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mtClean="0"/>
              <a:t>The corners or vertices of the feasible region are referred to as the </a:t>
            </a:r>
            <a:r>
              <a:rPr lang="en-US" u="sng" smtClean="0"/>
              <a:t>extreme points</a:t>
            </a:r>
            <a:r>
              <a:rPr lang="en-US" smtClean="0"/>
              <a:t>.</a:t>
            </a:r>
          </a:p>
          <a:p>
            <a:pPr>
              <a:buFontTx/>
              <a:buChar char="•"/>
              <a:defRPr/>
            </a:pPr>
            <a:r>
              <a:rPr lang="en-US" smtClean="0"/>
              <a:t>An optimal solution to an LP problem can be found at an extreme point of the feasible region.</a:t>
            </a:r>
          </a:p>
          <a:p>
            <a:pPr>
              <a:buFontTx/>
              <a:buChar char="•"/>
              <a:defRPr/>
            </a:pPr>
            <a:r>
              <a:rPr lang="en-US" smtClean="0"/>
              <a:t>When looking for the optimal solution, you do not have to evaluate all feasible solution points.</a:t>
            </a:r>
          </a:p>
          <a:p>
            <a:pPr>
              <a:buFontTx/>
              <a:buChar char="•"/>
              <a:defRPr/>
            </a:pPr>
            <a:r>
              <a:rPr lang="en-US" smtClean="0"/>
              <a:t>You have to consider only the extreme points of the feasible region.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1:  Extreme Points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7008813" y="5357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2089150" y="5600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89" name="Freeform 9"/>
          <p:cNvSpPr>
            <a:spLocks/>
          </p:cNvSpPr>
          <p:nvPr/>
        </p:nvSpPr>
        <p:spPr bwMode="auto">
          <a:xfrm>
            <a:off x="2019300" y="2857500"/>
            <a:ext cx="2832100" cy="2743200"/>
          </a:xfrm>
          <a:custGeom>
            <a:avLst/>
            <a:gdLst/>
            <a:ahLst/>
            <a:cxnLst>
              <a:cxn ang="0">
                <a:pos x="8" y="8"/>
              </a:cxn>
              <a:cxn ang="0">
                <a:pos x="1466" y="936"/>
              </a:cxn>
              <a:cxn ang="0">
                <a:pos x="1784" y="1232"/>
              </a:cxn>
              <a:cxn ang="0">
                <a:pos x="1784" y="1728"/>
              </a:cxn>
              <a:cxn ang="0">
                <a:pos x="0" y="1728"/>
              </a:cxn>
              <a:cxn ang="0">
                <a:pos x="8" y="0"/>
              </a:cxn>
            </a:cxnLst>
            <a:rect l="0" t="0" r="r" b="b"/>
            <a:pathLst>
              <a:path w="1784" h="1728">
                <a:moveTo>
                  <a:pt x="8" y="8"/>
                </a:moveTo>
                <a:lnTo>
                  <a:pt x="1466" y="936"/>
                </a:lnTo>
                <a:lnTo>
                  <a:pt x="1784" y="1232"/>
                </a:lnTo>
                <a:lnTo>
                  <a:pt x="1784" y="1728"/>
                </a:lnTo>
                <a:lnTo>
                  <a:pt x="0" y="1728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905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2805113" y="4333875"/>
            <a:ext cx="11811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</a:t>
            </a:r>
          </a:p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Region</a:t>
            </a:r>
          </a:p>
        </p:txBody>
      </p:sp>
      <p:sp>
        <p:nvSpPr>
          <p:cNvPr id="148491" name="Oval 11"/>
          <p:cNvSpPr>
            <a:spLocks noChangeArrowheads="1"/>
          </p:cNvSpPr>
          <p:nvPr/>
        </p:nvSpPr>
        <p:spPr bwMode="auto">
          <a:xfrm>
            <a:off x="4330700" y="43243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92" name="Oval 12"/>
          <p:cNvSpPr>
            <a:spLocks noChangeArrowheads="1"/>
          </p:cNvSpPr>
          <p:nvPr/>
        </p:nvSpPr>
        <p:spPr bwMode="auto">
          <a:xfrm>
            <a:off x="4813300" y="47752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96" name="Oval 16"/>
          <p:cNvSpPr>
            <a:spLocks noChangeArrowheads="1"/>
          </p:cNvSpPr>
          <p:nvPr/>
        </p:nvSpPr>
        <p:spPr bwMode="auto">
          <a:xfrm>
            <a:off x="2139950" y="51435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8497" name="Oval 17"/>
          <p:cNvSpPr>
            <a:spLocks noChangeArrowheads="1"/>
          </p:cNvSpPr>
          <p:nvPr/>
        </p:nvSpPr>
        <p:spPr bwMode="auto">
          <a:xfrm>
            <a:off x="4965700" y="51308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8498" name="Oval 18"/>
          <p:cNvSpPr>
            <a:spLocks noChangeArrowheads="1"/>
          </p:cNvSpPr>
          <p:nvPr/>
        </p:nvSpPr>
        <p:spPr bwMode="auto">
          <a:xfrm>
            <a:off x="4965700" y="447675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8499" name="Oval 19"/>
          <p:cNvSpPr>
            <a:spLocks noChangeArrowheads="1"/>
          </p:cNvSpPr>
          <p:nvPr/>
        </p:nvSpPr>
        <p:spPr bwMode="auto">
          <a:xfrm>
            <a:off x="4419600" y="394335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8500" name="Oval 20"/>
          <p:cNvSpPr>
            <a:spLocks noChangeArrowheads="1"/>
          </p:cNvSpPr>
          <p:nvPr/>
        </p:nvSpPr>
        <p:spPr bwMode="auto">
          <a:xfrm>
            <a:off x="2127250" y="25400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1662113" y="1133475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8503" name="Text Box 23"/>
          <p:cNvSpPr txBox="1">
            <a:spLocks noChangeArrowheads="1"/>
          </p:cNvSpPr>
          <p:nvPr/>
        </p:nvSpPr>
        <p:spPr bwMode="auto">
          <a:xfrm>
            <a:off x="1622425" y="19653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8504" name="Text Box 24"/>
          <p:cNvSpPr txBox="1">
            <a:spLocks noChangeArrowheads="1"/>
          </p:cNvSpPr>
          <p:nvPr/>
        </p:nvSpPr>
        <p:spPr bwMode="auto">
          <a:xfrm>
            <a:off x="2289175" y="57118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81936" name="Group 34"/>
          <p:cNvGrpSpPr>
            <a:grpSpLocks/>
          </p:cNvGrpSpPr>
          <p:nvPr/>
        </p:nvGrpSpPr>
        <p:grpSpPr bwMode="auto">
          <a:xfrm>
            <a:off x="2462213" y="5541963"/>
            <a:ext cx="4294187" cy="146050"/>
            <a:chOff x="1447" y="3659"/>
            <a:chExt cx="2705" cy="92"/>
          </a:xfrm>
        </p:grpSpPr>
        <p:grpSp>
          <p:nvGrpSpPr>
            <p:cNvPr id="81955" name="Group 3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8516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17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18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19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20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21" name="Line 41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22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8523" name="Line 43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8524" name="Line 44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25" name="Line 45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8494" name="Oval 14"/>
          <p:cNvSpPr>
            <a:spLocks noChangeArrowheads="1"/>
          </p:cNvSpPr>
          <p:nvPr/>
        </p:nvSpPr>
        <p:spPr bwMode="auto">
          <a:xfrm>
            <a:off x="4800600" y="55562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87" name="Line 7"/>
          <p:cNvSpPr>
            <a:spLocks noChangeShapeType="1"/>
          </p:cNvSpPr>
          <p:nvPr/>
        </p:nvSpPr>
        <p:spPr bwMode="auto">
          <a:xfrm>
            <a:off x="2019300" y="17208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93" name="Oval 13"/>
          <p:cNvSpPr>
            <a:spLocks noChangeArrowheads="1"/>
          </p:cNvSpPr>
          <p:nvPr/>
        </p:nvSpPr>
        <p:spPr bwMode="auto">
          <a:xfrm>
            <a:off x="1981200" y="28448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495" name="Oval 15"/>
          <p:cNvSpPr>
            <a:spLocks noChangeArrowheads="1"/>
          </p:cNvSpPr>
          <p:nvPr/>
        </p:nvSpPr>
        <p:spPr bwMode="auto">
          <a:xfrm>
            <a:off x="1981200" y="55562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1941" name="Group 25"/>
          <p:cNvGrpSpPr>
            <a:grpSpLocks/>
          </p:cNvGrpSpPr>
          <p:nvPr/>
        </p:nvGrpSpPr>
        <p:grpSpPr bwMode="auto">
          <a:xfrm>
            <a:off x="1943100" y="2146300"/>
            <a:ext cx="139700" cy="3111500"/>
            <a:chOff x="1200" y="1536"/>
            <a:chExt cx="88" cy="1960"/>
          </a:xfrm>
        </p:grpSpPr>
        <p:sp>
          <p:nvSpPr>
            <p:cNvPr id="148506" name="Line 26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07" name="Line 27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08" name="Line 28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09" name="Line 29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10" name="Line 30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11" name="Line 31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12" name="Line 32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513" name="Line 33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8526" name="Text Box 46"/>
          <p:cNvSpPr txBox="1">
            <a:spLocks noChangeArrowheads="1"/>
          </p:cNvSpPr>
          <p:nvPr/>
        </p:nvSpPr>
        <p:spPr bwMode="auto">
          <a:xfrm>
            <a:off x="2505075" y="2511425"/>
            <a:ext cx="1217613" cy="427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(0, 6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148527" name="Text Box 47"/>
          <p:cNvSpPr txBox="1">
            <a:spLocks noChangeArrowheads="1"/>
          </p:cNvSpPr>
          <p:nvPr/>
        </p:nvSpPr>
        <p:spPr bwMode="auto">
          <a:xfrm>
            <a:off x="4813300" y="38989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(5, 3)</a:t>
            </a:r>
          </a:p>
        </p:txBody>
      </p:sp>
      <p:sp>
        <p:nvSpPr>
          <p:cNvPr id="148528" name="AutoShape 48"/>
          <p:cNvSpPr>
            <a:spLocks noChangeArrowheads="1"/>
          </p:cNvSpPr>
          <p:nvPr/>
        </p:nvSpPr>
        <p:spPr bwMode="auto">
          <a:xfrm>
            <a:off x="2508250" y="5099050"/>
            <a:ext cx="828675" cy="465138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(0, 0)</a:t>
            </a:r>
          </a:p>
        </p:txBody>
      </p:sp>
      <p:sp>
        <p:nvSpPr>
          <p:cNvPr id="148529" name="Text Box 49"/>
          <p:cNvSpPr txBox="1">
            <a:spLocks noChangeArrowheads="1"/>
          </p:cNvSpPr>
          <p:nvPr/>
        </p:nvSpPr>
        <p:spPr bwMode="auto">
          <a:xfrm>
            <a:off x="5372100" y="44450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(6, 2)</a:t>
            </a:r>
          </a:p>
        </p:txBody>
      </p:sp>
      <p:sp>
        <p:nvSpPr>
          <p:cNvPr id="148530" name="Text Box 50"/>
          <p:cNvSpPr txBox="1">
            <a:spLocks noChangeArrowheads="1"/>
          </p:cNvSpPr>
          <p:nvPr/>
        </p:nvSpPr>
        <p:spPr bwMode="auto">
          <a:xfrm>
            <a:off x="5372100" y="50927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(6, 0)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Interpretation of Computer Output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863600"/>
            <a:ext cx="8151812" cy="55626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LP problems involving 1000s of variables and 1000s of constraints are now routinely solved with computer packages.  Linear programming solvers are now part of many spreadsheet packages, such as Microsoft Excel.</a:t>
            </a:r>
          </a:p>
          <a:p>
            <a:pPr>
              <a:buSzTx/>
              <a:buFontTx/>
              <a:buChar char="•"/>
              <a:defRPr/>
            </a:pPr>
            <a:r>
              <a:rPr lang="en-US" dirty="0" smtClean="0"/>
              <a:t>In this chapter we will discuss the following output:</a:t>
            </a:r>
          </a:p>
          <a:p>
            <a:pPr lvl="1">
              <a:buSzTx/>
              <a:defRPr/>
            </a:pPr>
            <a:r>
              <a:rPr lang="en-US" dirty="0" smtClean="0"/>
              <a:t>objective function value</a:t>
            </a:r>
          </a:p>
          <a:p>
            <a:pPr lvl="1">
              <a:buSzTx/>
              <a:defRPr/>
            </a:pPr>
            <a:r>
              <a:rPr lang="en-US" dirty="0" smtClean="0"/>
              <a:t>values of the decision variables</a:t>
            </a:r>
          </a:p>
          <a:p>
            <a:pPr lvl="1">
              <a:buSzTx/>
              <a:defRPr/>
            </a:pPr>
            <a:r>
              <a:rPr lang="en-US" dirty="0" smtClean="0"/>
              <a:t>slack </a:t>
            </a:r>
            <a:r>
              <a:rPr lang="en-US" dirty="0" smtClean="0"/>
              <a:t>and surplus</a:t>
            </a:r>
          </a:p>
          <a:p>
            <a:pPr>
              <a:buSzTx/>
              <a:buFontTx/>
              <a:buChar char="•"/>
              <a:defRPr/>
            </a:pPr>
            <a:r>
              <a:rPr lang="en-US" dirty="0" smtClean="0"/>
              <a:t>In the next chapter we will discuss how an optimal solution is affected by a change in:</a:t>
            </a:r>
          </a:p>
          <a:p>
            <a:pPr lvl="1">
              <a:buSzTx/>
              <a:defRPr/>
            </a:pPr>
            <a:r>
              <a:rPr lang="en-US" dirty="0" smtClean="0"/>
              <a:t>a coefficient of the objective function</a:t>
            </a:r>
          </a:p>
          <a:p>
            <a:pPr lvl="1">
              <a:buSzTx/>
              <a:defRPr/>
            </a:pPr>
            <a:r>
              <a:rPr lang="en-US" dirty="0" smtClean="0"/>
              <a:t>the right-hand side value of a </a:t>
            </a:r>
            <a:r>
              <a:rPr lang="en-US" dirty="0" smtClean="0"/>
              <a:t>constraint</a:t>
            </a:r>
          </a:p>
          <a:p>
            <a:pPr lvl="1">
              <a:buSzTx/>
              <a:defRPr/>
            </a:pPr>
            <a:r>
              <a:rPr lang="en-US" dirty="0" smtClean="0"/>
              <a:t>reduced costs</a:t>
            </a:r>
          </a:p>
          <a:p>
            <a:pPr lvl="1">
              <a:buSzTx/>
              <a:buNone/>
              <a:defRPr/>
            </a:pPr>
            <a:endParaRPr lang="en-US" dirty="0" smtClean="0"/>
          </a:p>
          <a:p>
            <a:pPr lvl="1">
              <a:buSzTx/>
              <a:defRPr/>
            </a:pP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 dirty="0" smtClean="0">
                <a:solidFill>
                  <a:srgbClr val="8CF4EA"/>
                </a:solidFill>
              </a:rPr>
              <a:t>For MAN 321, we will use QM for Windows</a:t>
            </a:r>
          </a:p>
          <a:p>
            <a:pPr>
              <a:buFont typeface="Monotype Sorts" pitchFamily="2" charset="2"/>
              <a:buChar char="n"/>
              <a:defRPr/>
            </a:pPr>
            <a:r>
              <a:rPr lang="en-US" dirty="0" smtClean="0">
                <a:solidFill>
                  <a:srgbClr val="66FFFF"/>
                </a:solidFill>
              </a:rPr>
              <a:t>Spreadsheet </a:t>
            </a:r>
            <a:r>
              <a:rPr lang="en-US" dirty="0">
                <a:solidFill>
                  <a:srgbClr val="66FFFF"/>
                </a:solidFill>
              </a:rPr>
              <a:t>Showing Problem Data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200" y="2057039"/>
            <a:ext cx="7302500" cy="4177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pPr>
              <a:buFont typeface="Monotype Sorts" pitchFamily="2" charset="2"/>
              <a:buChar char="n"/>
              <a:defRPr/>
            </a:pPr>
            <a:r>
              <a:rPr lang="en-US" dirty="0" smtClean="0">
                <a:solidFill>
                  <a:srgbClr val="66FFFF"/>
                </a:solidFill>
              </a:rPr>
              <a:t>Spreadsheet </a:t>
            </a:r>
            <a:r>
              <a:rPr lang="en-US" dirty="0">
                <a:solidFill>
                  <a:srgbClr val="66FFFF"/>
                </a:solidFill>
              </a:rPr>
              <a:t>Showing Solution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74800"/>
            <a:ext cx="7696200" cy="4514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Computer Solutions: XYZ. Inc.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700" y="698500"/>
            <a:ext cx="8180388" cy="5024438"/>
          </a:xfrm>
        </p:spPr>
        <p:txBody>
          <a:bodyPr/>
          <a:lstStyle/>
          <a:p>
            <a:pPr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Spreadsheet Showing Ranging</a:t>
            </a:r>
          </a:p>
          <a:p>
            <a:pPr>
              <a:buFont typeface="Monotype Sorts"/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Note: Slacks/Surplus and Reduced Costs</a:t>
            </a:r>
          </a:p>
        </p:txBody>
      </p:sp>
      <p:sp>
        <p:nvSpPr>
          <p:cNvPr id="96261" name="AutoShape 2"/>
          <p:cNvSpPr>
            <a:spLocks noChangeAspect="1" noChangeArrowheads="1"/>
          </p:cNvSpPr>
          <p:nvPr/>
        </p:nvSpPr>
        <p:spPr bwMode="auto">
          <a:xfrm>
            <a:off x="568325" y="1590675"/>
            <a:ext cx="8081963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" y="1587500"/>
            <a:ext cx="8229600" cy="451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562100" y="2133600"/>
            <a:ext cx="5829300" cy="2952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1:  Spreadsheet Solution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7084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</a:t>
            </a:r>
            <a:r>
              <a:rPr lang="en-US" b="1" dirty="0" smtClean="0">
                <a:solidFill>
                  <a:srgbClr val="66FFFF"/>
                </a:solidFill>
              </a:rPr>
              <a:t>Interpretation of Computer Output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1000" b="1" dirty="0" smtClean="0">
              <a:solidFill>
                <a:srgbClr val="66FFFF"/>
              </a:solidFill>
            </a:endParaRP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We see from the Slides 24 and 25 that: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1000" dirty="0" smtClean="0"/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Objective Function Value  =  46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Decision Variable #1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)   =    5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Decision Variable #2 (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)   =    3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Slack in Constraint #1        =    6 –   5 = 1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Slack in Constraint #2        =  19 – 19 = 0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  Slack in Constraint #3        =    8 –   8 = 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2806700" y="1619250"/>
            <a:ext cx="5321300" cy="31559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2:  A Simple Minimization Problem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2890837" cy="50482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  <a:r>
              <a:rPr lang="en-US" b="1" smtClean="0">
                <a:solidFill>
                  <a:srgbClr val="66FFFF"/>
                </a:solidFill>
              </a:rPr>
              <a:t>LP Formulation</a:t>
            </a:r>
            <a:endParaRPr lang="en-US" b="1" smtClean="0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3011488" y="1746250"/>
            <a:ext cx="4824412" cy="306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Min      5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s.t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       2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10   (1)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4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12   (2)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   (3)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 2:  Graphical Solution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85850"/>
            <a:ext cx="8037512" cy="521493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</a:t>
            </a:r>
            <a:r>
              <a:rPr lang="en-US" b="1" dirty="0" smtClean="0">
                <a:solidFill>
                  <a:srgbClr val="66FFFF"/>
                </a:solidFill>
              </a:rPr>
              <a:t>Graph the Constraints</a:t>
            </a:r>
          </a:p>
          <a:p>
            <a:pPr>
              <a:buFont typeface="Monotype Sorts"/>
              <a:buNone/>
              <a:defRPr/>
            </a:pPr>
            <a:r>
              <a:rPr lang="en-US" u="sng" dirty="0" smtClean="0"/>
              <a:t>Constraint 1</a:t>
            </a:r>
            <a:r>
              <a:rPr lang="en-US" dirty="0" smtClean="0"/>
              <a:t>:  When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0, then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2; when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0, 	then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5.  Connect (5,0) and (0,2).  The "&gt;" side 	is above this line.</a:t>
            </a:r>
          </a:p>
          <a:p>
            <a:pPr>
              <a:buFont typeface="Monotype Sorts"/>
              <a:buNone/>
              <a:defRPr/>
            </a:pPr>
            <a:r>
              <a:rPr lang="en-US" u="sng" dirty="0" smtClean="0"/>
              <a:t>Constraint 2</a:t>
            </a:r>
            <a:r>
              <a:rPr lang="en-US" dirty="0" smtClean="0"/>
              <a:t>:  When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0, then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3.  But setting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</a:p>
          <a:p>
            <a:pPr>
              <a:buFont typeface="Monotype Sorts"/>
              <a:buNone/>
              <a:defRPr/>
            </a:pPr>
            <a:r>
              <a:rPr lang="en-US" baseline="-25000" dirty="0" smtClean="0"/>
              <a:t>                 </a:t>
            </a:r>
            <a:r>
              <a:rPr lang="en-US" dirty="0" smtClean="0"/>
              <a:t> to 0 will yield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-12, which is not on the graph.  	Thus, to get a second point on this line, set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to 	any number larger than 3 and solve for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:  when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	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5, 	then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8.  Connect (3,0) and (5,8).  The "&gt;“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	side is to the right.</a:t>
            </a:r>
          </a:p>
          <a:p>
            <a:pPr>
              <a:buNone/>
              <a:defRPr/>
            </a:pPr>
            <a:r>
              <a:rPr lang="en-US" u="sng" dirty="0" smtClean="0"/>
              <a:t>Constraint 3</a:t>
            </a:r>
            <a:r>
              <a:rPr lang="en-US" dirty="0" smtClean="0"/>
              <a:t>:  When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0, then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4; when </a:t>
            </a:r>
            <a:r>
              <a:rPr lang="en-US" i="1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0, 	then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4.  Connect (4,0) and (0,4).  The "&gt;" side 	is above this line.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Linear Programming (LP) Terms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35900" cy="4829175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z="2000" smtClean="0"/>
              <a:t>If both the objective function and the constraints are linear, the problem is referred to as a </a:t>
            </a:r>
            <a:r>
              <a:rPr lang="en-US" sz="2000" u="sng" smtClean="0"/>
              <a:t>linear programming problem</a:t>
            </a:r>
            <a:r>
              <a:rPr lang="en-US" sz="2000" smtClean="0"/>
              <a:t>.</a:t>
            </a:r>
            <a:endParaRPr lang="en-US" sz="2000" u="sng" smtClean="0"/>
          </a:p>
          <a:p>
            <a:pPr>
              <a:buFontTx/>
              <a:buChar char="•"/>
              <a:defRPr/>
            </a:pPr>
            <a:r>
              <a:rPr lang="en-US" sz="2000" u="sng" smtClean="0"/>
              <a:t>Linear functions</a:t>
            </a:r>
            <a:r>
              <a:rPr lang="en-US" sz="2000" smtClean="0"/>
              <a:t> are functions in which each variable appears in a separate term raised to the first power and is multiplied by a constant (which could be 0).</a:t>
            </a:r>
          </a:p>
          <a:p>
            <a:pPr>
              <a:buFontTx/>
              <a:buChar char="•"/>
              <a:defRPr/>
            </a:pPr>
            <a:r>
              <a:rPr lang="en-US" sz="2000" u="sng" smtClean="0"/>
              <a:t>Linear constraints</a:t>
            </a:r>
            <a:r>
              <a:rPr lang="en-US" sz="2000" smtClean="0"/>
              <a:t> are linear functions that are restricted to be "less than or equal to", "equal to", or "greater than or equal to" a constant.</a:t>
            </a:r>
          </a:p>
          <a:p>
            <a:pPr>
              <a:buFontTx/>
              <a:buChar char="•"/>
              <a:defRPr/>
            </a:pPr>
            <a:r>
              <a:rPr lang="en-US" sz="2000" smtClean="0"/>
              <a:t>A </a:t>
            </a:r>
            <a:r>
              <a:rPr lang="en-US" sz="2000" u="sng" smtClean="0"/>
              <a:t>feasible solution</a:t>
            </a:r>
            <a:r>
              <a:rPr lang="en-US" sz="2000" smtClean="0"/>
              <a:t> satisfies all the problem's constraints.</a:t>
            </a:r>
          </a:p>
          <a:p>
            <a:pPr>
              <a:buFontTx/>
              <a:buChar char="•"/>
              <a:defRPr/>
            </a:pPr>
            <a:r>
              <a:rPr lang="en-US" sz="2000" smtClean="0"/>
              <a:t>An </a:t>
            </a:r>
            <a:r>
              <a:rPr lang="en-US" sz="2000" u="sng" smtClean="0"/>
              <a:t>optimal solution</a:t>
            </a:r>
            <a:r>
              <a:rPr lang="en-US" sz="2000" smtClean="0"/>
              <a:t> is a feasible solution that results in the largest possible objective function value when maximizing (or smallest when minimizing).</a:t>
            </a:r>
          </a:p>
          <a:p>
            <a:pPr>
              <a:buFontTx/>
              <a:buChar char="•"/>
              <a:defRPr/>
            </a:pPr>
            <a:r>
              <a:rPr lang="en-US" sz="2000" smtClean="0"/>
              <a:t>A </a:t>
            </a:r>
            <a:r>
              <a:rPr lang="en-US" sz="2000" u="sng" smtClean="0"/>
              <a:t>graphical solution method</a:t>
            </a:r>
            <a:r>
              <a:rPr lang="en-US" sz="2000" smtClean="0"/>
              <a:t> can be used to solve a linear program with two variables.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2:  Graphical Solution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3503612" cy="50482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  <a:r>
              <a:rPr lang="en-US" b="1" smtClean="0">
                <a:solidFill>
                  <a:srgbClr val="66FFFF"/>
                </a:solidFill>
              </a:rPr>
              <a:t>Constraints Graphed</a:t>
            </a:r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>
            <a:off x="2082800" y="19827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>
            <a:off x="2070100" y="3290888"/>
            <a:ext cx="2184400" cy="23669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1847850" y="138588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04459" name="Rectangle 11"/>
          <p:cNvSpPr>
            <a:spLocks noChangeArrowheads="1"/>
          </p:cNvSpPr>
          <p:nvPr/>
        </p:nvSpPr>
        <p:spPr bwMode="auto">
          <a:xfrm>
            <a:off x="5592763" y="2787650"/>
            <a:ext cx="244618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 (2)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4460" name="Rectangle 12"/>
          <p:cNvSpPr>
            <a:spLocks noChangeArrowheads="1"/>
          </p:cNvSpPr>
          <p:nvPr/>
        </p:nvSpPr>
        <p:spPr bwMode="auto">
          <a:xfrm>
            <a:off x="5583238" y="4244975"/>
            <a:ext cx="2532746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 (1)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5859463" y="541178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5357813" y="3535363"/>
            <a:ext cx="257175" cy="125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3" name="Freeform 15"/>
          <p:cNvSpPr>
            <a:spLocks/>
          </p:cNvSpPr>
          <p:nvPr/>
        </p:nvSpPr>
        <p:spPr bwMode="auto">
          <a:xfrm>
            <a:off x="3832225" y="2079625"/>
            <a:ext cx="1552575" cy="3600450"/>
          </a:xfrm>
          <a:custGeom>
            <a:avLst/>
            <a:gdLst/>
            <a:ahLst/>
            <a:cxnLst>
              <a:cxn ang="0">
                <a:pos x="0" y="1956"/>
              </a:cxn>
              <a:cxn ang="0">
                <a:pos x="437" y="0"/>
              </a:cxn>
              <a:cxn ang="0">
                <a:pos x="978" y="0"/>
              </a:cxn>
              <a:cxn ang="0">
                <a:pos x="966" y="2268"/>
              </a:cxn>
              <a:cxn ang="0">
                <a:pos x="609" y="2262"/>
              </a:cxn>
              <a:cxn ang="0">
                <a:pos x="35" y="1998"/>
              </a:cxn>
            </a:cxnLst>
            <a:rect l="0" t="0" r="r" b="b"/>
            <a:pathLst>
              <a:path w="978" h="2268">
                <a:moveTo>
                  <a:pt x="0" y="1956"/>
                </a:moveTo>
                <a:lnTo>
                  <a:pt x="437" y="0"/>
                </a:lnTo>
                <a:lnTo>
                  <a:pt x="978" y="0"/>
                </a:lnTo>
                <a:lnTo>
                  <a:pt x="966" y="2268"/>
                </a:lnTo>
                <a:lnTo>
                  <a:pt x="609" y="2262"/>
                </a:lnTo>
                <a:lnTo>
                  <a:pt x="35" y="1998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>
            <a:off x="4384675" y="3046413"/>
            <a:ext cx="1195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5" name="Line 17"/>
          <p:cNvSpPr>
            <a:spLocks noChangeShapeType="1"/>
          </p:cNvSpPr>
          <p:nvPr/>
        </p:nvSpPr>
        <p:spPr bwMode="auto">
          <a:xfrm>
            <a:off x="2070100" y="5692775"/>
            <a:ext cx="369887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6" name="Line 18"/>
          <p:cNvSpPr>
            <a:spLocks noChangeShapeType="1"/>
          </p:cNvSpPr>
          <p:nvPr/>
        </p:nvSpPr>
        <p:spPr bwMode="auto">
          <a:xfrm flipV="1">
            <a:off x="3709988" y="2082800"/>
            <a:ext cx="817562" cy="35877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>
            <a:off x="2089150" y="4486275"/>
            <a:ext cx="2727325" cy="1181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 flipV="1">
            <a:off x="4478338" y="4586288"/>
            <a:ext cx="1130300" cy="8715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69" name="Line 21"/>
          <p:cNvSpPr>
            <a:spLocks noChangeShapeType="1"/>
          </p:cNvSpPr>
          <p:nvPr/>
        </p:nvSpPr>
        <p:spPr bwMode="auto">
          <a:xfrm flipV="1">
            <a:off x="3284538" y="3678238"/>
            <a:ext cx="2289175" cy="8143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70" name="Line 22"/>
          <p:cNvSpPr>
            <a:spLocks noChangeShapeType="1"/>
          </p:cNvSpPr>
          <p:nvPr/>
        </p:nvSpPr>
        <p:spPr bwMode="auto">
          <a:xfrm flipV="1">
            <a:off x="5022850" y="2292350"/>
            <a:ext cx="917575" cy="23653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471" name="Rectangle 23"/>
          <p:cNvSpPr>
            <a:spLocks noChangeArrowheads="1"/>
          </p:cNvSpPr>
          <p:nvPr/>
        </p:nvSpPr>
        <p:spPr bwMode="auto">
          <a:xfrm>
            <a:off x="5932488" y="2065338"/>
            <a:ext cx="2119312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 Region</a:t>
            </a:r>
          </a:p>
        </p:txBody>
      </p:sp>
      <p:sp>
        <p:nvSpPr>
          <p:cNvPr id="104472" name="Text Box 24"/>
          <p:cNvSpPr txBox="1">
            <a:spLocks noChangeArrowheads="1"/>
          </p:cNvSpPr>
          <p:nvPr/>
        </p:nvSpPr>
        <p:spPr bwMode="auto">
          <a:xfrm>
            <a:off x="2470150" y="5746750"/>
            <a:ext cx="3492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1724025" y="1851025"/>
            <a:ext cx="311150" cy="3444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103445" name="Group 53"/>
          <p:cNvGrpSpPr>
            <a:grpSpLocks/>
          </p:cNvGrpSpPr>
          <p:nvPr/>
        </p:nvGrpSpPr>
        <p:grpSpPr bwMode="auto">
          <a:xfrm>
            <a:off x="2341563" y="5618163"/>
            <a:ext cx="3022600" cy="157162"/>
            <a:chOff x="1227" y="3609"/>
            <a:chExt cx="1904" cy="99"/>
          </a:xfrm>
        </p:grpSpPr>
        <p:sp>
          <p:nvSpPr>
            <p:cNvPr id="104489" name="Line 41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0" name="Line 42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1" name="Line 43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2" name="Line 44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3" name="Line 45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4" name="Line 46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5" name="Line 47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6" name="Line 48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7" name="Line 49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8" name="Line 50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99" name="Line 51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500" name="Line 52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3446" name="Group 67"/>
          <p:cNvGrpSpPr>
            <a:grpSpLocks/>
          </p:cNvGrpSpPr>
          <p:nvPr/>
        </p:nvGrpSpPr>
        <p:grpSpPr bwMode="auto">
          <a:xfrm>
            <a:off x="2012950" y="2063750"/>
            <a:ext cx="119063" cy="3327400"/>
            <a:chOff x="1020" y="1364"/>
            <a:chExt cx="75" cy="2096"/>
          </a:xfrm>
        </p:grpSpPr>
        <p:sp>
          <p:nvSpPr>
            <p:cNvPr id="104475" name="Line 27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76" name="Line 28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77" name="Line 29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78" name="Line 30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79" name="Line 31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80" name="Line 32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81" name="Line 33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82" name="Line 34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84" name="Line 36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485" name="Line 37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513" name="Line 65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514" name="Line 66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516" name="Rectangle 68"/>
          <p:cNvSpPr>
            <a:spLocks noChangeArrowheads="1"/>
          </p:cNvSpPr>
          <p:nvPr/>
        </p:nvSpPr>
        <p:spPr bwMode="auto">
          <a:xfrm>
            <a:off x="5592763" y="3406775"/>
            <a:ext cx="210955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(3)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2:  Graphical Solution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796212" cy="39306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  <a:r>
              <a:rPr lang="en-US" b="1" smtClean="0">
                <a:solidFill>
                  <a:srgbClr val="66FFFF"/>
                </a:solidFill>
              </a:rPr>
              <a:t>Graph the Objective Function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		Set the objective function equal to an arbitrary constant (say 20) and graph it.  For 5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+ 2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20, when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= 0, then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10; when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= 0, then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= 4.  Connect (4,0) and (0,10).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1000" smtClean="0"/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Move the Objective Function Line Toward Optimality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		Move it in the direction which lowers its value (down), since we are minimizing, until it touches the last point of the feasible region, determined by the last two constraints.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Graphical Solution</a:t>
            </a:r>
          </a:p>
        </p:txBody>
      </p:sp>
      <p:sp>
        <p:nvSpPr>
          <p:cNvPr id="249860" name="Line 4"/>
          <p:cNvSpPr>
            <a:spLocks noChangeShapeType="1"/>
          </p:cNvSpPr>
          <p:nvPr/>
        </p:nvSpPr>
        <p:spPr bwMode="auto">
          <a:xfrm>
            <a:off x="2082800" y="19827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61" name="Line 5"/>
          <p:cNvSpPr>
            <a:spLocks noChangeShapeType="1"/>
          </p:cNvSpPr>
          <p:nvPr/>
        </p:nvSpPr>
        <p:spPr bwMode="auto">
          <a:xfrm>
            <a:off x="2089150" y="3271838"/>
            <a:ext cx="2171700" cy="242411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62" name="Rectangle 6"/>
          <p:cNvSpPr>
            <a:spLocks noChangeArrowheads="1"/>
          </p:cNvSpPr>
          <p:nvPr/>
        </p:nvSpPr>
        <p:spPr bwMode="auto">
          <a:xfrm>
            <a:off x="1847850" y="138588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49863" name="Rectangle 7"/>
          <p:cNvSpPr>
            <a:spLocks noChangeArrowheads="1"/>
          </p:cNvSpPr>
          <p:nvPr/>
        </p:nvSpPr>
        <p:spPr bwMode="auto">
          <a:xfrm>
            <a:off x="5592763" y="2698750"/>
            <a:ext cx="244618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 (2)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9864" name="Rectangle 8"/>
          <p:cNvSpPr>
            <a:spLocks noChangeArrowheads="1"/>
          </p:cNvSpPr>
          <p:nvPr/>
        </p:nvSpPr>
        <p:spPr bwMode="auto">
          <a:xfrm>
            <a:off x="5583238" y="4244975"/>
            <a:ext cx="2532746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 (1)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9865" name="Rectangle 9"/>
          <p:cNvSpPr>
            <a:spLocks noChangeArrowheads="1"/>
          </p:cNvSpPr>
          <p:nvPr/>
        </p:nvSpPr>
        <p:spPr bwMode="auto">
          <a:xfrm>
            <a:off x="5656263" y="543083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9866" name="Rectangle 10"/>
          <p:cNvSpPr>
            <a:spLocks noChangeArrowheads="1"/>
          </p:cNvSpPr>
          <p:nvPr/>
        </p:nvSpPr>
        <p:spPr bwMode="auto">
          <a:xfrm>
            <a:off x="5357813" y="3535363"/>
            <a:ext cx="257175" cy="125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67" name="Freeform 11"/>
          <p:cNvSpPr>
            <a:spLocks/>
          </p:cNvSpPr>
          <p:nvPr/>
        </p:nvSpPr>
        <p:spPr bwMode="auto">
          <a:xfrm>
            <a:off x="3829050" y="2079625"/>
            <a:ext cx="1555750" cy="3609975"/>
          </a:xfrm>
          <a:custGeom>
            <a:avLst/>
            <a:gdLst/>
            <a:ahLst/>
            <a:cxnLst>
              <a:cxn ang="0">
                <a:pos x="0" y="1962"/>
              </a:cxn>
              <a:cxn ang="0">
                <a:pos x="439" y="0"/>
              </a:cxn>
              <a:cxn ang="0">
                <a:pos x="980" y="0"/>
              </a:cxn>
              <a:cxn ang="0">
                <a:pos x="968" y="2274"/>
              </a:cxn>
              <a:cxn ang="0">
                <a:pos x="616" y="2274"/>
              </a:cxn>
              <a:cxn ang="0">
                <a:pos x="56" y="2026"/>
              </a:cxn>
            </a:cxnLst>
            <a:rect l="0" t="0" r="r" b="b"/>
            <a:pathLst>
              <a:path w="980" h="2274">
                <a:moveTo>
                  <a:pt x="0" y="1962"/>
                </a:moveTo>
                <a:lnTo>
                  <a:pt x="439" y="0"/>
                </a:lnTo>
                <a:lnTo>
                  <a:pt x="980" y="0"/>
                </a:lnTo>
                <a:lnTo>
                  <a:pt x="968" y="2274"/>
                </a:lnTo>
                <a:lnTo>
                  <a:pt x="616" y="2274"/>
                </a:lnTo>
                <a:lnTo>
                  <a:pt x="56" y="2026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68" name="Line 12"/>
          <p:cNvSpPr>
            <a:spLocks noChangeShapeType="1"/>
          </p:cNvSpPr>
          <p:nvPr/>
        </p:nvSpPr>
        <p:spPr bwMode="auto">
          <a:xfrm>
            <a:off x="4384675" y="2944813"/>
            <a:ext cx="1195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69" name="Line 13"/>
          <p:cNvSpPr>
            <a:spLocks noChangeShapeType="1"/>
          </p:cNvSpPr>
          <p:nvPr/>
        </p:nvSpPr>
        <p:spPr bwMode="auto">
          <a:xfrm>
            <a:off x="2082800" y="5692775"/>
            <a:ext cx="35401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 flipV="1">
            <a:off x="3709988" y="2082800"/>
            <a:ext cx="811212" cy="36068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1" name="Line 15"/>
          <p:cNvSpPr>
            <a:spLocks noChangeShapeType="1"/>
          </p:cNvSpPr>
          <p:nvPr/>
        </p:nvSpPr>
        <p:spPr bwMode="auto">
          <a:xfrm>
            <a:off x="2082800" y="4492625"/>
            <a:ext cx="2727325" cy="12001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2" name="Line 16"/>
          <p:cNvSpPr>
            <a:spLocks noChangeShapeType="1"/>
          </p:cNvSpPr>
          <p:nvPr/>
        </p:nvSpPr>
        <p:spPr bwMode="auto">
          <a:xfrm flipV="1">
            <a:off x="4573588" y="4586288"/>
            <a:ext cx="1035050" cy="9223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3" name="Line 17"/>
          <p:cNvSpPr>
            <a:spLocks noChangeShapeType="1"/>
          </p:cNvSpPr>
          <p:nvPr/>
        </p:nvSpPr>
        <p:spPr bwMode="auto">
          <a:xfrm flipV="1">
            <a:off x="3284538" y="3678238"/>
            <a:ext cx="2289175" cy="8143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4" name="Line 18"/>
          <p:cNvSpPr>
            <a:spLocks noChangeShapeType="1"/>
          </p:cNvSpPr>
          <p:nvPr/>
        </p:nvSpPr>
        <p:spPr bwMode="auto">
          <a:xfrm flipV="1">
            <a:off x="3105150" y="1860550"/>
            <a:ext cx="917575" cy="23653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876" name="Text Box 20"/>
          <p:cNvSpPr txBox="1">
            <a:spLocks noChangeArrowheads="1"/>
          </p:cNvSpPr>
          <p:nvPr/>
        </p:nvSpPr>
        <p:spPr bwMode="auto">
          <a:xfrm>
            <a:off x="2470150" y="5746750"/>
            <a:ext cx="3492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249877" name="Text Box 21"/>
          <p:cNvSpPr txBox="1">
            <a:spLocks noChangeArrowheads="1"/>
          </p:cNvSpPr>
          <p:nvPr/>
        </p:nvSpPr>
        <p:spPr bwMode="auto">
          <a:xfrm>
            <a:off x="1724025" y="1851025"/>
            <a:ext cx="311150" cy="3444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107539" name="Group 22"/>
          <p:cNvGrpSpPr>
            <a:grpSpLocks/>
          </p:cNvGrpSpPr>
          <p:nvPr/>
        </p:nvGrpSpPr>
        <p:grpSpPr bwMode="auto">
          <a:xfrm>
            <a:off x="2341563" y="5618163"/>
            <a:ext cx="3022600" cy="157162"/>
            <a:chOff x="1227" y="3609"/>
            <a:chExt cx="1904" cy="99"/>
          </a:xfrm>
        </p:grpSpPr>
        <p:sp>
          <p:nvSpPr>
            <p:cNvPr id="249879" name="Line 23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0" name="Line 24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1" name="Line 25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2" name="Line 26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3" name="Line 27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4" name="Line 28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5" name="Line 29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6" name="Line 30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7" name="Line 31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8" name="Line 32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89" name="Line 33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0" name="Line 34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7540" name="Group 35"/>
          <p:cNvGrpSpPr>
            <a:grpSpLocks/>
          </p:cNvGrpSpPr>
          <p:nvPr/>
        </p:nvGrpSpPr>
        <p:grpSpPr bwMode="auto">
          <a:xfrm>
            <a:off x="2012950" y="2063750"/>
            <a:ext cx="119063" cy="3327400"/>
            <a:chOff x="1020" y="1364"/>
            <a:chExt cx="75" cy="2096"/>
          </a:xfrm>
        </p:grpSpPr>
        <p:sp>
          <p:nvSpPr>
            <p:cNvPr id="249892" name="Line 36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3" name="Line 37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4" name="Line 38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5" name="Line 39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6" name="Line 40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7" name="Line 41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8" name="Line 42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899" name="Line 43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0" name="Line 44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1" name="Line 45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2" name="Line 46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3" name="Line 47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9904" name="Rectangle 48"/>
          <p:cNvSpPr>
            <a:spLocks noChangeArrowheads="1"/>
          </p:cNvSpPr>
          <p:nvPr/>
        </p:nvSpPr>
        <p:spPr bwMode="auto">
          <a:xfrm>
            <a:off x="5592763" y="3406775"/>
            <a:ext cx="210955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(3)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9905" name="Rectangle 49"/>
          <p:cNvSpPr>
            <a:spLocks noChangeArrowheads="1"/>
          </p:cNvSpPr>
          <p:nvPr/>
        </p:nvSpPr>
        <p:spPr bwMode="auto">
          <a:xfrm>
            <a:off x="687388" y="1073150"/>
            <a:ext cx="504825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b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 Graphed</a:t>
            </a:r>
          </a:p>
        </p:txBody>
      </p:sp>
      <p:grpSp>
        <p:nvGrpSpPr>
          <p:cNvPr id="107543" name="Group 50"/>
          <p:cNvGrpSpPr>
            <a:grpSpLocks/>
          </p:cNvGrpSpPr>
          <p:nvPr/>
        </p:nvGrpSpPr>
        <p:grpSpPr bwMode="auto">
          <a:xfrm>
            <a:off x="2408238" y="1735138"/>
            <a:ext cx="2062162" cy="4279900"/>
            <a:chOff x="1517" y="1133"/>
            <a:chExt cx="1299" cy="2696"/>
          </a:xfrm>
        </p:grpSpPr>
        <p:sp>
          <p:nvSpPr>
            <p:cNvPr id="249907" name="Line 51"/>
            <p:cNvSpPr>
              <a:spLocks noChangeShapeType="1"/>
            </p:cNvSpPr>
            <p:nvPr/>
          </p:nvSpPr>
          <p:spPr bwMode="auto">
            <a:xfrm flipH="1">
              <a:off x="2527" y="3704"/>
              <a:ext cx="275" cy="125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8" name="Line 52"/>
            <p:cNvSpPr>
              <a:spLocks noChangeShapeType="1"/>
            </p:cNvSpPr>
            <p:nvPr/>
          </p:nvSpPr>
          <p:spPr bwMode="auto">
            <a:xfrm flipH="1">
              <a:off x="1517" y="1137"/>
              <a:ext cx="274" cy="125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9909" name="Line 53"/>
            <p:cNvSpPr>
              <a:spLocks noChangeShapeType="1"/>
            </p:cNvSpPr>
            <p:nvPr/>
          </p:nvSpPr>
          <p:spPr bwMode="auto">
            <a:xfrm flipH="1" flipV="1">
              <a:off x="1784" y="1133"/>
              <a:ext cx="1032" cy="257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9910" name="Rectangle 54"/>
          <p:cNvSpPr>
            <a:spLocks noChangeArrowheads="1"/>
          </p:cNvSpPr>
          <p:nvPr/>
        </p:nvSpPr>
        <p:spPr bwMode="auto">
          <a:xfrm>
            <a:off x="4027488" y="1549400"/>
            <a:ext cx="1962150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 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6350000" y="5187950"/>
            <a:ext cx="990600" cy="584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6502400" y="3752850"/>
            <a:ext cx="1384300" cy="584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4851400" y="3117850"/>
            <a:ext cx="15240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252788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  <a:r>
              <a:rPr lang="en-US" b="1" smtClean="0">
                <a:solidFill>
                  <a:srgbClr val="66FFFF"/>
                </a:solidFill>
              </a:rPr>
              <a:t>Solve for the Extreme Point at the Intersection of the</a:t>
            </a:r>
            <a:r>
              <a:rPr lang="en-US" smtClean="0">
                <a:solidFill>
                  <a:srgbClr val="66FFFF"/>
                </a:solidFill>
              </a:rPr>
              <a:t> </a:t>
            </a:r>
            <a:r>
              <a:rPr lang="en-US" b="1" smtClean="0">
                <a:solidFill>
                  <a:srgbClr val="66FFFF"/>
                </a:solidFill>
              </a:rPr>
              <a:t>Two Binding Constraints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               		    4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-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12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                		     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+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 4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Adding these two equations gives: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z="1000" smtClean="0"/>
              <a:t>  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			         5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= 16  or  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= 16/5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1200" smtClean="0"/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smtClean="0"/>
              <a:t>      Substituting this into </a:t>
            </a:r>
            <a:r>
              <a:rPr lang="en-US" i="1" smtClean="0"/>
              <a:t>x</a:t>
            </a:r>
            <a:r>
              <a:rPr lang="en-US" baseline="-25000" smtClean="0"/>
              <a:t>1</a:t>
            </a:r>
            <a:r>
              <a:rPr lang="en-US" smtClean="0"/>
              <a:t> +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4  gives:   </a:t>
            </a:r>
            <a:r>
              <a:rPr lang="en-US" i="1" smtClean="0"/>
              <a:t>x</a:t>
            </a:r>
            <a:r>
              <a:rPr lang="en-US" baseline="-25000" smtClean="0"/>
              <a:t>2</a:t>
            </a:r>
            <a:r>
              <a:rPr lang="en-US" smtClean="0"/>
              <a:t> = 4/5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 2:  Graphical Solution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7388" y="4629150"/>
            <a:ext cx="8020050" cy="1436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Solve for the Optimal Value of the Objective Function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10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= 5(16/5) + 2(4/5)  =   88/5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Graphical Solution</a:t>
            </a:r>
          </a:p>
        </p:txBody>
      </p:sp>
      <p:sp>
        <p:nvSpPr>
          <p:cNvPr id="250883" name="Line 3"/>
          <p:cNvSpPr>
            <a:spLocks noChangeShapeType="1"/>
          </p:cNvSpPr>
          <p:nvPr/>
        </p:nvSpPr>
        <p:spPr bwMode="auto">
          <a:xfrm>
            <a:off x="2082800" y="19827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84" name="Line 4"/>
          <p:cNvSpPr>
            <a:spLocks noChangeShapeType="1"/>
          </p:cNvSpPr>
          <p:nvPr/>
        </p:nvSpPr>
        <p:spPr bwMode="auto">
          <a:xfrm>
            <a:off x="2070100" y="3290888"/>
            <a:ext cx="2184400" cy="23669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1847850" y="138588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0886" name="Rectangle 6"/>
          <p:cNvSpPr>
            <a:spLocks noChangeArrowheads="1"/>
          </p:cNvSpPr>
          <p:nvPr/>
        </p:nvSpPr>
        <p:spPr bwMode="auto">
          <a:xfrm>
            <a:off x="5592763" y="2165350"/>
            <a:ext cx="244618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 (2)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0887" name="Rectangle 7"/>
          <p:cNvSpPr>
            <a:spLocks noChangeArrowheads="1"/>
          </p:cNvSpPr>
          <p:nvPr/>
        </p:nvSpPr>
        <p:spPr bwMode="auto">
          <a:xfrm>
            <a:off x="5634038" y="4765675"/>
            <a:ext cx="2532746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 (1)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0888" name="Rectangle 8"/>
          <p:cNvSpPr>
            <a:spLocks noChangeArrowheads="1"/>
          </p:cNvSpPr>
          <p:nvPr/>
        </p:nvSpPr>
        <p:spPr bwMode="auto">
          <a:xfrm>
            <a:off x="5700713" y="5424488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>
            <a:off x="5357813" y="3535363"/>
            <a:ext cx="257175" cy="125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0" name="Freeform 10"/>
          <p:cNvSpPr>
            <a:spLocks/>
          </p:cNvSpPr>
          <p:nvPr/>
        </p:nvSpPr>
        <p:spPr bwMode="auto">
          <a:xfrm>
            <a:off x="3832225" y="2079625"/>
            <a:ext cx="1552575" cy="3603625"/>
          </a:xfrm>
          <a:custGeom>
            <a:avLst/>
            <a:gdLst/>
            <a:ahLst/>
            <a:cxnLst>
              <a:cxn ang="0">
                <a:pos x="0" y="1956"/>
              </a:cxn>
              <a:cxn ang="0">
                <a:pos x="437" y="0"/>
              </a:cxn>
              <a:cxn ang="0">
                <a:pos x="978" y="0"/>
              </a:cxn>
              <a:cxn ang="0">
                <a:pos x="966" y="2270"/>
              </a:cxn>
              <a:cxn ang="0">
                <a:pos x="618" y="2270"/>
              </a:cxn>
              <a:cxn ang="0">
                <a:pos x="54" y="2022"/>
              </a:cxn>
            </a:cxnLst>
            <a:rect l="0" t="0" r="r" b="b"/>
            <a:pathLst>
              <a:path w="978" h="2270">
                <a:moveTo>
                  <a:pt x="0" y="1956"/>
                </a:moveTo>
                <a:lnTo>
                  <a:pt x="437" y="0"/>
                </a:lnTo>
                <a:lnTo>
                  <a:pt x="978" y="0"/>
                </a:lnTo>
                <a:lnTo>
                  <a:pt x="966" y="2270"/>
                </a:lnTo>
                <a:lnTo>
                  <a:pt x="618" y="2270"/>
                </a:lnTo>
                <a:lnTo>
                  <a:pt x="54" y="2022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1" name="Line 11"/>
          <p:cNvSpPr>
            <a:spLocks noChangeShapeType="1"/>
          </p:cNvSpPr>
          <p:nvPr/>
        </p:nvSpPr>
        <p:spPr bwMode="auto">
          <a:xfrm flipV="1">
            <a:off x="4524375" y="2398713"/>
            <a:ext cx="1068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2" name="Line 12"/>
          <p:cNvSpPr>
            <a:spLocks noChangeShapeType="1"/>
          </p:cNvSpPr>
          <p:nvPr/>
        </p:nvSpPr>
        <p:spPr bwMode="auto">
          <a:xfrm>
            <a:off x="2082800" y="5692775"/>
            <a:ext cx="35528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3" name="Line 13"/>
          <p:cNvSpPr>
            <a:spLocks noChangeShapeType="1"/>
          </p:cNvSpPr>
          <p:nvPr/>
        </p:nvSpPr>
        <p:spPr bwMode="auto">
          <a:xfrm flipV="1">
            <a:off x="3722688" y="2082800"/>
            <a:ext cx="804862" cy="36004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4" name="Line 14"/>
          <p:cNvSpPr>
            <a:spLocks noChangeShapeType="1"/>
          </p:cNvSpPr>
          <p:nvPr/>
        </p:nvSpPr>
        <p:spPr bwMode="auto">
          <a:xfrm>
            <a:off x="2076450" y="4492625"/>
            <a:ext cx="2740025" cy="12001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5" name="Line 15"/>
          <p:cNvSpPr>
            <a:spLocks noChangeShapeType="1"/>
          </p:cNvSpPr>
          <p:nvPr/>
        </p:nvSpPr>
        <p:spPr bwMode="auto">
          <a:xfrm flipV="1">
            <a:off x="4592638" y="5018088"/>
            <a:ext cx="1041400" cy="4651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6" name="Line 16"/>
          <p:cNvSpPr>
            <a:spLocks noChangeShapeType="1"/>
          </p:cNvSpPr>
          <p:nvPr/>
        </p:nvSpPr>
        <p:spPr bwMode="auto">
          <a:xfrm flipV="1">
            <a:off x="3068638" y="3094038"/>
            <a:ext cx="2543175" cy="11572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7" name="Line 17"/>
          <p:cNvSpPr>
            <a:spLocks noChangeShapeType="1"/>
          </p:cNvSpPr>
          <p:nvPr/>
        </p:nvSpPr>
        <p:spPr bwMode="auto">
          <a:xfrm flipV="1">
            <a:off x="3898900" y="4083050"/>
            <a:ext cx="1647825" cy="10429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898" name="Text Box 18"/>
          <p:cNvSpPr txBox="1">
            <a:spLocks noChangeArrowheads="1"/>
          </p:cNvSpPr>
          <p:nvPr/>
        </p:nvSpPr>
        <p:spPr bwMode="auto">
          <a:xfrm>
            <a:off x="2470150" y="5746750"/>
            <a:ext cx="3492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250899" name="Text Box 19"/>
          <p:cNvSpPr txBox="1">
            <a:spLocks noChangeArrowheads="1"/>
          </p:cNvSpPr>
          <p:nvPr/>
        </p:nvSpPr>
        <p:spPr bwMode="auto">
          <a:xfrm>
            <a:off x="1724025" y="1851025"/>
            <a:ext cx="311150" cy="3444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111635" name="Group 20"/>
          <p:cNvGrpSpPr>
            <a:grpSpLocks/>
          </p:cNvGrpSpPr>
          <p:nvPr/>
        </p:nvGrpSpPr>
        <p:grpSpPr bwMode="auto">
          <a:xfrm>
            <a:off x="2341563" y="5618163"/>
            <a:ext cx="3022600" cy="157162"/>
            <a:chOff x="1227" y="3609"/>
            <a:chExt cx="1904" cy="99"/>
          </a:xfrm>
        </p:grpSpPr>
        <p:sp>
          <p:nvSpPr>
            <p:cNvPr id="250901" name="Line 21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2" name="Line 22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3" name="Line 23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4" name="Line 24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5" name="Line 25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6" name="Line 26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0" name="Line 30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1" name="Line 31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2" name="Line 32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1636" name="Group 33"/>
          <p:cNvGrpSpPr>
            <a:grpSpLocks/>
          </p:cNvGrpSpPr>
          <p:nvPr/>
        </p:nvGrpSpPr>
        <p:grpSpPr bwMode="auto">
          <a:xfrm>
            <a:off x="2012950" y="2063750"/>
            <a:ext cx="119063" cy="3327400"/>
            <a:chOff x="1020" y="1364"/>
            <a:chExt cx="75" cy="2096"/>
          </a:xfrm>
        </p:grpSpPr>
        <p:sp>
          <p:nvSpPr>
            <p:cNvPr id="250914" name="Line 34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5" name="Line 35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6" name="Line 36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7" name="Line 37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8" name="Line 38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19" name="Line 39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0" name="Line 40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1" name="Line 41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2" name="Line 42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3" name="Line 43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4" name="Line 44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0925" name="Line 45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0926" name="Rectangle 46"/>
          <p:cNvSpPr>
            <a:spLocks noChangeArrowheads="1"/>
          </p:cNvSpPr>
          <p:nvPr/>
        </p:nvSpPr>
        <p:spPr bwMode="auto">
          <a:xfrm>
            <a:off x="5630863" y="2797175"/>
            <a:ext cx="2109553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(3)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0933" name="Rectangle 53"/>
          <p:cNvSpPr>
            <a:spLocks noChangeArrowheads="1"/>
          </p:cNvSpPr>
          <p:nvPr/>
        </p:nvSpPr>
        <p:spPr bwMode="auto">
          <a:xfrm>
            <a:off x="687388" y="1073150"/>
            <a:ext cx="3194050" cy="522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b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</p:txBody>
      </p:sp>
      <p:sp>
        <p:nvSpPr>
          <p:cNvPr id="250934" name="AutoShape 54"/>
          <p:cNvSpPr>
            <a:spLocks noChangeArrowheads="1"/>
          </p:cNvSpPr>
          <p:nvPr/>
        </p:nvSpPr>
        <p:spPr bwMode="auto">
          <a:xfrm>
            <a:off x="5532438" y="3368675"/>
            <a:ext cx="2938462" cy="1357313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/>
        </p:spPr>
        <p:txBody>
          <a:bodyPr lIns="128588" tIns="63500" rIns="128588" bIns="63500">
            <a:spAutoFit/>
          </a:bodyPr>
          <a:lstStyle/>
          <a:p>
            <a:pPr defTabSz="1768475"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Optimal Solution:</a:t>
            </a:r>
          </a:p>
          <a:p>
            <a:pPr defTabSz="1768475" eaLnBrk="0" hangingPunct="0">
              <a:defRPr/>
            </a:pP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16/5,  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4/5,</a:t>
            </a:r>
          </a:p>
          <a:p>
            <a:pPr defTabSz="1768475" eaLnBrk="0" hangingPunct="0">
              <a:defRPr/>
            </a:pPr>
            <a:endParaRPr lang="en-US" sz="6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defTabSz="1768475" eaLnBrk="0" hangingPunct="0">
              <a:defRPr/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5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17.6</a:t>
            </a:r>
            <a:endParaRPr lang="en-US" baseline="-25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0935" name="Oval 55"/>
          <p:cNvSpPr>
            <a:spLocks noChangeArrowheads="1"/>
          </p:cNvSpPr>
          <p:nvPr/>
        </p:nvSpPr>
        <p:spPr bwMode="auto">
          <a:xfrm>
            <a:off x="3790950" y="5133975"/>
            <a:ext cx="74613" cy="7461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533400" y="144463"/>
            <a:ext cx="8081963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 of the Graphical Solution Procedure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 Minimization Problems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687388" y="1073150"/>
            <a:ext cx="7753350" cy="4573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Prepare a graph of the feasible solutions for each of the constraints.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Determine the feasible region that satisfies all the constraints simultaneously.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Draw an objective function line.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Move parallel objective function lines toward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smaller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objective function values without entirely leaving the feasible region.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Any feasible solution on the objective function line with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smallest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value is an optimal solution.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Surplus Variables</a:t>
            </a:r>
          </a:p>
        </p:txBody>
      </p:sp>
      <p:sp>
        <p:nvSpPr>
          <p:cNvPr id="244741" name="Rectangle 5"/>
          <p:cNvSpPr>
            <a:spLocks noChangeArrowheads="1"/>
          </p:cNvSpPr>
          <p:nvPr/>
        </p:nvSpPr>
        <p:spPr bwMode="auto">
          <a:xfrm>
            <a:off x="687388" y="1073150"/>
            <a:ext cx="521335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Example 2 in Standard Form</a:t>
            </a:r>
          </a:p>
        </p:txBody>
      </p:sp>
      <p:sp>
        <p:nvSpPr>
          <p:cNvPr id="244743" name="Rectangle 7"/>
          <p:cNvSpPr>
            <a:spLocks noChangeArrowheads="1"/>
          </p:cNvSpPr>
          <p:nvPr/>
        </p:nvSpPr>
        <p:spPr bwMode="auto">
          <a:xfrm>
            <a:off x="1816100" y="1733550"/>
            <a:ext cx="5676900" cy="2870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4744" name="Rectangle 8"/>
          <p:cNvSpPr>
            <a:spLocks noChangeArrowheads="1"/>
          </p:cNvSpPr>
          <p:nvPr/>
        </p:nvSpPr>
        <p:spPr bwMode="auto">
          <a:xfrm>
            <a:off x="1970088" y="1860550"/>
            <a:ext cx="5492750" cy="2744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Min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	=  10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	=  12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	=    4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0</a:t>
            </a:r>
          </a:p>
        </p:txBody>
      </p:sp>
      <p:sp>
        <p:nvSpPr>
          <p:cNvPr id="244742" name="AutoShape 6"/>
          <p:cNvSpPr>
            <a:spLocks noChangeArrowheads="1"/>
          </p:cNvSpPr>
          <p:nvPr/>
        </p:nvSpPr>
        <p:spPr bwMode="auto">
          <a:xfrm>
            <a:off x="3040063" y="4813300"/>
            <a:ext cx="273685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, and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are 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surplus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variables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1562100" y="2197100"/>
            <a:ext cx="6311900" cy="2952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Spreadsheet Solution</a:t>
            </a:r>
          </a:p>
        </p:txBody>
      </p:sp>
      <p:sp>
        <p:nvSpPr>
          <p:cNvPr id="245764" name="Rectangle 4"/>
          <p:cNvSpPr>
            <a:spLocks noChangeArrowheads="1"/>
          </p:cNvSpPr>
          <p:nvPr/>
        </p:nvSpPr>
        <p:spPr bwMode="auto">
          <a:xfrm>
            <a:off x="687388" y="1073150"/>
            <a:ext cx="8020050" cy="4027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endParaRPr lang="en-US" sz="2400" dirty="0" smtClean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b="1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Interpretation of Computer Output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Objective Function Value  =  17.6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Decision Variable #1 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  =    3.2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Decision Variable #2 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  =    0.8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#1    =  10.4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10 = 0.4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#2    =  12.0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12 = 0.0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66FFFF"/>
              </a:buClr>
              <a:buSzPct val="125000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#3    =    4.0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4 = 0.0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Types of Possible LP Solutions</a:t>
            </a:r>
            <a:endParaRPr lang="en-US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988" y="838200"/>
            <a:ext cx="8058150" cy="5157788"/>
          </a:xfrm>
        </p:spPr>
        <p:txBody>
          <a:bodyPr/>
          <a:lstStyle/>
          <a:p>
            <a:pPr lvl="1">
              <a:lnSpc>
                <a:spcPct val="90000"/>
              </a:lnSpc>
              <a:buSzTx/>
            </a:pPr>
            <a:r>
              <a:rPr lang="en-US" dirty="0" smtClean="0"/>
              <a:t>Unique Optimal Solution</a:t>
            </a:r>
          </a:p>
          <a:p>
            <a:pPr lvl="1">
              <a:lnSpc>
                <a:spcPct val="90000"/>
              </a:lnSpc>
              <a:buSzTx/>
            </a:pPr>
            <a:r>
              <a:rPr lang="en-US" dirty="0" smtClean="0"/>
              <a:t>Alternative Optimal Solutions</a:t>
            </a:r>
          </a:p>
          <a:p>
            <a:pPr lvl="1">
              <a:lnSpc>
                <a:spcPct val="90000"/>
              </a:lnSpc>
              <a:buSzTx/>
              <a:buNone/>
            </a:pPr>
            <a:r>
              <a:rPr lang="en-US" dirty="0" smtClean="0"/>
              <a:t>	In the graphical method, if the objective function line is parallel to a boundary constraint in the direction of optimization, there are </a:t>
            </a:r>
            <a:r>
              <a:rPr lang="en-US" u="sng" dirty="0" smtClean="0"/>
              <a:t>alternate optimal solutions</a:t>
            </a:r>
            <a:r>
              <a:rPr lang="en-US" dirty="0" smtClean="0"/>
              <a:t>, with all points on this line segment being optimal.</a:t>
            </a:r>
          </a:p>
          <a:p>
            <a:pPr lvl="1">
              <a:lnSpc>
                <a:spcPct val="90000"/>
              </a:lnSpc>
              <a:buSzTx/>
            </a:pPr>
            <a:r>
              <a:rPr lang="en-US" dirty="0" smtClean="0"/>
              <a:t>Infeasible Solution</a:t>
            </a:r>
          </a:p>
          <a:p>
            <a:pPr lvl="1">
              <a:buNone/>
              <a:defRPr/>
            </a:pPr>
            <a:r>
              <a:rPr lang="en-US" dirty="0" smtClean="0"/>
              <a:t>	No solution to the LP problem satisfies all the   constraints.  Graphically, this means a feasible region does not exist.</a:t>
            </a:r>
          </a:p>
          <a:p>
            <a:pPr lvl="1">
              <a:lnSpc>
                <a:spcPct val="90000"/>
              </a:lnSpc>
              <a:buSzTx/>
            </a:pPr>
            <a:r>
              <a:rPr lang="en-US" dirty="0" smtClean="0"/>
              <a:t>Unbounded Solution.  </a:t>
            </a:r>
          </a:p>
          <a:p>
            <a:pPr lvl="1">
              <a:lnSpc>
                <a:spcPct val="90000"/>
              </a:lnSpc>
              <a:buSzTx/>
              <a:buNone/>
            </a:pPr>
            <a:r>
              <a:rPr lang="en-US" dirty="0" smtClean="0"/>
              <a:t>	The objective function that can be increased without bound (i.e., unbounded solution) for maximization problem.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A) Alternative 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Solutions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687388" y="1073150"/>
            <a:ext cx="6280150" cy="522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Consider the following LP problem.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8054" name="Rectangle 6"/>
          <p:cNvSpPr>
            <a:spLocks noChangeArrowheads="1"/>
          </p:cNvSpPr>
          <p:nvPr/>
        </p:nvSpPr>
        <p:spPr bwMode="auto">
          <a:xfrm>
            <a:off x="2597150" y="1697038"/>
            <a:ext cx="4768850" cy="3001962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8055" name="Rectangle 7"/>
          <p:cNvSpPr>
            <a:spLocks noChangeArrowheads="1"/>
          </p:cNvSpPr>
          <p:nvPr/>
        </p:nvSpPr>
        <p:spPr bwMode="auto">
          <a:xfrm>
            <a:off x="2922588" y="1873250"/>
            <a:ext cx="4164012" cy="2813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Max       4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s.t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  (1)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2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18  (2)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  (3)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0  and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Guidelines for Model Formulation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088" y="749300"/>
            <a:ext cx="8026400" cy="56007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mtClean="0"/>
              <a:t>	</a:t>
            </a:r>
            <a:r>
              <a:rPr lang="en-US" u="sng" smtClean="0"/>
              <a:t>Problem formulation or modeling</a:t>
            </a:r>
            <a:r>
              <a:rPr lang="en-US" smtClean="0"/>
              <a:t> is the process of translating a verbal statement of a problem into a mathematical statement.</a:t>
            </a:r>
          </a:p>
          <a:p>
            <a:pPr>
              <a:buFontTx/>
              <a:buChar char="•"/>
              <a:defRPr/>
            </a:pPr>
            <a:r>
              <a:rPr lang="en-US" smtClean="0"/>
              <a:t>Understand the problem thoroughly.</a:t>
            </a:r>
          </a:p>
          <a:p>
            <a:pPr>
              <a:buFontTx/>
              <a:buChar char="•"/>
              <a:defRPr/>
            </a:pPr>
            <a:r>
              <a:rPr lang="en-US" smtClean="0"/>
              <a:t>Describe the objective.</a:t>
            </a:r>
          </a:p>
          <a:p>
            <a:pPr>
              <a:buFontTx/>
              <a:buChar char="•"/>
              <a:defRPr/>
            </a:pPr>
            <a:r>
              <a:rPr lang="en-US" smtClean="0"/>
              <a:t>Describe each constraint.</a:t>
            </a:r>
          </a:p>
          <a:p>
            <a:pPr>
              <a:buFontTx/>
              <a:buChar char="•"/>
              <a:defRPr/>
            </a:pPr>
            <a:r>
              <a:rPr lang="en-US" smtClean="0"/>
              <a:t>Define the decision variables.</a:t>
            </a:r>
          </a:p>
          <a:p>
            <a:pPr>
              <a:buFontTx/>
              <a:buChar char="•"/>
              <a:defRPr/>
            </a:pPr>
            <a:r>
              <a:rPr lang="en-US" smtClean="0"/>
              <a:t>Write the objective in terms of the decision variables.</a:t>
            </a:r>
          </a:p>
          <a:p>
            <a:pPr>
              <a:buFontTx/>
              <a:buChar char="•"/>
              <a:defRPr/>
            </a:pPr>
            <a:r>
              <a:rPr lang="en-US" smtClean="0"/>
              <a:t>Write the constraints in terms of the decision variables.	</a:t>
            </a:r>
          </a:p>
          <a:p>
            <a:pPr>
              <a:buFontTx/>
              <a:buNone/>
              <a:defRPr/>
            </a:pPr>
            <a:r>
              <a:rPr lang="en-US" smtClean="0"/>
              <a:t>	</a:t>
            </a:r>
            <a:r>
              <a:rPr lang="en-US" sz="2000" smtClean="0"/>
              <a:t>Note: Formulating models is an art that can only be mastered with practice and experience.  Every LP problems has some unique features, but most problems also have common features.</a:t>
            </a:r>
          </a:p>
          <a:p>
            <a:pPr>
              <a:buFontTx/>
              <a:buChar char="•"/>
              <a:defRPr/>
            </a:pPr>
            <a:endParaRPr lang="en-US" sz="200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5" name="Freeform 9"/>
          <p:cNvSpPr>
            <a:spLocks/>
          </p:cNvSpPr>
          <p:nvPr/>
        </p:nvSpPr>
        <p:spPr bwMode="auto">
          <a:xfrm>
            <a:off x="1968500" y="3146425"/>
            <a:ext cx="2762250" cy="26257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94" y="558"/>
              </a:cxn>
              <a:cxn ang="0">
                <a:pos x="1740" y="1356"/>
              </a:cxn>
              <a:cxn ang="0">
                <a:pos x="1740" y="1650"/>
              </a:cxn>
              <a:cxn ang="0">
                <a:pos x="24" y="1654"/>
              </a:cxn>
            </a:cxnLst>
            <a:rect l="0" t="0" r="r" b="b"/>
            <a:pathLst>
              <a:path w="1740" h="1654">
                <a:moveTo>
                  <a:pt x="0" y="0"/>
                </a:moveTo>
                <a:lnTo>
                  <a:pt x="894" y="558"/>
                </a:lnTo>
                <a:lnTo>
                  <a:pt x="1740" y="1356"/>
                </a:lnTo>
                <a:lnTo>
                  <a:pt x="1740" y="1650"/>
                </a:lnTo>
                <a:lnTo>
                  <a:pt x="24" y="1654"/>
                </a:lnTo>
              </a:path>
            </a:pathLst>
          </a:custGeom>
          <a:solidFill>
            <a:srgbClr val="5F5F5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687388" y="1073150"/>
            <a:ext cx="7486650" cy="1284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Boundary constraint 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18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and objective function 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are parallel.  All points on line segment A – B are optimal solutions.</a:t>
            </a:r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6919913" y="55229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4981" name="Line 5"/>
          <p:cNvSpPr>
            <a:spLocks noChangeShapeType="1"/>
          </p:cNvSpPr>
          <p:nvPr/>
        </p:nvSpPr>
        <p:spPr bwMode="auto">
          <a:xfrm>
            <a:off x="1981200" y="2598738"/>
            <a:ext cx="0" cy="317341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1611313" y="21336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4983" name="Freeform 7"/>
          <p:cNvSpPr>
            <a:spLocks/>
          </p:cNvSpPr>
          <p:nvPr/>
        </p:nvSpPr>
        <p:spPr bwMode="auto">
          <a:xfrm>
            <a:off x="1968500" y="2689225"/>
            <a:ext cx="3251200" cy="3076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24" y="2184"/>
              </a:cxn>
            </a:cxnLst>
            <a:rect l="0" t="0" r="r" b="b"/>
            <a:pathLst>
              <a:path w="2024" h="2184">
                <a:moveTo>
                  <a:pt x="0" y="0"/>
                </a:moveTo>
                <a:lnTo>
                  <a:pt x="2024" y="2184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4" name="Freeform 8"/>
          <p:cNvSpPr>
            <a:spLocks/>
          </p:cNvSpPr>
          <p:nvPr/>
        </p:nvSpPr>
        <p:spPr bwMode="auto">
          <a:xfrm>
            <a:off x="1987550" y="3149600"/>
            <a:ext cx="4171950" cy="2616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32" y="1736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6" name="Text Box 10"/>
          <p:cNvSpPr txBox="1">
            <a:spLocks noChangeArrowheads="1"/>
          </p:cNvSpPr>
          <p:nvPr/>
        </p:nvSpPr>
        <p:spPr bwMode="auto">
          <a:xfrm>
            <a:off x="1597025" y="2524125"/>
            <a:ext cx="311150" cy="3044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4987" name="Text Box 11"/>
          <p:cNvSpPr txBox="1">
            <a:spLocks noChangeArrowheads="1"/>
          </p:cNvSpPr>
          <p:nvPr/>
        </p:nvSpPr>
        <p:spPr bwMode="auto">
          <a:xfrm>
            <a:off x="2225675" y="58388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54988" name="Rectangle 12"/>
          <p:cNvSpPr>
            <a:spLocks noChangeArrowheads="1"/>
          </p:cNvSpPr>
          <p:nvPr/>
        </p:nvSpPr>
        <p:spPr bwMode="auto">
          <a:xfrm>
            <a:off x="5862638" y="4268789"/>
            <a:ext cx="2582862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   (2)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4989" name="Line 13"/>
          <p:cNvSpPr>
            <a:spLocks noChangeShapeType="1"/>
          </p:cNvSpPr>
          <p:nvPr/>
        </p:nvSpPr>
        <p:spPr bwMode="auto">
          <a:xfrm flipH="1">
            <a:off x="2571750" y="2628900"/>
            <a:ext cx="495300" cy="5016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90" name="Line 14"/>
          <p:cNvSpPr>
            <a:spLocks noChangeShapeType="1"/>
          </p:cNvSpPr>
          <p:nvPr/>
        </p:nvSpPr>
        <p:spPr bwMode="auto">
          <a:xfrm flipH="1">
            <a:off x="4845050" y="3873500"/>
            <a:ext cx="546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91" name="Line 15"/>
          <p:cNvSpPr>
            <a:spLocks noChangeShapeType="1"/>
          </p:cNvSpPr>
          <p:nvPr/>
        </p:nvSpPr>
        <p:spPr bwMode="auto">
          <a:xfrm flipH="1">
            <a:off x="5314950" y="4660900"/>
            <a:ext cx="584200" cy="438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92" name="Rectangle 16"/>
          <p:cNvSpPr>
            <a:spLocks noChangeArrowheads="1"/>
          </p:cNvSpPr>
          <p:nvPr/>
        </p:nvSpPr>
        <p:spPr bwMode="auto">
          <a:xfrm>
            <a:off x="2823860" y="2303463"/>
            <a:ext cx="2408540" cy="3944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     (3)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4993" name="Rectangle 17"/>
          <p:cNvSpPr>
            <a:spLocks noChangeArrowheads="1"/>
          </p:cNvSpPr>
          <p:nvPr/>
        </p:nvSpPr>
        <p:spPr bwMode="auto">
          <a:xfrm>
            <a:off x="5191092" y="3656013"/>
            <a:ext cx="1484382" cy="3944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(1)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8016" name="Group 58"/>
          <p:cNvGrpSpPr>
            <a:grpSpLocks/>
          </p:cNvGrpSpPr>
          <p:nvPr/>
        </p:nvGrpSpPr>
        <p:grpSpPr bwMode="auto">
          <a:xfrm>
            <a:off x="1905000" y="2705100"/>
            <a:ext cx="139700" cy="2667000"/>
            <a:chOff x="1200" y="1768"/>
            <a:chExt cx="88" cy="1680"/>
          </a:xfrm>
        </p:grpSpPr>
        <p:sp>
          <p:nvSpPr>
            <p:cNvPr id="254996" name="Line 20"/>
            <p:cNvSpPr>
              <a:spLocks noChangeShapeType="1"/>
            </p:cNvSpPr>
            <p:nvPr/>
          </p:nvSpPr>
          <p:spPr bwMode="auto">
            <a:xfrm flipV="1">
              <a:off x="1200" y="176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4997" name="Line 21"/>
            <p:cNvSpPr>
              <a:spLocks noChangeShapeType="1"/>
            </p:cNvSpPr>
            <p:nvPr/>
          </p:nvSpPr>
          <p:spPr bwMode="auto">
            <a:xfrm flipV="1">
              <a:off x="1200" y="204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4998" name="Line 22"/>
            <p:cNvSpPr>
              <a:spLocks noChangeShapeType="1"/>
            </p:cNvSpPr>
            <p:nvPr/>
          </p:nvSpPr>
          <p:spPr bwMode="auto">
            <a:xfrm flipV="1">
              <a:off x="1200" y="232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4999" name="Line 23"/>
            <p:cNvSpPr>
              <a:spLocks noChangeShapeType="1"/>
            </p:cNvSpPr>
            <p:nvPr/>
          </p:nvSpPr>
          <p:spPr bwMode="auto">
            <a:xfrm flipV="1">
              <a:off x="1200" y="260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00" name="Line 24"/>
            <p:cNvSpPr>
              <a:spLocks noChangeShapeType="1"/>
            </p:cNvSpPr>
            <p:nvPr/>
          </p:nvSpPr>
          <p:spPr bwMode="auto">
            <a:xfrm flipV="1">
              <a:off x="1200" y="288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01" name="Line 25"/>
            <p:cNvSpPr>
              <a:spLocks noChangeShapeType="1"/>
            </p:cNvSpPr>
            <p:nvPr/>
          </p:nvSpPr>
          <p:spPr bwMode="auto">
            <a:xfrm flipV="1">
              <a:off x="1200" y="316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02" name="Line 26"/>
            <p:cNvSpPr>
              <a:spLocks noChangeShapeType="1"/>
            </p:cNvSpPr>
            <p:nvPr/>
          </p:nvSpPr>
          <p:spPr bwMode="auto">
            <a:xfrm flipV="1">
              <a:off x="1200" y="344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5003" name="Line 27"/>
          <p:cNvSpPr>
            <a:spLocks noChangeShapeType="1"/>
          </p:cNvSpPr>
          <p:nvPr/>
        </p:nvSpPr>
        <p:spPr bwMode="auto">
          <a:xfrm>
            <a:off x="1974850" y="57658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8018" name="Group 28"/>
          <p:cNvGrpSpPr>
            <a:grpSpLocks/>
          </p:cNvGrpSpPr>
          <p:nvPr/>
        </p:nvGrpSpPr>
        <p:grpSpPr bwMode="auto">
          <a:xfrm>
            <a:off x="2360613" y="5707063"/>
            <a:ext cx="4294187" cy="146050"/>
            <a:chOff x="1447" y="3659"/>
            <a:chExt cx="2705" cy="92"/>
          </a:xfrm>
        </p:grpSpPr>
        <p:grpSp>
          <p:nvGrpSpPr>
            <p:cNvPr id="128031" name="Group 29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55006" name="Line 30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07" name="Line 31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08" name="Line 32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09" name="Line 33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10" name="Line 34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11" name="Line 35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12" name="Line 36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5013" name="Line 37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55014" name="Line 38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15" name="Line 39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5016" name="Line 40"/>
          <p:cNvSpPr>
            <a:spLocks noChangeShapeType="1"/>
          </p:cNvSpPr>
          <p:nvPr/>
        </p:nvSpPr>
        <p:spPr bwMode="auto">
          <a:xfrm flipV="1">
            <a:off x="4730750" y="3695700"/>
            <a:ext cx="0" cy="20574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023" name="Rectangle 47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 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</a:t>
            </a:r>
            <a:r>
              <a:rPr lang="en-US" sz="2800" dirty="0" smtClean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Solutions (Cont.)</a:t>
            </a:r>
            <a:endParaRPr lang="en-US" sz="2800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5024" name="Rectangle 48"/>
          <p:cNvSpPr>
            <a:spLocks noChangeArrowheads="1"/>
          </p:cNvSpPr>
          <p:nvPr/>
        </p:nvSpPr>
        <p:spPr bwMode="auto">
          <a:xfrm rot="20127">
            <a:off x="4213225" y="2949575"/>
            <a:ext cx="199072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grpSp>
        <p:nvGrpSpPr>
          <p:cNvPr id="128022" name="Group 52"/>
          <p:cNvGrpSpPr>
            <a:grpSpLocks/>
          </p:cNvGrpSpPr>
          <p:nvPr/>
        </p:nvGrpSpPr>
        <p:grpSpPr bwMode="auto">
          <a:xfrm rot="-243405">
            <a:off x="2011363" y="2781300"/>
            <a:ext cx="2405062" cy="1901825"/>
            <a:chOff x="1998" y="2005"/>
            <a:chExt cx="2278" cy="1758"/>
          </a:xfrm>
        </p:grpSpPr>
        <p:sp>
          <p:nvSpPr>
            <p:cNvPr id="255025" name="Line 49"/>
            <p:cNvSpPr>
              <a:spLocks noChangeShapeType="1"/>
            </p:cNvSpPr>
            <p:nvPr/>
          </p:nvSpPr>
          <p:spPr bwMode="auto">
            <a:xfrm flipV="1">
              <a:off x="4084" y="3506"/>
              <a:ext cx="185" cy="235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27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26" name="Line 50"/>
            <p:cNvSpPr>
              <a:spLocks noChangeShapeType="1"/>
            </p:cNvSpPr>
            <p:nvPr/>
          </p:nvSpPr>
          <p:spPr bwMode="auto">
            <a:xfrm>
              <a:off x="1996" y="2227"/>
              <a:ext cx="2111" cy="1529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5027" name="Line 51"/>
            <p:cNvSpPr>
              <a:spLocks noChangeShapeType="1"/>
            </p:cNvSpPr>
            <p:nvPr/>
          </p:nvSpPr>
          <p:spPr bwMode="auto">
            <a:xfrm flipV="1">
              <a:off x="2003" y="2005"/>
              <a:ext cx="185" cy="235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27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5029" name="Line 53"/>
          <p:cNvSpPr>
            <a:spLocks noChangeShapeType="1"/>
          </p:cNvSpPr>
          <p:nvPr/>
        </p:nvSpPr>
        <p:spPr bwMode="auto">
          <a:xfrm flipH="1">
            <a:off x="3803650" y="3405188"/>
            <a:ext cx="460375" cy="81756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030" name="Oval 54"/>
          <p:cNvSpPr>
            <a:spLocks noChangeArrowheads="1"/>
          </p:cNvSpPr>
          <p:nvPr/>
        </p:nvSpPr>
        <p:spPr bwMode="auto">
          <a:xfrm>
            <a:off x="3305175" y="3962400"/>
            <a:ext cx="93663" cy="889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031" name="Oval 55"/>
          <p:cNvSpPr>
            <a:spLocks noChangeArrowheads="1"/>
          </p:cNvSpPr>
          <p:nvPr/>
        </p:nvSpPr>
        <p:spPr bwMode="auto">
          <a:xfrm>
            <a:off x="1928813" y="3095625"/>
            <a:ext cx="93662" cy="9366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032" name="Text Box 56"/>
          <p:cNvSpPr txBox="1">
            <a:spLocks noChangeArrowheads="1"/>
          </p:cNvSpPr>
          <p:nvPr/>
        </p:nvSpPr>
        <p:spPr bwMode="auto">
          <a:xfrm>
            <a:off x="1957388" y="3205163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255033" name="Text Box 57"/>
          <p:cNvSpPr txBox="1">
            <a:spLocks noChangeArrowheads="1"/>
          </p:cNvSpPr>
          <p:nvPr/>
        </p:nvSpPr>
        <p:spPr bwMode="auto">
          <a:xfrm>
            <a:off x="3278188" y="3624263"/>
            <a:ext cx="3397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559050" y="3956050"/>
            <a:ext cx="4464050" cy="2622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B) Infeasible </a:t>
            </a:r>
            <a:r>
              <a:rPr lang="en-US" dirty="0"/>
              <a:t>Problem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988" y="901700"/>
            <a:ext cx="7631112" cy="482600"/>
          </a:xfrm>
        </p:spPr>
        <p:txBody>
          <a:bodyPr/>
          <a:lstStyle/>
          <a:p>
            <a:pPr lvl="1">
              <a:defRPr/>
            </a:pPr>
            <a:r>
              <a:rPr lang="en-US" b="1" dirty="0" smtClean="0">
                <a:solidFill>
                  <a:srgbClr val="66FFFF"/>
                </a:solidFill>
              </a:rPr>
              <a:t>	</a:t>
            </a:r>
            <a:r>
              <a:rPr lang="en-US" dirty="0" smtClean="0"/>
              <a:t>Causes include:</a:t>
            </a:r>
          </a:p>
          <a:p>
            <a:pPr lvl="2">
              <a:defRPr/>
            </a:pPr>
            <a:r>
              <a:rPr lang="en-US" dirty="0" smtClean="0"/>
              <a:t>A formulation error has been made.</a:t>
            </a:r>
          </a:p>
          <a:p>
            <a:pPr lvl="2">
              <a:defRPr/>
            </a:pPr>
            <a:r>
              <a:rPr lang="en-US" dirty="0" smtClean="0"/>
              <a:t>Management’s expectations are too  high.</a:t>
            </a:r>
          </a:p>
          <a:p>
            <a:pPr lvl="2">
              <a:defRPr/>
            </a:pPr>
            <a:r>
              <a:rPr lang="en-US" dirty="0" smtClean="0"/>
              <a:t>Too many restrictions have been placed on the problem (i.e. the problem is over-constrained).</a:t>
            </a:r>
          </a:p>
          <a:p>
            <a:pPr>
              <a:buFont typeface="Monotype Sorts"/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            </a:t>
            </a:r>
          </a:p>
          <a:p>
            <a:pPr>
              <a:buFont typeface="Monotype Sorts"/>
              <a:buNone/>
              <a:defRPr/>
            </a:pPr>
            <a:r>
              <a:rPr lang="en-US" b="1" dirty="0" smtClean="0">
                <a:solidFill>
                  <a:srgbClr val="66FFFF"/>
                </a:solidFill>
              </a:rPr>
              <a:t>            Consider the following LP problem</a:t>
            </a:r>
            <a:r>
              <a:rPr lang="en-US" dirty="0" smtClean="0">
                <a:solidFill>
                  <a:srgbClr val="66FFFF"/>
                </a:solidFill>
              </a:rPr>
              <a:t>.</a:t>
            </a:r>
            <a:endParaRPr lang="en-US" dirty="0" smtClean="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781300" y="4038600"/>
            <a:ext cx="4013200" cy="234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Max     2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s.t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       4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12  (1)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2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8  (2)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0</a:t>
            </a:r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Infeasible Problem (Cont.)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831850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/>
              <a:t>	There are no points that satisfy both constraints, so there is no feasible region (and no feasible solution).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540000" y="1833563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39900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321425" y="5359400"/>
            <a:ext cx="51117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39900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387850" y="3986213"/>
            <a:ext cx="2603278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39900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  (1)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232275" y="2811463"/>
            <a:ext cx="2321149" cy="466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588" tIns="63500" rIns="128588" bIns="63500">
            <a:spAutoFit/>
          </a:bodyPr>
          <a:lstStyle/>
          <a:p>
            <a:pPr defTabSz="1739900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(2)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>
            <a:off x="3352800" y="4313238"/>
            <a:ext cx="1065213" cy="7239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H="1">
            <a:off x="3206750" y="3157538"/>
            <a:ext cx="1063625" cy="7239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2794000" y="2357438"/>
            <a:ext cx="0" cy="32718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2790825" y="5627688"/>
            <a:ext cx="35020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2800350" y="4419600"/>
            <a:ext cx="957263" cy="1192213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2800350" y="3208338"/>
            <a:ext cx="1311275" cy="240347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294063" y="5699125"/>
            <a:ext cx="30384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   </a:t>
            </a:r>
            <a:r>
              <a:rPr lang="en-US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405063" y="421005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2405063" y="297815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grpSp>
        <p:nvGrpSpPr>
          <p:cNvPr id="134160" name="Group 49"/>
          <p:cNvGrpSpPr>
            <a:grpSpLocks/>
          </p:cNvGrpSpPr>
          <p:nvPr/>
        </p:nvGrpSpPr>
        <p:grpSpPr bwMode="auto">
          <a:xfrm>
            <a:off x="2727325" y="2578100"/>
            <a:ext cx="119063" cy="2749550"/>
            <a:chOff x="1670" y="1744"/>
            <a:chExt cx="75" cy="1732"/>
          </a:xfrm>
        </p:grpSpPr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 flipV="1">
              <a:off x="1670" y="174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2" name="Line 22"/>
            <p:cNvSpPr>
              <a:spLocks noChangeShapeType="1"/>
            </p:cNvSpPr>
            <p:nvPr/>
          </p:nvSpPr>
          <p:spPr bwMode="auto">
            <a:xfrm flipV="1">
              <a:off x="1670" y="213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3" name="Line 23"/>
            <p:cNvSpPr>
              <a:spLocks noChangeShapeType="1"/>
            </p:cNvSpPr>
            <p:nvPr/>
          </p:nvSpPr>
          <p:spPr bwMode="auto">
            <a:xfrm flipV="1">
              <a:off x="1670" y="251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4" name="Line 24"/>
            <p:cNvSpPr>
              <a:spLocks noChangeShapeType="1"/>
            </p:cNvSpPr>
            <p:nvPr/>
          </p:nvSpPr>
          <p:spPr bwMode="auto">
            <a:xfrm flipV="1">
              <a:off x="1670" y="270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5" name="Line 25"/>
            <p:cNvSpPr>
              <a:spLocks noChangeShapeType="1"/>
            </p:cNvSpPr>
            <p:nvPr/>
          </p:nvSpPr>
          <p:spPr bwMode="auto">
            <a:xfrm flipV="1">
              <a:off x="1670" y="290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6" name="Line 26"/>
            <p:cNvSpPr>
              <a:spLocks noChangeShapeType="1"/>
            </p:cNvSpPr>
            <p:nvPr/>
          </p:nvSpPr>
          <p:spPr bwMode="auto">
            <a:xfrm flipV="1">
              <a:off x="1670" y="309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 flipV="1">
              <a:off x="1670" y="328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8" name="Line 28"/>
            <p:cNvSpPr>
              <a:spLocks noChangeShapeType="1"/>
            </p:cNvSpPr>
            <p:nvPr/>
          </p:nvSpPr>
          <p:spPr bwMode="auto">
            <a:xfrm flipV="1">
              <a:off x="1670" y="347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49" name="Line 29"/>
            <p:cNvSpPr>
              <a:spLocks noChangeShapeType="1"/>
            </p:cNvSpPr>
            <p:nvPr/>
          </p:nvSpPr>
          <p:spPr bwMode="auto">
            <a:xfrm flipV="1">
              <a:off x="1670" y="193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50" name="Line 30"/>
            <p:cNvSpPr>
              <a:spLocks noChangeShapeType="1"/>
            </p:cNvSpPr>
            <p:nvPr/>
          </p:nvSpPr>
          <p:spPr bwMode="auto">
            <a:xfrm flipV="1">
              <a:off x="1670" y="2322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2405063" y="4810125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2405063" y="358775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grpSp>
        <p:nvGrpSpPr>
          <p:cNvPr id="134163" name="Group 50"/>
          <p:cNvGrpSpPr>
            <a:grpSpLocks/>
          </p:cNvGrpSpPr>
          <p:nvPr/>
        </p:nvGrpSpPr>
        <p:grpSpPr bwMode="auto">
          <a:xfrm>
            <a:off x="3113088" y="5567363"/>
            <a:ext cx="2992437" cy="138112"/>
            <a:chOff x="1913" y="3523"/>
            <a:chExt cx="1885" cy="87"/>
          </a:xfrm>
        </p:grpSpPr>
        <p:sp>
          <p:nvSpPr>
            <p:cNvPr id="30756" name="Line 36"/>
            <p:cNvSpPr>
              <a:spLocks noChangeShapeType="1"/>
            </p:cNvSpPr>
            <p:nvPr/>
          </p:nvSpPr>
          <p:spPr bwMode="auto">
            <a:xfrm rot="5400000" flipV="1">
              <a:off x="376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57" name="Line 37"/>
            <p:cNvSpPr>
              <a:spLocks noChangeShapeType="1"/>
            </p:cNvSpPr>
            <p:nvPr/>
          </p:nvSpPr>
          <p:spPr bwMode="auto">
            <a:xfrm rot="5400000" flipV="1">
              <a:off x="333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 rot="5400000" flipV="1">
              <a:off x="291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59" name="Line 39"/>
            <p:cNvSpPr>
              <a:spLocks noChangeShapeType="1"/>
            </p:cNvSpPr>
            <p:nvPr/>
          </p:nvSpPr>
          <p:spPr bwMode="auto">
            <a:xfrm rot="5400000" flipV="1">
              <a:off x="270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 rot="5400000" flipV="1">
              <a:off x="249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1" name="Line 41"/>
            <p:cNvSpPr>
              <a:spLocks noChangeShapeType="1"/>
            </p:cNvSpPr>
            <p:nvPr/>
          </p:nvSpPr>
          <p:spPr bwMode="auto">
            <a:xfrm rot="5400000" flipV="1">
              <a:off x="22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 rot="5400000" flipV="1">
              <a:off x="20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3" name="Line 43"/>
            <p:cNvSpPr>
              <a:spLocks noChangeShapeType="1"/>
            </p:cNvSpPr>
            <p:nvPr/>
          </p:nvSpPr>
          <p:spPr bwMode="auto">
            <a:xfrm rot="5400000" flipV="1">
              <a:off x="187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 rot="5400000" flipV="1">
              <a:off x="3542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765" name="Line 45"/>
            <p:cNvSpPr>
              <a:spLocks noChangeShapeType="1"/>
            </p:cNvSpPr>
            <p:nvPr/>
          </p:nvSpPr>
          <p:spPr bwMode="auto">
            <a:xfrm rot="5400000" flipV="1">
              <a:off x="312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768" name="Rectangle 48"/>
          <p:cNvSpPr>
            <a:spLocks noChangeArrowheads="1"/>
          </p:cNvSpPr>
          <p:nvPr/>
        </p:nvSpPr>
        <p:spPr bwMode="auto">
          <a:xfrm>
            <a:off x="2262188" y="2368550"/>
            <a:ext cx="4603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832100" y="3416300"/>
            <a:ext cx="4305300" cy="2590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C) Unbounded </a:t>
            </a:r>
            <a:r>
              <a:rPr lang="en-US" dirty="0"/>
              <a:t>Solution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453312" cy="520700"/>
          </a:xfrm>
        </p:spPr>
        <p:txBody>
          <a:bodyPr/>
          <a:lstStyle/>
          <a:p>
            <a:pPr marL="342900" lvl="1" indent="-342900">
              <a:buSzPct val="75000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</a:t>
            </a:r>
            <a:r>
              <a:rPr lang="en-US" dirty="0" smtClean="0"/>
              <a:t>For real problems, this is the result of improper formulation.  (Quite likely, a constraint has been inadvertently omitted.)</a:t>
            </a:r>
          </a:p>
          <a:p>
            <a:pPr marL="342900" lvl="1" indent="-342900">
              <a:buSzPct val="75000"/>
              <a:buNone/>
              <a:defRPr/>
            </a:pPr>
            <a:endParaRPr lang="en-US" dirty="0" smtClean="0"/>
          </a:p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Consider the following LP problem.</a:t>
            </a:r>
            <a:endParaRPr lang="en-US" dirty="0" smtClean="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922588" y="3486150"/>
            <a:ext cx="3833812" cy="231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Max    4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s.t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  (1)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3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8  (2)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0</a:t>
            </a:r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Unbounded Solution (Cont.)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205898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/>
              <a:t>	The feasible region is unbounded and the objective function line can be moved outward from the origin without bound, infinitely increasing the objective function. 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952750" y="2122488"/>
            <a:ext cx="498475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731000" y="5567363"/>
            <a:ext cx="498475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2776" name="Freeform 8"/>
          <p:cNvSpPr>
            <a:spLocks/>
          </p:cNvSpPr>
          <p:nvPr/>
        </p:nvSpPr>
        <p:spPr bwMode="auto">
          <a:xfrm>
            <a:off x="3175000" y="2805113"/>
            <a:ext cx="3333750" cy="3016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00" y="0"/>
              </a:cxn>
              <a:cxn ang="0">
                <a:pos x="2100" y="1889"/>
              </a:cxn>
              <a:cxn ang="0">
                <a:pos x="1054" y="1892"/>
              </a:cxn>
              <a:cxn ang="0">
                <a:pos x="316" y="1233"/>
              </a:cxn>
              <a:cxn ang="0">
                <a:pos x="0" y="409"/>
              </a:cxn>
              <a:cxn ang="0">
                <a:pos x="0" y="0"/>
              </a:cxn>
            </a:cxnLst>
            <a:rect l="0" t="0" r="r" b="b"/>
            <a:pathLst>
              <a:path w="2100" h="1892">
                <a:moveTo>
                  <a:pt x="0" y="0"/>
                </a:moveTo>
                <a:lnTo>
                  <a:pt x="2100" y="0"/>
                </a:lnTo>
                <a:lnTo>
                  <a:pt x="2100" y="1889"/>
                </a:lnTo>
                <a:lnTo>
                  <a:pt x="1054" y="1892"/>
                </a:lnTo>
                <a:lnTo>
                  <a:pt x="316" y="1233"/>
                </a:lnTo>
                <a:lnTo>
                  <a:pt x="0" y="409"/>
                </a:lnTo>
                <a:lnTo>
                  <a:pt x="0" y="0"/>
                </a:lnTo>
              </a:path>
            </a:pathLst>
          </a:custGeom>
          <a:solidFill>
            <a:srgbClr val="5F5F5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3475038" y="3238500"/>
            <a:ext cx="804862" cy="83502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4197350" y="2879725"/>
            <a:ext cx="2237793" cy="463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(2)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6070600" y="4618038"/>
            <a:ext cx="2096729" cy="463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(1)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 rot="2116439">
            <a:off x="3902075" y="4110038"/>
            <a:ext cx="199072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2238" tIns="61912" rIns="122238" bIns="61912">
            <a:spAutoFit/>
          </a:bodyPr>
          <a:lstStyle/>
          <a:p>
            <a:pPr defTabSz="1592263"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4743450" y="4976813"/>
            <a:ext cx="1331913" cy="6588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3175000" y="2630488"/>
            <a:ext cx="0" cy="32051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181350" y="5826125"/>
            <a:ext cx="3473450" cy="952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3171825" y="4330700"/>
            <a:ext cx="1665288" cy="147637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3162300" y="3416300"/>
            <a:ext cx="904875" cy="240982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2824163" y="383540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2824163" y="322580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grpSp>
        <p:nvGrpSpPr>
          <p:cNvPr id="140305" name="Group 27"/>
          <p:cNvGrpSpPr>
            <a:grpSpLocks/>
          </p:cNvGrpSpPr>
          <p:nvPr/>
        </p:nvGrpSpPr>
        <p:grpSpPr bwMode="auto">
          <a:xfrm>
            <a:off x="3121025" y="2806700"/>
            <a:ext cx="119063" cy="2749550"/>
            <a:chOff x="1670" y="1744"/>
            <a:chExt cx="75" cy="1732"/>
          </a:xfrm>
        </p:grpSpPr>
        <p:sp>
          <p:nvSpPr>
            <p:cNvPr id="32796" name="Line 28"/>
            <p:cNvSpPr>
              <a:spLocks noChangeShapeType="1"/>
            </p:cNvSpPr>
            <p:nvPr/>
          </p:nvSpPr>
          <p:spPr bwMode="auto">
            <a:xfrm flipV="1">
              <a:off x="1670" y="174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797" name="Line 29"/>
            <p:cNvSpPr>
              <a:spLocks noChangeShapeType="1"/>
            </p:cNvSpPr>
            <p:nvPr/>
          </p:nvSpPr>
          <p:spPr bwMode="auto">
            <a:xfrm flipV="1">
              <a:off x="1670" y="213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798" name="Line 30"/>
            <p:cNvSpPr>
              <a:spLocks noChangeShapeType="1"/>
            </p:cNvSpPr>
            <p:nvPr/>
          </p:nvSpPr>
          <p:spPr bwMode="auto">
            <a:xfrm flipV="1">
              <a:off x="1670" y="251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799" name="Line 31"/>
            <p:cNvSpPr>
              <a:spLocks noChangeShapeType="1"/>
            </p:cNvSpPr>
            <p:nvPr/>
          </p:nvSpPr>
          <p:spPr bwMode="auto">
            <a:xfrm flipV="1">
              <a:off x="1670" y="270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 flipV="1">
              <a:off x="1670" y="290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1" name="Line 33"/>
            <p:cNvSpPr>
              <a:spLocks noChangeShapeType="1"/>
            </p:cNvSpPr>
            <p:nvPr/>
          </p:nvSpPr>
          <p:spPr bwMode="auto">
            <a:xfrm flipV="1">
              <a:off x="1670" y="309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2" name="Line 34"/>
            <p:cNvSpPr>
              <a:spLocks noChangeShapeType="1"/>
            </p:cNvSpPr>
            <p:nvPr/>
          </p:nvSpPr>
          <p:spPr bwMode="auto">
            <a:xfrm flipV="1">
              <a:off x="1670" y="328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3" name="Line 35"/>
            <p:cNvSpPr>
              <a:spLocks noChangeShapeType="1"/>
            </p:cNvSpPr>
            <p:nvPr/>
          </p:nvSpPr>
          <p:spPr bwMode="auto">
            <a:xfrm flipV="1">
              <a:off x="1670" y="347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4" name="Line 36"/>
            <p:cNvSpPr>
              <a:spLocks noChangeShapeType="1"/>
            </p:cNvSpPr>
            <p:nvPr/>
          </p:nvSpPr>
          <p:spPr bwMode="auto">
            <a:xfrm flipV="1">
              <a:off x="1670" y="193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05" name="Line 37"/>
            <p:cNvSpPr>
              <a:spLocks noChangeShapeType="1"/>
            </p:cNvSpPr>
            <p:nvPr/>
          </p:nvSpPr>
          <p:spPr bwMode="auto">
            <a:xfrm flipV="1">
              <a:off x="1670" y="2322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2684463" y="2603500"/>
            <a:ext cx="4603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3694113" y="5842000"/>
            <a:ext cx="30384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   </a:t>
            </a:r>
            <a:r>
              <a:rPr lang="en-US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grpSp>
        <p:nvGrpSpPr>
          <p:cNvPr id="140308" name="Group 41"/>
          <p:cNvGrpSpPr>
            <a:grpSpLocks/>
          </p:cNvGrpSpPr>
          <p:nvPr/>
        </p:nvGrpSpPr>
        <p:grpSpPr bwMode="auto">
          <a:xfrm>
            <a:off x="3513138" y="5748338"/>
            <a:ext cx="2992437" cy="138112"/>
            <a:chOff x="1913" y="3523"/>
            <a:chExt cx="1885" cy="87"/>
          </a:xfrm>
        </p:grpSpPr>
        <p:sp>
          <p:nvSpPr>
            <p:cNvPr id="32810" name="Line 42"/>
            <p:cNvSpPr>
              <a:spLocks noChangeShapeType="1"/>
            </p:cNvSpPr>
            <p:nvPr/>
          </p:nvSpPr>
          <p:spPr bwMode="auto">
            <a:xfrm rot="5400000" flipV="1">
              <a:off x="376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1" name="Line 43"/>
            <p:cNvSpPr>
              <a:spLocks noChangeShapeType="1"/>
            </p:cNvSpPr>
            <p:nvPr/>
          </p:nvSpPr>
          <p:spPr bwMode="auto">
            <a:xfrm rot="5400000" flipV="1">
              <a:off x="333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2" name="Line 44"/>
            <p:cNvSpPr>
              <a:spLocks noChangeShapeType="1"/>
            </p:cNvSpPr>
            <p:nvPr/>
          </p:nvSpPr>
          <p:spPr bwMode="auto">
            <a:xfrm rot="5400000" flipV="1">
              <a:off x="291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3" name="Line 45"/>
            <p:cNvSpPr>
              <a:spLocks noChangeShapeType="1"/>
            </p:cNvSpPr>
            <p:nvPr/>
          </p:nvSpPr>
          <p:spPr bwMode="auto">
            <a:xfrm rot="5400000" flipV="1">
              <a:off x="270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4" name="Line 46"/>
            <p:cNvSpPr>
              <a:spLocks noChangeShapeType="1"/>
            </p:cNvSpPr>
            <p:nvPr/>
          </p:nvSpPr>
          <p:spPr bwMode="auto">
            <a:xfrm rot="5400000" flipV="1">
              <a:off x="249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5" name="Line 47"/>
            <p:cNvSpPr>
              <a:spLocks noChangeShapeType="1"/>
            </p:cNvSpPr>
            <p:nvPr/>
          </p:nvSpPr>
          <p:spPr bwMode="auto">
            <a:xfrm rot="5400000" flipV="1">
              <a:off x="22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 rot="5400000" flipV="1">
              <a:off x="20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7" name="Line 49"/>
            <p:cNvSpPr>
              <a:spLocks noChangeShapeType="1"/>
            </p:cNvSpPr>
            <p:nvPr/>
          </p:nvSpPr>
          <p:spPr bwMode="auto">
            <a:xfrm rot="5400000" flipV="1">
              <a:off x="187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8" name="Line 50"/>
            <p:cNvSpPr>
              <a:spLocks noChangeShapeType="1"/>
            </p:cNvSpPr>
            <p:nvPr/>
          </p:nvSpPr>
          <p:spPr bwMode="auto">
            <a:xfrm rot="5400000" flipV="1">
              <a:off x="3542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819" name="Line 51"/>
            <p:cNvSpPr>
              <a:spLocks noChangeShapeType="1"/>
            </p:cNvSpPr>
            <p:nvPr/>
          </p:nvSpPr>
          <p:spPr bwMode="auto">
            <a:xfrm rot="5400000" flipV="1">
              <a:off x="3126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2820" name="Rectangle 52"/>
          <p:cNvSpPr>
            <a:spLocks noChangeArrowheads="1"/>
          </p:cNvSpPr>
          <p:nvPr/>
        </p:nvSpPr>
        <p:spPr bwMode="auto">
          <a:xfrm>
            <a:off x="2824163" y="442595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2821" name="Rectangle 53"/>
          <p:cNvSpPr>
            <a:spLocks noChangeArrowheads="1"/>
          </p:cNvSpPr>
          <p:nvPr/>
        </p:nvSpPr>
        <p:spPr bwMode="auto">
          <a:xfrm>
            <a:off x="2824163" y="5035550"/>
            <a:ext cx="32067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V="1">
            <a:off x="6494463" y="5430838"/>
            <a:ext cx="293687" cy="373062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171825" y="3408363"/>
            <a:ext cx="3348038" cy="24257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822" name="Line 54"/>
          <p:cNvSpPr>
            <a:spLocks noChangeShapeType="1"/>
          </p:cNvSpPr>
          <p:nvPr/>
        </p:nvSpPr>
        <p:spPr bwMode="auto">
          <a:xfrm flipV="1">
            <a:off x="3179763" y="3043238"/>
            <a:ext cx="293687" cy="373062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LP Formulation: XYZ, Inc.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7350" y="874713"/>
            <a:ext cx="8329613" cy="5310187"/>
          </a:xfrm>
        </p:spPr>
        <p:txBody>
          <a:bodyPr/>
          <a:lstStyle/>
          <a:p>
            <a:pPr eaLnBrk="1" hangingPunct="1">
              <a:buFont typeface="Monotype Sorts"/>
              <a:buNone/>
            </a:pPr>
            <a:r>
              <a:rPr lang="en-US" smtClean="0"/>
              <a:t>		XYZ, Inc. manufactures two products, namely</a:t>
            </a:r>
            <a:r>
              <a:rPr lang="en-US" smtClean="0">
                <a:solidFill>
                  <a:srgbClr val="00FFFF"/>
                </a:solidFill>
              </a:rPr>
              <a:t> </a:t>
            </a:r>
          </a:p>
          <a:p>
            <a:pPr eaLnBrk="1" hangingPunct="1">
              <a:buFont typeface="Monotype Sorts"/>
              <a:buNone/>
            </a:pPr>
            <a:r>
              <a:rPr lang="en-US" smtClean="0">
                <a:solidFill>
                  <a:srgbClr val="00FFFF"/>
                </a:solidFill>
              </a:rPr>
              <a:t>	</a:t>
            </a:r>
            <a:r>
              <a:rPr lang="en-US" smtClean="0">
                <a:solidFill>
                  <a:srgbClr val="8CF4EA"/>
                </a:solidFill>
              </a:rPr>
              <a:t>Product 1</a:t>
            </a:r>
            <a:r>
              <a:rPr lang="en-US" smtClean="0"/>
              <a:t> and </a:t>
            </a:r>
            <a:r>
              <a:rPr lang="en-US" smtClean="0">
                <a:solidFill>
                  <a:srgbClr val="8CF4EA"/>
                </a:solidFill>
              </a:rPr>
              <a:t>Product 2</a:t>
            </a:r>
            <a:r>
              <a:rPr lang="en-US" smtClean="0"/>
              <a:t>.  The profits for Products 1 and 2 are </a:t>
            </a:r>
            <a:r>
              <a:rPr lang="en-US" smtClean="0">
                <a:solidFill>
                  <a:srgbClr val="8CF4EA"/>
                </a:solidFill>
              </a:rPr>
              <a:t>$5</a:t>
            </a:r>
            <a:r>
              <a:rPr lang="en-US" smtClean="0"/>
              <a:t> and </a:t>
            </a:r>
            <a:r>
              <a:rPr lang="en-US" smtClean="0">
                <a:solidFill>
                  <a:srgbClr val="8CF4EA"/>
                </a:solidFill>
              </a:rPr>
              <a:t>$7</a:t>
            </a:r>
            <a:r>
              <a:rPr lang="en-US" smtClean="0"/>
              <a:t> per unit, respectively.  Due to demand limitations XYZ, Inc. should </a:t>
            </a:r>
            <a:r>
              <a:rPr lang="en-US" smtClean="0">
                <a:solidFill>
                  <a:srgbClr val="8CF4EA"/>
                </a:solidFill>
              </a:rPr>
              <a:t>not produce more than 6 units of Product 1</a:t>
            </a:r>
            <a:r>
              <a:rPr lang="en-US" smtClean="0"/>
              <a:t>.  Both products are made from steel and wood. </a:t>
            </a:r>
            <a:r>
              <a:rPr lang="en-US" smtClean="0">
                <a:solidFill>
                  <a:srgbClr val="8CF4EA"/>
                </a:solidFill>
              </a:rPr>
              <a:t>Product 1</a:t>
            </a:r>
            <a:r>
              <a:rPr lang="en-US" smtClean="0"/>
              <a:t> needs </a:t>
            </a:r>
            <a:r>
              <a:rPr lang="en-US" smtClean="0">
                <a:solidFill>
                  <a:srgbClr val="8CF4EA"/>
                </a:solidFill>
              </a:rPr>
              <a:t>2 pounds of steel and 1 cubic foot of wood</a:t>
            </a:r>
            <a:r>
              <a:rPr lang="en-US" smtClean="0"/>
              <a:t>, while </a:t>
            </a:r>
            <a:r>
              <a:rPr lang="en-US" smtClean="0">
                <a:solidFill>
                  <a:srgbClr val="8CF4EA"/>
                </a:solidFill>
              </a:rPr>
              <a:t>Product 2</a:t>
            </a:r>
            <a:r>
              <a:rPr lang="en-US" smtClean="0"/>
              <a:t> needs to </a:t>
            </a:r>
            <a:r>
              <a:rPr lang="en-US" smtClean="0">
                <a:solidFill>
                  <a:srgbClr val="8CF4EA"/>
                </a:solidFill>
              </a:rPr>
              <a:t>3 pounds of steel and 1 cubic foot of wood</a:t>
            </a:r>
            <a:r>
              <a:rPr lang="en-US" smtClean="0"/>
              <a:t>.   Currently XYZ, inc. has </a:t>
            </a:r>
            <a:r>
              <a:rPr lang="en-US" smtClean="0">
                <a:solidFill>
                  <a:srgbClr val="8CF4EA"/>
                </a:solidFill>
              </a:rPr>
              <a:t>19 pounds of steel and 8 cubic feet of wood</a:t>
            </a:r>
            <a:r>
              <a:rPr lang="en-US" smtClean="0"/>
              <a:t>.  Formulate the problem above and determine the optimal solution.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Describe the objective.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Describe each constraint.</a:t>
            </a:r>
          </a:p>
          <a:p>
            <a:pPr>
              <a:buFont typeface="Wingdings" pitchFamily="2" charset="2"/>
              <a:buChar char="q"/>
            </a:pPr>
            <a:r>
              <a:rPr lang="en-US" smtClean="0"/>
              <a:t>Define the decision variables.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Example: XYZ, Inc.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7388" y="1104900"/>
            <a:ext cx="7569200" cy="4230688"/>
          </a:xfrm>
        </p:spPr>
        <p:txBody>
          <a:bodyPr/>
          <a:lstStyle/>
          <a:p>
            <a:pPr eaLnBrk="1" hangingPunct="1"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Mathematical Model</a:t>
            </a:r>
          </a:p>
          <a:p>
            <a:pPr lvl="1" eaLnBrk="1" hangingPunct="1">
              <a:defRPr/>
            </a:pPr>
            <a:r>
              <a:rPr lang="en-US" smtClean="0"/>
              <a:t>Define the decision variables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i="1" smtClean="0">
                <a:solidFill>
                  <a:srgbClr val="00FFFF"/>
                </a:solidFill>
              </a:rPr>
              <a:t>		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smtClean="0"/>
              <a:t>= number of units of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smtClean="0"/>
              <a:t>Product 1 to produce </a:t>
            </a:r>
            <a:endParaRPr lang="en-US" smtClean="0">
              <a:solidFill>
                <a:srgbClr val="00FF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i="1" smtClean="0">
                <a:solidFill>
                  <a:srgbClr val="00FFFF"/>
                </a:solidFill>
              </a:rPr>
              <a:t>		x</a:t>
            </a:r>
            <a:r>
              <a:rPr lang="en-US" baseline="-25000" smtClean="0">
                <a:solidFill>
                  <a:srgbClr val="00FFFF"/>
                </a:solidFill>
              </a:rPr>
              <a:t>2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smtClean="0"/>
              <a:t>= number of units of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smtClean="0"/>
              <a:t>Product 2 to produce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mtClean="0">
              <a:solidFill>
                <a:srgbClr val="00FFFF"/>
              </a:solidFill>
            </a:endParaRPr>
          </a:p>
          <a:p>
            <a:pPr lvl="1" eaLnBrk="1" hangingPunct="1">
              <a:defRPr/>
            </a:pPr>
            <a:r>
              <a:rPr lang="en-US" smtClean="0"/>
              <a:t>Objective: Maximize profit	</a:t>
            </a:r>
          </a:p>
          <a:p>
            <a:pPr lvl="1" eaLnBrk="1" hangingPunct="1">
              <a:buFontTx/>
              <a:buNone/>
              <a:defRPr/>
            </a:pPr>
            <a:r>
              <a:rPr lang="en-US" smtClean="0">
                <a:solidFill>
                  <a:srgbClr val="00FFFF"/>
                </a:solidFill>
              </a:rPr>
              <a:t>		Maximize:   </a:t>
            </a:r>
            <a:r>
              <a:rPr lang="en-US" i="1" smtClean="0">
                <a:solidFill>
                  <a:srgbClr val="00FFFF"/>
                </a:solidFill>
              </a:rPr>
              <a:t>5x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+ </a:t>
            </a:r>
            <a:r>
              <a:rPr lang="en-US" i="1" smtClean="0">
                <a:solidFill>
                  <a:srgbClr val="00FFFF"/>
                </a:solidFill>
              </a:rPr>
              <a:t>7x</a:t>
            </a:r>
            <a:r>
              <a:rPr lang="en-US" baseline="-25000" smtClean="0">
                <a:solidFill>
                  <a:srgbClr val="00FFFF"/>
                </a:solidFill>
              </a:rPr>
              <a:t>2</a:t>
            </a:r>
          </a:p>
          <a:p>
            <a:pPr lvl="1" eaLnBrk="1" hangingPunct="1">
              <a:defRPr/>
            </a:pPr>
            <a:endParaRPr lang="en-US" baseline="-25000" smtClean="0">
              <a:solidFill>
                <a:srgbClr val="00FFFF"/>
              </a:solidFill>
            </a:endParaRPr>
          </a:p>
          <a:p>
            <a:pPr lvl="1" eaLnBrk="1" hangingPunct="1">
              <a:defRPr/>
            </a:pPr>
            <a:r>
              <a:rPr lang="en-US" smtClean="0"/>
              <a:t>Constraint 1: Demand limitation of product 1  </a:t>
            </a:r>
          </a:p>
          <a:p>
            <a:pPr eaLnBrk="1" hangingPunct="1">
              <a:buFont typeface="Monotype Sorts"/>
              <a:buNone/>
              <a:defRPr/>
            </a:pPr>
            <a:r>
              <a:rPr lang="en-US" i="1" smtClean="0"/>
              <a:t>				</a:t>
            </a:r>
            <a:r>
              <a:rPr lang="en-US" i="1" smtClean="0">
                <a:solidFill>
                  <a:srgbClr val="00FFFF"/>
                </a:solidFill>
              </a:rPr>
              <a:t>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u="sng" smtClean="0">
                <a:solidFill>
                  <a:srgbClr val="00FFFF"/>
                </a:solidFill>
              </a:rPr>
              <a:t>&lt;</a:t>
            </a:r>
            <a:r>
              <a:rPr lang="en-US" smtClean="0">
                <a:solidFill>
                  <a:srgbClr val="00FFFF"/>
                </a:solidFill>
              </a:rPr>
              <a:t>  </a:t>
            </a:r>
            <a:r>
              <a:rPr lang="en-US" i="1" smtClean="0">
                <a:solidFill>
                  <a:srgbClr val="00FFFF"/>
                </a:solidFill>
              </a:rPr>
              <a:t>6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Example: XYZ, Inc. (Continued)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7388" y="1104900"/>
            <a:ext cx="7683500" cy="4941888"/>
          </a:xfrm>
        </p:spPr>
        <p:txBody>
          <a:bodyPr/>
          <a:lstStyle/>
          <a:p>
            <a:pPr eaLnBrk="1" hangingPunct="1">
              <a:buFont typeface="Monotype Sorts"/>
              <a:buNone/>
            </a:pPr>
            <a:r>
              <a:rPr lang="en-US" smtClean="0">
                <a:solidFill>
                  <a:srgbClr val="66FFFF"/>
                </a:solidFill>
              </a:rPr>
              <a:t>	Mathematical Model</a:t>
            </a:r>
          </a:p>
          <a:p>
            <a:pPr lvl="1" eaLnBrk="1" hangingPunct="1"/>
            <a:r>
              <a:rPr lang="en-US" smtClean="0"/>
              <a:t>Constraint 2: Steel Limitation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mtClean="0">
                <a:solidFill>
                  <a:srgbClr val="00FFFF"/>
                </a:solidFill>
              </a:rPr>
              <a:t>			</a:t>
            </a:r>
            <a:r>
              <a:rPr lang="en-US" i="1" smtClean="0">
                <a:solidFill>
                  <a:srgbClr val="00FFFF"/>
                </a:solidFill>
              </a:rPr>
              <a:t>2x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+ </a:t>
            </a:r>
            <a:r>
              <a:rPr lang="en-US" i="1" smtClean="0">
                <a:solidFill>
                  <a:srgbClr val="00FFFF"/>
                </a:solidFill>
              </a:rPr>
              <a:t>3x</a:t>
            </a:r>
            <a:r>
              <a:rPr lang="en-US" baseline="-25000" smtClean="0">
                <a:solidFill>
                  <a:srgbClr val="00FFFF"/>
                </a:solidFill>
              </a:rPr>
              <a:t>2 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u="sng" smtClean="0">
                <a:solidFill>
                  <a:srgbClr val="00FFFF"/>
                </a:solidFill>
              </a:rPr>
              <a:t>&lt;</a:t>
            </a:r>
            <a:r>
              <a:rPr lang="en-US" smtClean="0">
                <a:solidFill>
                  <a:srgbClr val="00FFFF"/>
                </a:solidFill>
              </a:rPr>
              <a:t>  </a:t>
            </a:r>
            <a:r>
              <a:rPr lang="en-US" i="1" smtClean="0">
                <a:solidFill>
                  <a:srgbClr val="00FFFF"/>
                </a:solidFill>
              </a:rPr>
              <a:t>19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smtClean="0">
              <a:solidFill>
                <a:srgbClr val="00FFFF"/>
              </a:solidFill>
            </a:endParaRPr>
          </a:p>
          <a:p>
            <a:pPr lvl="1" eaLnBrk="1" hangingPunct="1"/>
            <a:r>
              <a:rPr lang="en-US" smtClean="0"/>
              <a:t>Constraint 3: Wood Limitation</a:t>
            </a:r>
          </a:p>
          <a:p>
            <a:pPr lvl="1" eaLnBrk="1" hangingPunct="1">
              <a:buFontTx/>
              <a:buNone/>
            </a:pPr>
            <a:r>
              <a:rPr lang="en-US" smtClean="0">
                <a:solidFill>
                  <a:srgbClr val="00FFFF"/>
                </a:solidFill>
              </a:rPr>
              <a:t>			</a:t>
            </a:r>
            <a:r>
              <a:rPr lang="en-US" i="1" smtClean="0">
                <a:solidFill>
                  <a:srgbClr val="00FFFF"/>
                </a:solidFill>
              </a:rPr>
              <a:t>  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+ </a:t>
            </a:r>
            <a:r>
              <a:rPr lang="en-US" i="1" smtClean="0">
                <a:solidFill>
                  <a:srgbClr val="00FFFF"/>
                </a:solidFill>
              </a:rPr>
              <a:t>  x</a:t>
            </a:r>
            <a:r>
              <a:rPr lang="en-US" baseline="-25000" smtClean="0">
                <a:solidFill>
                  <a:srgbClr val="00FFFF"/>
                </a:solidFill>
              </a:rPr>
              <a:t>2 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u="sng" smtClean="0">
                <a:solidFill>
                  <a:srgbClr val="00FFFF"/>
                </a:solidFill>
              </a:rPr>
              <a:t>&lt;</a:t>
            </a:r>
            <a:r>
              <a:rPr lang="en-US" smtClean="0">
                <a:solidFill>
                  <a:srgbClr val="00FFFF"/>
                </a:solidFill>
              </a:rPr>
              <a:t>  </a:t>
            </a:r>
            <a:r>
              <a:rPr lang="en-US" i="1" smtClean="0">
                <a:solidFill>
                  <a:srgbClr val="00FFFF"/>
                </a:solidFill>
              </a:rPr>
              <a:t>8</a:t>
            </a:r>
          </a:p>
          <a:p>
            <a:pPr lvl="1" eaLnBrk="1" hangingPunct="1"/>
            <a:endParaRPr lang="en-US" baseline="-25000" smtClean="0">
              <a:solidFill>
                <a:srgbClr val="00FFFF"/>
              </a:solidFill>
            </a:endParaRPr>
          </a:p>
          <a:p>
            <a:pPr lvl="1" eaLnBrk="1" hangingPunct="1"/>
            <a:r>
              <a:rPr lang="en-US" smtClean="0"/>
              <a:t>Cannot produce negative units of </a:t>
            </a:r>
          </a:p>
          <a:p>
            <a:pPr lvl="1" eaLnBrk="1" hangingPunct="1">
              <a:buFontTx/>
              <a:buNone/>
            </a:pPr>
            <a:r>
              <a:rPr lang="en-US" smtClean="0"/>
              <a:t>	products 1 and 2</a:t>
            </a:r>
          </a:p>
          <a:p>
            <a:pPr lvl="2" eaLnBrk="1" hangingPunct="1">
              <a:buFontTx/>
              <a:buNone/>
            </a:pPr>
            <a:r>
              <a:rPr lang="en-US" i="1" smtClean="0">
                <a:solidFill>
                  <a:srgbClr val="00FFFF"/>
                </a:solidFill>
              </a:rPr>
              <a:t>		 x</a:t>
            </a:r>
            <a:r>
              <a:rPr lang="en-US" baseline="-25000" smtClean="0">
                <a:solidFill>
                  <a:srgbClr val="00FFFF"/>
                </a:solidFill>
              </a:rPr>
              <a:t>1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u="sng" smtClean="0">
                <a:solidFill>
                  <a:srgbClr val="00FFFF"/>
                </a:solidFill>
              </a:rPr>
              <a:t>&gt;</a:t>
            </a:r>
            <a:r>
              <a:rPr lang="en-US" smtClean="0">
                <a:solidFill>
                  <a:srgbClr val="00FFFF"/>
                </a:solidFill>
              </a:rPr>
              <a:t> 0 </a:t>
            </a:r>
            <a:r>
              <a:rPr lang="en-US" i="1" smtClean="0">
                <a:solidFill>
                  <a:srgbClr val="00FFFF"/>
                </a:solidFill>
              </a:rPr>
              <a:t> and x</a:t>
            </a:r>
            <a:r>
              <a:rPr lang="en-US" baseline="-25000" smtClean="0">
                <a:solidFill>
                  <a:srgbClr val="00FFFF"/>
                </a:solidFill>
              </a:rPr>
              <a:t>2 </a:t>
            </a:r>
            <a:r>
              <a:rPr lang="en-US" smtClean="0">
                <a:solidFill>
                  <a:srgbClr val="00FFFF"/>
                </a:solidFill>
              </a:rPr>
              <a:t> </a:t>
            </a:r>
            <a:r>
              <a:rPr lang="en-US" u="sng" smtClean="0">
                <a:solidFill>
                  <a:srgbClr val="00FFFF"/>
                </a:solidFill>
              </a:rPr>
              <a:t>&gt;</a:t>
            </a:r>
            <a:r>
              <a:rPr lang="en-US" smtClean="0">
                <a:solidFill>
                  <a:srgbClr val="00FFFF"/>
                </a:solidFill>
              </a:rPr>
              <a:t>  </a:t>
            </a:r>
            <a:r>
              <a:rPr lang="en-US" i="1" smtClean="0">
                <a:solidFill>
                  <a:srgbClr val="00FFFF"/>
                </a:solidFill>
              </a:rPr>
              <a:t>0.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784350" y="1570038"/>
            <a:ext cx="3905250" cy="29464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XYZ, Inc.:  A Simple Maximization Problem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965200"/>
            <a:ext cx="3122612" cy="809625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</a:t>
            </a:r>
            <a:r>
              <a:rPr lang="en-US" sz="2800" b="1" smtClean="0">
                <a:solidFill>
                  <a:srgbClr val="66FFFF"/>
                </a:solidFill>
              </a:rPr>
              <a:t>LP Formulation</a:t>
            </a:r>
            <a:endParaRPr lang="en-US" sz="2800" b="1" smtClean="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109788" y="1746250"/>
            <a:ext cx="3333750" cy="273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+ 7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6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19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8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  and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6208713" y="1525588"/>
            <a:ext cx="1430337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</a:p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Function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6056313" y="2605088"/>
            <a:ext cx="1698625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“Regular”</a:t>
            </a:r>
          </a:p>
          <a:p>
            <a:pPr algn="ctr"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Constraints</a:t>
            </a: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5889625" y="3671888"/>
            <a:ext cx="2159000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Non-negativity</a:t>
            </a:r>
          </a:p>
          <a:p>
            <a:pPr eaLnBrk="0" hangingPunct="0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Constraints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4597400" y="1955800"/>
            <a:ext cx="161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5207000" y="4102100"/>
            <a:ext cx="673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5306" name="Group 13"/>
          <p:cNvGrpSpPr>
            <a:grpSpLocks/>
          </p:cNvGrpSpPr>
          <p:nvPr/>
        </p:nvGrpSpPr>
        <p:grpSpPr bwMode="auto">
          <a:xfrm>
            <a:off x="5308600" y="2374900"/>
            <a:ext cx="749300" cy="1320800"/>
            <a:chOff x="3344" y="1512"/>
            <a:chExt cx="472" cy="832"/>
          </a:xfrm>
        </p:grpSpPr>
        <p:sp>
          <p:nvSpPr>
            <p:cNvPr id="24585" name="AutoShape 9"/>
            <p:cNvSpPr>
              <a:spLocks/>
            </p:cNvSpPr>
            <p:nvPr/>
          </p:nvSpPr>
          <p:spPr bwMode="auto">
            <a:xfrm>
              <a:off x="3344" y="1512"/>
              <a:ext cx="216" cy="832"/>
            </a:xfrm>
            <a:prstGeom prst="rightBrace">
              <a:avLst>
                <a:gd name="adj1" fmla="val 3209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 flipV="1">
              <a:off x="3544" y="1928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2057400" y="1866900"/>
            <a:ext cx="2717800" cy="3848100"/>
          </a:xfrm>
          <a:prstGeom prst="rect">
            <a:avLst/>
          </a:prstGeom>
          <a:solidFill>
            <a:srgbClr val="5F5F5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</p:spPr>
        <p:txBody>
          <a:bodyPr/>
          <a:lstStyle/>
          <a:p>
            <a:pPr>
              <a:defRPr/>
            </a:pPr>
            <a:r>
              <a:rPr lang="en-US"/>
              <a:t>Example 1:  Graphical Solution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3932237" cy="509587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First Constraint Graphed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932613" y="5484813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4781550" y="18605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4756150" y="2717800"/>
            <a:ext cx="6223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2032000" y="18478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5372100" y="2527301"/>
            <a:ext cx="2781300" cy="7668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(1: Product 1            	     Demand) 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254625" y="4838700"/>
            <a:ext cx="790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(6, 0)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H="1">
            <a:off x="4883150" y="5270500"/>
            <a:ext cx="361950" cy="3619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1647825" y="2054225"/>
            <a:ext cx="311150" cy="348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algn="ctr" eaLnBrk="0" hangingPunct="0">
              <a:defRPr/>
            </a:pPr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2238375" y="5813425"/>
            <a:ext cx="46926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57358" name="Group 43"/>
          <p:cNvGrpSpPr>
            <a:grpSpLocks/>
          </p:cNvGrpSpPr>
          <p:nvPr/>
        </p:nvGrpSpPr>
        <p:grpSpPr bwMode="auto">
          <a:xfrm>
            <a:off x="1955800" y="2235200"/>
            <a:ext cx="139700" cy="3111500"/>
            <a:chOff x="1200" y="1536"/>
            <a:chExt cx="88" cy="1960"/>
          </a:xfrm>
        </p:grpSpPr>
        <p:sp>
          <p:nvSpPr>
            <p:cNvPr id="25635" name="Line 35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36" name="Line 36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37" name="Line 37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38" name="Line 38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39" name="Line 39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40" name="Line 40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41" name="Line 41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42" name="Line 42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025650" y="5727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7360" name="Group 56"/>
          <p:cNvGrpSpPr>
            <a:grpSpLocks/>
          </p:cNvGrpSpPr>
          <p:nvPr/>
        </p:nvGrpSpPr>
        <p:grpSpPr bwMode="auto">
          <a:xfrm>
            <a:off x="2411413" y="5668963"/>
            <a:ext cx="4294187" cy="146050"/>
            <a:chOff x="1447" y="3659"/>
            <a:chExt cx="2705" cy="92"/>
          </a:xfrm>
        </p:grpSpPr>
        <p:grpSp>
          <p:nvGrpSpPr>
            <p:cNvPr id="57362" name="Group 5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5645" name="Line 45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46" name="Line 46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47" name="Line 47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48" name="Line 48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49" name="Line 49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50" name="Line 50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51" name="Line 51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52" name="Line 52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5653" name="Line 53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54" name="Line 54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657" name="Text Box 57"/>
          <p:cNvSpPr txBox="1">
            <a:spLocks noChangeArrowheads="1"/>
          </p:cNvSpPr>
          <p:nvPr/>
        </p:nvSpPr>
        <p:spPr bwMode="auto">
          <a:xfrm>
            <a:off x="2335213" y="3108325"/>
            <a:ext cx="2166937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 region</a:t>
            </a: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contains all</a:t>
            </a: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feasible points</a:t>
            </a:r>
          </a:p>
          <a:p>
            <a:pPr algn="ctr" eaLnBrk="0" hangingPunct="0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MB11ch01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QMB11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QMB11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B11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C:\Slides\QMB11ppt\QMB11ch01.ppt</Template>
  <TotalTime>2773</TotalTime>
  <Pages>30</Pages>
  <Words>1833</Words>
  <Application>Microsoft Office PowerPoint</Application>
  <PresentationFormat>On-screen Show (4:3)</PresentationFormat>
  <Paragraphs>666</Paragraphs>
  <Slides>44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QMB11ch01</vt:lpstr>
      <vt:lpstr>1_Custom Design</vt:lpstr>
      <vt:lpstr>Custom Design</vt:lpstr>
      <vt:lpstr>Chapter 2: Introduction to Linear Programming</vt:lpstr>
      <vt:lpstr>Linear Programming (LP) Problem</vt:lpstr>
      <vt:lpstr>Linear Programming (LP) Terms</vt:lpstr>
      <vt:lpstr>Guidelines for Model Formulation</vt:lpstr>
      <vt:lpstr>LP Formulation: XYZ, Inc.</vt:lpstr>
      <vt:lpstr>Example: XYZ, Inc.</vt:lpstr>
      <vt:lpstr>Example: XYZ, Inc. (Continued)</vt:lpstr>
      <vt:lpstr>XYZ, Inc.:  A Simple Maximization Problem</vt:lpstr>
      <vt:lpstr>Example 1:  Graphical Solution</vt:lpstr>
      <vt:lpstr>Example 1:  Graphical Solution</vt:lpstr>
      <vt:lpstr>Example 1:  Graphical Solution</vt:lpstr>
      <vt:lpstr>Example 1:  Graphical Solution</vt:lpstr>
      <vt:lpstr>Example 1:  Graphical Solution</vt:lpstr>
      <vt:lpstr>Slide 14</vt:lpstr>
      <vt:lpstr>Example 1:  Graphical Solution</vt:lpstr>
      <vt:lpstr>Binding and Non-Binding Constraints</vt:lpstr>
      <vt:lpstr>Summary of the Graphical Solution Procedure for Maximization Problems</vt:lpstr>
      <vt:lpstr>Slack and Surplus Variables</vt:lpstr>
      <vt:lpstr>Slack Variables (for &lt; constraints)</vt:lpstr>
      <vt:lpstr>Slide 20</vt:lpstr>
      <vt:lpstr>Extreme Points and the Optimal Solution</vt:lpstr>
      <vt:lpstr>Example 1:  Extreme Points</vt:lpstr>
      <vt:lpstr>Interpretation of Computer Output</vt:lpstr>
      <vt:lpstr>Computer Solutions: XYZ. Inc.</vt:lpstr>
      <vt:lpstr>Computer Solutions: XYZ. Inc.</vt:lpstr>
      <vt:lpstr>Computer Solutions: XYZ. Inc.</vt:lpstr>
      <vt:lpstr>Example 1:  Spreadsheet Solution</vt:lpstr>
      <vt:lpstr>Example 2:  A Simple Minimization Problem</vt:lpstr>
      <vt:lpstr>Example 2:  Graphical Solution</vt:lpstr>
      <vt:lpstr>Example 2:  Graphical Solution</vt:lpstr>
      <vt:lpstr>Example 2:  Graphical Solution</vt:lpstr>
      <vt:lpstr>Slide 32</vt:lpstr>
      <vt:lpstr>Example 2:  Graphical Solution</vt:lpstr>
      <vt:lpstr>Slide 34</vt:lpstr>
      <vt:lpstr>Slide 35</vt:lpstr>
      <vt:lpstr>Slide 36</vt:lpstr>
      <vt:lpstr>Slide 37</vt:lpstr>
      <vt:lpstr>Types of Possible LP Solutions</vt:lpstr>
      <vt:lpstr>Slide 39</vt:lpstr>
      <vt:lpstr>Slide 40</vt:lpstr>
      <vt:lpstr>B) Infeasible Problem</vt:lpstr>
      <vt:lpstr>Infeasible Problem (Cont.)</vt:lpstr>
      <vt:lpstr>C) Unbounded Solution</vt:lpstr>
      <vt:lpstr>Unbounded Solution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Intro to LP</dc:subject>
  <dc:creator>John Loucks</dc:creator>
  <cp:lastModifiedBy>cgoh</cp:lastModifiedBy>
  <cp:revision>166</cp:revision>
  <cp:lastPrinted>1999-04-02T17:56:04Z</cp:lastPrinted>
  <dcterms:created xsi:type="dcterms:W3CDTF">1996-04-17T17:06:16Z</dcterms:created>
  <dcterms:modified xsi:type="dcterms:W3CDTF">2011-02-01T15:33:00Z</dcterms:modified>
</cp:coreProperties>
</file>