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notesMasterIdLst>
    <p:notesMasterId r:id="rId32"/>
  </p:notesMasterIdLst>
  <p:handoutMasterIdLst>
    <p:handoutMasterId r:id="rId33"/>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330" r:id="rId18"/>
    <p:sldId id="331" r:id="rId19"/>
    <p:sldId id="332" r:id="rId20"/>
    <p:sldId id="333" r:id="rId21"/>
    <p:sldId id="343" r:id="rId22"/>
    <p:sldId id="338" r:id="rId23"/>
    <p:sldId id="339" r:id="rId24"/>
    <p:sldId id="340" r:id="rId25"/>
    <p:sldId id="345" r:id="rId26"/>
    <p:sldId id="350" r:id="rId27"/>
    <p:sldId id="351" r:id="rId28"/>
    <p:sldId id="341" r:id="rId29"/>
    <p:sldId id="342" r:id="rId30"/>
    <p:sldId id="346" r:id="rId31"/>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200" kern="1200">
        <a:solidFill>
          <a:schemeClr val="tx1"/>
        </a:solidFill>
        <a:latin typeface="Book Antiqua" pitchFamily="18" charset="0"/>
        <a:ea typeface="+mn-ea"/>
        <a:cs typeface="+mn-cs"/>
      </a:defRPr>
    </a:lvl1pPr>
    <a:lvl2pPr marL="457200" algn="l" rtl="0" fontAlgn="base">
      <a:spcBef>
        <a:spcPct val="0"/>
      </a:spcBef>
      <a:spcAft>
        <a:spcPct val="0"/>
      </a:spcAft>
      <a:defRPr sz="2200" kern="1200">
        <a:solidFill>
          <a:schemeClr val="tx1"/>
        </a:solidFill>
        <a:latin typeface="Book Antiqua" pitchFamily="18" charset="0"/>
        <a:ea typeface="+mn-ea"/>
        <a:cs typeface="+mn-cs"/>
      </a:defRPr>
    </a:lvl2pPr>
    <a:lvl3pPr marL="914400" algn="l" rtl="0" fontAlgn="base">
      <a:spcBef>
        <a:spcPct val="0"/>
      </a:spcBef>
      <a:spcAft>
        <a:spcPct val="0"/>
      </a:spcAft>
      <a:defRPr sz="2200" kern="1200">
        <a:solidFill>
          <a:schemeClr val="tx1"/>
        </a:solidFill>
        <a:latin typeface="Book Antiqua" pitchFamily="18" charset="0"/>
        <a:ea typeface="+mn-ea"/>
        <a:cs typeface="+mn-cs"/>
      </a:defRPr>
    </a:lvl3pPr>
    <a:lvl4pPr marL="1371600" algn="l" rtl="0" fontAlgn="base">
      <a:spcBef>
        <a:spcPct val="0"/>
      </a:spcBef>
      <a:spcAft>
        <a:spcPct val="0"/>
      </a:spcAft>
      <a:defRPr sz="2200" kern="1200">
        <a:solidFill>
          <a:schemeClr val="tx1"/>
        </a:solidFill>
        <a:latin typeface="Book Antiqua" pitchFamily="18" charset="0"/>
        <a:ea typeface="+mn-ea"/>
        <a:cs typeface="+mn-cs"/>
      </a:defRPr>
    </a:lvl4pPr>
    <a:lvl5pPr marL="1828800" algn="l" rtl="0" fontAlgn="base">
      <a:spcBef>
        <a:spcPct val="0"/>
      </a:spcBef>
      <a:spcAft>
        <a:spcPct val="0"/>
      </a:spcAft>
      <a:defRPr sz="2200" kern="1200">
        <a:solidFill>
          <a:schemeClr val="tx1"/>
        </a:solidFill>
        <a:latin typeface="Book Antiqua" pitchFamily="18" charset="0"/>
        <a:ea typeface="+mn-ea"/>
        <a:cs typeface="+mn-cs"/>
      </a:defRPr>
    </a:lvl5pPr>
    <a:lvl6pPr marL="2286000" algn="l" defTabSz="914400" rtl="0" eaLnBrk="1" latinLnBrk="0" hangingPunct="1">
      <a:defRPr sz="2200" kern="1200">
        <a:solidFill>
          <a:schemeClr val="tx1"/>
        </a:solidFill>
        <a:latin typeface="Book Antiqua" pitchFamily="18" charset="0"/>
        <a:ea typeface="+mn-ea"/>
        <a:cs typeface="+mn-cs"/>
      </a:defRPr>
    </a:lvl6pPr>
    <a:lvl7pPr marL="2743200" algn="l" defTabSz="914400" rtl="0" eaLnBrk="1" latinLnBrk="0" hangingPunct="1">
      <a:defRPr sz="2200" kern="1200">
        <a:solidFill>
          <a:schemeClr val="tx1"/>
        </a:solidFill>
        <a:latin typeface="Book Antiqua" pitchFamily="18" charset="0"/>
        <a:ea typeface="+mn-ea"/>
        <a:cs typeface="+mn-cs"/>
      </a:defRPr>
    </a:lvl7pPr>
    <a:lvl8pPr marL="3200400" algn="l" defTabSz="914400" rtl="0" eaLnBrk="1" latinLnBrk="0" hangingPunct="1">
      <a:defRPr sz="2200" kern="1200">
        <a:solidFill>
          <a:schemeClr val="tx1"/>
        </a:solidFill>
        <a:latin typeface="Book Antiqua" pitchFamily="18" charset="0"/>
        <a:ea typeface="+mn-ea"/>
        <a:cs typeface="+mn-cs"/>
      </a:defRPr>
    </a:lvl8pPr>
    <a:lvl9pPr marL="3657600" algn="l" defTabSz="914400" rtl="0" eaLnBrk="1" latinLnBrk="0" hangingPunct="1">
      <a:defRPr sz="2200"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00"/>
    <a:srgbClr val="009999"/>
    <a:srgbClr val="33CCCC"/>
    <a:srgbClr val="00FFFF"/>
    <a:srgbClr val="FF99CC"/>
    <a:srgbClr val="CC66FF"/>
    <a:srgbClr val="99CCFF"/>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898" autoAdjust="0"/>
  </p:normalViewPr>
  <p:slideViewPr>
    <p:cSldViewPr snapToGrid="0">
      <p:cViewPr>
        <p:scale>
          <a:sx n="75" d="100"/>
          <a:sy n="75" d="100"/>
        </p:scale>
        <p:origin x="-660" y="-78"/>
      </p:cViewPr>
      <p:guideLst>
        <p:guide orient="horz" pos="752"/>
        <p:guide pos="468"/>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8.xml"/><Relationship Id="rId1" Type="http://schemas.openxmlformats.org/officeDocument/2006/relationships/slide" Target="slides/slide7.xml"/><Relationship Id="rId6" Type="http://schemas.openxmlformats.org/officeDocument/2006/relationships/slide" Target="slides/slide12.xml"/><Relationship Id="rId5" Type="http://schemas.openxmlformats.org/officeDocument/2006/relationships/slide" Target="slides/slide11.xml"/><Relationship Id="rId10" Type="http://schemas.openxmlformats.org/officeDocument/2006/relationships/slide" Target="slides/slide16.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76E0C454-9E98-485E-8FB2-28EF5C4205C5}"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5"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45601C78-7FB0-4B2E-81EB-E14BA1933AB4}"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026"/>
          <p:cNvSpPr>
            <a:spLocks noGrp="1" noRot="1" noChangeAspect="1" noChangeArrowheads="1" noTextEdit="1"/>
          </p:cNvSpPr>
          <p:nvPr>
            <p:ph type="sldImg"/>
          </p:nvPr>
        </p:nvSpPr>
        <p:spPr>
          <a:xfrm>
            <a:off x="1150938" y="692150"/>
            <a:ext cx="4556125" cy="3416300"/>
          </a:xfrm>
          <a:ln/>
        </p:spPr>
      </p:sp>
      <p:sp>
        <p:nvSpPr>
          <p:cNvPr id="20482"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xfrm>
            <a:off x="1150938" y="692150"/>
            <a:ext cx="4556125" cy="3416300"/>
          </a:xfrm>
          <a:ln/>
        </p:spPr>
      </p:sp>
      <p:sp>
        <p:nvSpPr>
          <p:cNvPr id="4301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noTextEdit="1"/>
          </p:cNvSpPr>
          <p:nvPr>
            <p:ph type="sldImg"/>
          </p:nvPr>
        </p:nvSpPr>
        <p:spPr>
          <a:xfrm>
            <a:off x="1150938" y="692150"/>
            <a:ext cx="4556125" cy="3416300"/>
          </a:xfrm>
          <a:ln/>
        </p:spPr>
      </p:sp>
      <p:sp>
        <p:nvSpPr>
          <p:cNvPr id="4505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xfrm>
            <a:off x="1150938" y="692150"/>
            <a:ext cx="4556125" cy="3416300"/>
          </a:xfrm>
          <a:ln/>
        </p:spPr>
      </p:sp>
      <p:sp>
        <p:nvSpPr>
          <p:cNvPr id="4710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xfrm>
            <a:off x="1150938" y="692150"/>
            <a:ext cx="4556125" cy="3416300"/>
          </a:xfrm>
          <a:ln/>
        </p:spPr>
      </p:sp>
      <p:sp>
        <p:nvSpPr>
          <p:cNvPr id="4915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body" idx="1"/>
          </p:nvPr>
        </p:nvSpPr>
        <p:spPr>
          <a:noFill/>
          <a:ln w="9525"/>
        </p:spPr>
        <p:txBody>
          <a:bodyPr/>
          <a:lstStyle/>
          <a:p>
            <a:endParaRPr lang="en-US" smtClean="0"/>
          </a:p>
        </p:txBody>
      </p:sp>
      <p:sp>
        <p:nvSpPr>
          <p:cNvPr id="51202" name="Rectangle 3"/>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noTextEdit="1"/>
          </p:cNvSpPr>
          <p:nvPr>
            <p:ph type="sldImg"/>
          </p:nvPr>
        </p:nvSpPr>
        <p:spPr>
          <a:xfrm>
            <a:off x="1150938" y="692150"/>
            <a:ext cx="4556125" cy="3416300"/>
          </a:xfrm>
          <a:ln/>
        </p:spPr>
      </p:sp>
      <p:sp>
        <p:nvSpPr>
          <p:cNvPr id="5325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026"/>
          <p:cNvSpPr>
            <a:spLocks noGrp="1" noRot="1" noChangeAspect="1" noChangeArrowheads="1" noTextEdit="1"/>
          </p:cNvSpPr>
          <p:nvPr>
            <p:ph type="sldImg"/>
          </p:nvPr>
        </p:nvSpPr>
        <p:spPr>
          <a:xfrm>
            <a:off x="1150938" y="692150"/>
            <a:ext cx="4556125" cy="3416300"/>
          </a:xfrm>
          <a:ln/>
        </p:spPr>
      </p:sp>
      <p:sp>
        <p:nvSpPr>
          <p:cNvPr id="55298"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026"/>
          <p:cNvSpPr>
            <a:spLocks noGrp="1" noRot="1" noChangeAspect="1" noChangeArrowheads="1" noTextEdit="1"/>
          </p:cNvSpPr>
          <p:nvPr>
            <p:ph type="sldImg"/>
          </p:nvPr>
        </p:nvSpPr>
        <p:spPr>
          <a:xfrm>
            <a:off x="1150938" y="692150"/>
            <a:ext cx="4556125" cy="3416300"/>
          </a:xfrm>
          <a:ln/>
        </p:spPr>
      </p:sp>
      <p:sp>
        <p:nvSpPr>
          <p:cNvPr id="22530"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26"/>
          <p:cNvSpPr>
            <a:spLocks noGrp="1" noRot="1" noChangeAspect="1" noChangeArrowheads="1" noTextEdit="1"/>
          </p:cNvSpPr>
          <p:nvPr>
            <p:ph type="sldImg"/>
          </p:nvPr>
        </p:nvSpPr>
        <p:spPr>
          <a:xfrm>
            <a:off x="1150938" y="692150"/>
            <a:ext cx="4556125" cy="3416300"/>
          </a:xfrm>
          <a:ln/>
        </p:spPr>
      </p:sp>
      <p:sp>
        <p:nvSpPr>
          <p:cNvPr id="24578"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026"/>
          <p:cNvSpPr>
            <a:spLocks noGrp="1" noRot="1" noChangeAspect="1" noChangeArrowheads="1" noTextEdit="1"/>
          </p:cNvSpPr>
          <p:nvPr>
            <p:ph type="sldImg"/>
          </p:nvPr>
        </p:nvSpPr>
        <p:spPr>
          <a:xfrm>
            <a:off x="1150938" y="692150"/>
            <a:ext cx="4556125" cy="3416300"/>
          </a:xfrm>
          <a:ln/>
        </p:spPr>
      </p:sp>
      <p:sp>
        <p:nvSpPr>
          <p:cNvPr id="28674"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026"/>
          <p:cNvSpPr>
            <a:spLocks noGrp="1" noRot="1" noChangeAspect="1" noChangeArrowheads="1" noTextEdit="1"/>
          </p:cNvSpPr>
          <p:nvPr>
            <p:ph type="sldImg"/>
          </p:nvPr>
        </p:nvSpPr>
        <p:spPr>
          <a:xfrm>
            <a:off x="1150938" y="692150"/>
            <a:ext cx="4556125" cy="3416300"/>
          </a:xfrm>
          <a:ln/>
        </p:spPr>
      </p:sp>
      <p:sp>
        <p:nvSpPr>
          <p:cNvPr id="30722"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026"/>
          <p:cNvSpPr>
            <a:spLocks noGrp="1" noRot="1" noChangeAspect="1" noChangeArrowheads="1" noTextEdit="1"/>
          </p:cNvSpPr>
          <p:nvPr>
            <p:ph type="sldImg"/>
          </p:nvPr>
        </p:nvSpPr>
        <p:spPr>
          <a:xfrm>
            <a:off x="1150938" y="692150"/>
            <a:ext cx="4556125" cy="3416300"/>
          </a:xfrm>
          <a:ln/>
        </p:spPr>
      </p:sp>
      <p:sp>
        <p:nvSpPr>
          <p:cNvPr id="34818"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26"/>
          <p:cNvSpPr>
            <a:spLocks noGrp="1" noRot="1" noChangeAspect="1" noChangeArrowheads="1" noTextEdit="1"/>
          </p:cNvSpPr>
          <p:nvPr>
            <p:ph type="sldImg"/>
          </p:nvPr>
        </p:nvSpPr>
        <p:spPr>
          <a:xfrm>
            <a:off x="1150938" y="692150"/>
            <a:ext cx="4556125" cy="3416300"/>
          </a:xfrm>
          <a:ln/>
        </p:spPr>
      </p:sp>
      <p:sp>
        <p:nvSpPr>
          <p:cNvPr id="36866" name="Rectangle 1027"/>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noTextEdit="1"/>
          </p:cNvSpPr>
          <p:nvPr>
            <p:ph type="sldImg"/>
          </p:nvPr>
        </p:nvSpPr>
        <p:spPr>
          <a:xfrm>
            <a:off x="1150938" y="692150"/>
            <a:ext cx="4556125" cy="3416300"/>
          </a:xfrm>
          <a:ln/>
        </p:spPr>
      </p:sp>
      <p:sp>
        <p:nvSpPr>
          <p:cNvPr id="3891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noTextEdit="1"/>
          </p:cNvSpPr>
          <p:nvPr>
            <p:ph type="sldImg"/>
          </p:nvPr>
        </p:nvSpPr>
        <p:spPr>
          <a:xfrm>
            <a:off x="1150938" y="692150"/>
            <a:ext cx="4556125" cy="3416300"/>
          </a:xfrm>
          <a:ln/>
        </p:spPr>
      </p:sp>
      <p:sp>
        <p:nvSpPr>
          <p:cNvPr id="4096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F2F47"/>
            </a:gs>
            <a:gs pos="50000">
              <a:srgbClr val="666699"/>
            </a:gs>
            <a:gs pos="100000">
              <a:srgbClr val="2F2F47"/>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57200" y="304800"/>
            <a:ext cx="8231188" cy="6183313"/>
            <a:chOff x="372" y="186"/>
            <a:chExt cx="5185" cy="3895"/>
          </a:xfrm>
        </p:grpSpPr>
        <p:grpSp>
          <p:nvGrpSpPr>
            <p:cNvPr id="1032" name="Group 3"/>
            <p:cNvGrpSpPr>
              <a:grpSpLocks/>
            </p:cNvGrpSpPr>
            <p:nvPr/>
          </p:nvGrpSpPr>
          <p:grpSpPr bwMode="auto">
            <a:xfrm>
              <a:off x="372" y="186"/>
              <a:ext cx="5185" cy="919"/>
              <a:chOff x="372" y="186"/>
              <a:chExt cx="5185" cy="919"/>
            </a:xfrm>
          </p:grpSpPr>
          <p:sp>
            <p:nvSpPr>
              <p:cNvPr id="206852"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3"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4"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1033" name="Group 7"/>
            <p:cNvGrpSpPr>
              <a:grpSpLocks/>
            </p:cNvGrpSpPr>
            <p:nvPr/>
          </p:nvGrpSpPr>
          <p:grpSpPr bwMode="auto">
            <a:xfrm>
              <a:off x="372" y="291"/>
              <a:ext cx="5185" cy="3790"/>
              <a:chOff x="372" y="291"/>
              <a:chExt cx="5185" cy="3790"/>
            </a:xfrm>
          </p:grpSpPr>
          <p:sp>
            <p:nvSpPr>
              <p:cNvPr id="206856"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7"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8"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9"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pSp>
      </p:grpSp>
      <p:sp>
        <p:nvSpPr>
          <p:cNvPr id="206860"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206861" name="Rectangle 13"/>
          <p:cNvSpPr>
            <a:spLocks noGrp="1" noChangeArrowheads="1"/>
          </p:cNvSpPr>
          <p:nvPr>
            <p:ph type="body" idx="1"/>
          </p:nvPr>
        </p:nvSpPr>
        <p:spPr bwMode="auto">
          <a:xfrm>
            <a:off x="687388" y="1104900"/>
            <a:ext cx="78867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7" name="Rectangle 16"/>
          <p:cNvSpPr>
            <a:spLocks noChangeArrowheads="1"/>
          </p:cNvSpPr>
          <p:nvPr/>
        </p:nvSpPr>
        <p:spPr bwMode="auto">
          <a:xfrm>
            <a:off x="8012113" y="6196013"/>
            <a:ext cx="538162" cy="363537"/>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fld id="{E8E57E42-EBE1-417E-86FC-370CC1E89D45}" type="slidenum">
              <a:rPr lang="en-US" sz="1500">
                <a:effectLst/>
              </a:rPr>
              <a:pPr algn="l">
                <a:defRPr/>
              </a:pPr>
              <a:t>‹#›</a:t>
            </a:fld>
            <a:endParaRPr lang="en-US" sz="1500" dirty="0">
              <a:effectLst/>
            </a:endParaRPr>
          </a:p>
        </p:txBody>
      </p:sp>
      <p:sp>
        <p:nvSpPr>
          <p:cNvPr id="18" name="Rectangle 17"/>
          <p:cNvSpPr>
            <a:spLocks noChangeArrowheads="1"/>
          </p:cNvSpPr>
          <p:nvPr/>
        </p:nvSpPr>
        <p:spPr bwMode="auto">
          <a:xfrm>
            <a:off x="7596188" y="5959475"/>
            <a:ext cx="831850" cy="5969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r>
              <a:rPr lang="en-US" sz="1500" dirty="0">
                <a:effectLst/>
              </a:rPr>
              <a:t>Slide</a:t>
            </a:r>
          </a:p>
        </p:txBody>
      </p:sp>
    </p:spTree>
  </p:cSld>
  <p:clrMap bg1="dk2" tx1="lt1" bg2="dk1" tx2="lt2" accent1="accent1" accent2="accent2" accent3="accent3" accent4="accent4" accent5="accent5" accent6="accent6" hlink="hlink" folHlink="folHlink"/>
  <p:sldLayoutIdLst>
    <p:sldLayoutId id="2147483675"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Lst>
  <p:transition>
    <p:zoom/>
  </p:transition>
  <p:txStyles>
    <p:titleStyle>
      <a:lvl1pPr algn="ctr" rtl="0" fontAlgn="base">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fontAlgn="base">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fontAlgn="base">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fontAlgn="base">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fontAlgn="base">
        <a:spcBef>
          <a:spcPct val="20000"/>
        </a:spcBef>
        <a:spcAft>
          <a:spcPct val="0"/>
        </a:spcAft>
        <a:buClr>
          <a:srgbClr val="66FFFF"/>
        </a:buClr>
        <a:buSzPct val="75000"/>
        <a:buFont typeface="Monotype Sorts"/>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latin typeface="Times New Roman" pitchFamily="18" charset="0"/>
        </a:defRPr>
      </a:lvl4pPr>
      <a:lvl5pPr marL="2057400" indent="-228600" algn="l" rtl="0" fontAlgn="base">
        <a:spcBef>
          <a:spcPct val="20000"/>
        </a:spcBef>
        <a:spcAft>
          <a:spcPct val="0"/>
        </a:spcAft>
        <a:buChar char="»"/>
        <a:defRPr sz="2000">
          <a:solidFill>
            <a:schemeClr val="tx1"/>
          </a:solidFill>
          <a:latin typeface="Times New Roman" pitchFamily="18" charset="0"/>
        </a:defRPr>
      </a:lvl5pPr>
      <a:lvl6pPr marL="2514600" indent="-228600" algn="l" rtl="0" eaLnBrk="1" fontAlgn="base" hangingPunct="1">
        <a:spcBef>
          <a:spcPct val="20000"/>
        </a:spcBef>
        <a:spcAft>
          <a:spcPct val="0"/>
        </a:spcAft>
        <a:buChar char="»"/>
        <a:defRPr sz="2000">
          <a:solidFill>
            <a:schemeClr val="tx1"/>
          </a:solidFill>
          <a:latin typeface="Times New Roman" pitchFamily="18" charset="0"/>
        </a:defRPr>
      </a:lvl6pPr>
      <a:lvl7pPr marL="2971800" indent="-228600" algn="l" rtl="0" eaLnBrk="1" fontAlgn="base" hangingPunct="1">
        <a:spcBef>
          <a:spcPct val="20000"/>
        </a:spcBef>
        <a:spcAft>
          <a:spcPct val="0"/>
        </a:spcAft>
        <a:buChar char="»"/>
        <a:defRPr sz="2000">
          <a:solidFill>
            <a:schemeClr val="tx1"/>
          </a:solidFill>
          <a:latin typeface="Times New Roman" pitchFamily="18" charset="0"/>
        </a:defRPr>
      </a:lvl7pPr>
      <a:lvl8pPr marL="3429000" indent="-228600" algn="l" rtl="0" eaLnBrk="1" fontAlgn="base" hangingPunct="1">
        <a:spcBef>
          <a:spcPct val="20000"/>
        </a:spcBef>
        <a:spcAft>
          <a:spcPct val="0"/>
        </a:spcAft>
        <a:buChar char="»"/>
        <a:defRPr sz="2000">
          <a:solidFill>
            <a:schemeClr val="tx1"/>
          </a:solidFill>
          <a:latin typeface="Times New Roman" pitchFamily="18" charset="0"/>
        </a:defRPr>
      </a:lvl8pPr>
      <a:lvl9pPr marL="3886200" indent="-228600" algn="l" rtl="0" eaLnBrk="1" fontAlgn="base" hangingPunct="1">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6613" y="128588"/>
            <a:ext cx="7475537" cy="681037"/>
          </a:xfrm>
        </p:spPr>
        <p:txBody>
          <a:bodyPr/>
          <a:lstStyle/>
          <a:p>
            <a:r>
              <a:rPr lang="en-US" smtClean="0"/>
              <a:t>Chapter 14: Goal Programming</a:t>
            </a:r>
          </a:p>
        </p:txBody>
      </p:sp>
      <p:sp>
        <p:nvSpPr>
          <p:cNvPr id="6147" name="Rectangle 3"/>
          <p:cNvSpPr>
            <a:spLocks noGrp="1" noChangeArrowheads="1"/>
          </p:cNvSpPr>
          <p:nvPr>
            <p:ph idx="1"/>
          </p:nvPr>
        </p:nvSpPr>
        <p:spPr>
          <a:xfrm>
            <a:off x="649288" y="1119188"/>
            <a:ext cx="7456487" cy="4657725"/>
          </a:xfrm>
        </p:spPr>
        <p:txBody>
          <a:bodyPr/>
          <a:lstStyle/>
          <a:p>
            <a:pPr>
              <a:buFont typeface="Monotype Sorts"/>
              <a:buNone/>
            </a:pPr>
            <a:r>
              <a:rPr lang="en-US" smtClean="0"/>
              <a:t>	</a:t>
            </a:r>
            <a:r>
              <a:rPr lang="en-US" u="sng" smtClean="0"/>
              <a:t>Goal programming</a:t>
            </a:r>
            <a:r>
              <a:rPr lang="en-US" smtClean="0"/>
              <a:t> is used to solve linear programs with multiple objectives, with each objective viewed as a "goal". </a:t>
            </a:r>
          </a:p>
          <a:p>
            <a:pPr>
              <a:buFont typeface="Monotype Sorts"/>
              <a:buNone/>
            </a:pPr>
            <a:endParaRPr lang="en-US" smtClean="0"/>
          </a:p>
          <a:p>
            <a:pPr>
              <a:buFont typeface="Monotype Sorts"/>
              <a:buNone/>
            </a:pPr>
            <a:r>
              <a:rPr lang="en-US" smtClean="0"/>
              <a:t>	In goal programming, </a:t>
            </a:r>
            <a:r>
              <a:rPr lang="en-US" i="1" smtClean="0"/>
              <a:t>d</a:t>
            </a:r>
            <a:r>
              <a:rPr lang="en-US" i="1" baseline="-25000" smtClean="0"/>
              <a:t>i</a:t>
            </a:r>
            <a:r>
              <a:rPr lang="en-US" baseline="30000" smtClean="0"/>
              <a:t>+</a:t>
            </a:r>
            <a:r>
              <a:rPr lang="en-US" smtClean="0"/>
              <a:t> and </a:t>
            </a:r>
            <a:r>
              <a:rPr lang="en-US" i="1" smtClean="0"/>
              <a:t>d</a:t>
            </a:r>
            <a:r>
              <a:rPr lang="en-US" i="1" baseline="-25000" smtClean="0"/>
              <a:t>i</a:t>
            </a:r>
            <a:r>
              <a:rPr lang="en-US" baseline="30000" smtClean="0"/>
              <a:t>-</a:t>
            </a:r>
            <a:r>
              <a:rPr lang="en-US" smtClean="0"/>
              <a:t> , </a:t>
            </a:r>
            <a:r>
              <a:rPr lang="en-US" u="sng" smtClean="0"/>
              <a:t>deviation variables</a:t>
            </a:r>
            <a:r>
              <a:rPr lang="en-US" smtClean="0"/>
              <a:t>, are the amounts a targeted goal </a:t>
            </a:r>
            <a:r>
              <a:rPr lang="en-US" i="1" smtClean="0"/>
              <a:t>i</a:t>
            </a:r>
            <a:r>
              <a:rPr lang="en-US" smtClean="0"/>
              <a:t>  is overachieved or underachieved, respectively.</a:t>
            </a:r>
          </a:p>
          <a:p>
            <a:pPr>
              <a:buFont typeface="Monotype Sorts"/>
              <a:buNone/>
            </a:pPr>
            <a:endParaRPr lang="en-US" smtClean="0"/>
          </a:p>
          <a:p>
            <a:pPr>
              <a:buFont typeface="Monotype Sorts"/>
              <a:buNone/>
            </a:pPr>
            <a:r>
              <a:rPr lang="en-US" smtClean="0"/>
              <a:t>	The goals themselves are added to the constraint set with </a:t>
            </a:r>
            <a:r>
              <a:rPr lang="en-US" i="1" smtClean="0"/>
              <a:t>d</a:t>
            </a:r>
            <a:r>
              <a:rPr lang="en-US" i="1" baseline="-25000" smtClean="0"/>
              <a:t>i</a:t>
            </a:r>
            <a:r>
              <a:rPr lang="en-US" baseline="30000" smtClean="0"/>
              <a:t>+</a:t>
            </a:r>
            <a:r>
              <a:rPr lang="en-US" smtClean="0"/>
              <a:t> and </a:t>
            </a:r>
            <a:r>
              <a:rPr lang="en-US" i="1" smtClean="0"/>
              <a:t>d</a:t>
            </a:r>
            <a:r>
              <a:rPr lang="en-US" i="1" baseline="-25000" smtClean="0"/>
              <a:t>i</a:t>
            </a:r>
            <a:r>
              <a:rPr lang="en-US" baseline="30000" smtClean="0"/>
              <a:t>-</a:t>
            </a:r>
            <a:r>
              <a:rPr lang="en-US" smtClean="0"/>
              <a:t> acting as the surplus and slack variables.</a:t>
            </a: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742950" y="1543050"/>
            <a:ext cx="7962900" cy="4324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5530" name="Rectangle 170"/>
          <p:cNvSpPr>
            <a:spLocks noGrp="1" noChangeArrowheads="1"/>
          </p:cNvSpPr>
          <p:nvPr>
            <p:ph type="title"/>
          </p:nvPr>
        </p:nvSpPr>
        <p:spPr>
          <a:xfrm>
            <a:off x="836613" y="204788"/>
            <a:ext cx="7475537" cy="509587"/>
          </a:xfrm>
        </p:spPr>
        <p:txBody>
          <a:bodyPr/>
          <a:lstStyle/>
          <a:p>
            <a:pPr>
              <a:defRPr/>
            </a:pPr>
            <a:r>
              <a:rPr lang="en-US" dirty="0" smtClean="0"/>
              <a:t>GP Example:  Formulation</a:t>
            </a:r>
            <a:endParaRPr lang="en-US" dirty="0"/>
          </a:p>
        </p:txBody>
      </p:sp>
      <p:sp>
        <p:nvSpPr>
          <p:cNvPr id="15363" name="Rectangle 3"/>
          <p:cNvSpPr>
            <a:spLocks noGrp="1" noChangeArrowheads="1"/>
          </p:cNvSpPr>
          <p:nvPr>
            <p:ph idx="1"/>
          </p:nvPr>
        </p:nvSpPr>
        <p:spPr>
          <a:xfrm>
            <a:off x="520700" y="1065213"/>
            <a:ext cx="8367713" cy="4783137"/>
          </a:xfrm>
        </p:spPr>
        <p:txBody>
          <a:bodyPr/>
          <a:lstStyle/>
          <a:p>
            <a:pPr defTabSz="520700">
              <a:buFont typeface="Monotype Sorts"/>
              <a:buNone/>
            </a:pPr>
            <a:r>
              <a:rPr lang="en-US" smtClean="0">
                <a:solidFill>
                  <a:srgbClr val="66FFFF"/>
                </a:solidFill>
              </a:rPr>
              <a:t>	Formulation Summary</a:t>
            </a:r>
          </a:p>
          <a:p>
            <a:pPr defTabSz="520700">
              <a:buFont typeface="Monotype Sorts"/>
              <a:buNone/>
            </a:pPr>
            <a:endParaRPr lang="en-US" sz="800" smtClean="0">
              <a:solidFill>
                <a:schemeClr val="tx2"/>
              </a:solidFill>
            </a:endParaRPr>
          </a:p>
          <a:p>
            <a:pPr defTabSz="520700">
              <a:buFont typeface="Monotype Sorts"/>
              <a:buNone/>
            </a:pPr>
            <a:r>
              <a:rPr lang="en-US" smtClean="0"/>
              <a:t>	Min    </a:t>
            </a:r>
            <a:r>
              <a:rPr lang="en-US" i="1" smtClean="0"/>
              <a:t>P</a:t>
            </a:r>
            <a:r>
              <a:rPr lang="en-US" baseline="-25000" smtClean="0"/>
              <a:t>1</a:t>
            </a:r>
            <a:r>
              <a:rPr lang="en-US" smtClean="0"/>
              <a:t>(</a:t>
            </a:r>
            <a:r>
              <a:rPr lang="en-US" i="1" smtClean="0"/>
              <a:t>d</a:t>
            </a:r>
            <a:r>
              <a:rPr lang="en-US" baseline="-25000" smtClean="0"/>
              <a:t>1</a:t>
            </a:r>
            <a:r>
              <a:rPr lang="en-US" baseline="30000" smtClean="0"/>
              <a:t>-</a:t>
            </a:r>
            <a:r>
              <a:rPr lang="en-US" smtClean="0"/>
              <a:t>) + </a:t>
            </a:r>
            <a:r>
              <a:rPr lang="en-US" i="1" smtClean="0"/>
              <a:t>P</a:t>
            </a:r>
            <a:r>
              <a:rPr lang="en-US" baseline="-25000" smtClean="0"/>
              <a:t>2</a:t>
            </a:r>
            <a:r>
              <a:rPr lang="en-US" smtClean="0"/>
              <a:t>(</a:t>
            </a:r>
            <a:r>
              <a:rPr lang="en-US" i="1" smtClean="0"/>
              <a:t>d</a:t>
            </a:r>
            <a:r>
              <a:rPr lang="en-US" baseline="-25000" smtClean="0"/>
              <a:t>2</a:t>
            </a:r>
            <a:r>
              <a:rPr lang="en-US" baseline="30000" smtClean="0"/>
              <a:t>-</a:t>
            </a:r>
            <a:r>
              <a:rPr lang="en-US" smtClean="0"/>
              <a:t>) + </a:t>
            </a:r>
            <a:r>
              <a:rPr lang="en-US" i="1" smtClean="0"/>
              <a:t>P</a:t>
            </a:r>
            <a:r>
              <a:rPr lang="en-US" baseline="-25000" smtClean="0"/>
              <a:t>3</a:t>
            </a:r>
            <a:r>
              <a:rPr lang="en-US" smtClean="0"/>
              <a:t>(</a:t>
            </a:r>
            <a:r>
              <a:rPr lang="en-US" i="1" smtClean="0"/>
              <a:t>d</a:t>
            </a:r>
            <a:r>
              <a:rPr lang="en-US" baseline="-25000" smtClean="0"/>
              <a:t>3</a:t>
            </a:r>
            <a:r>
              <a:rPr lang="en-US" baseline="30000" smtClean="0"/>
              <a:t>-</a:t>
            </a:r>
            <a:r>
              <a:rPr lang="en-US" smtClean="0"/>
              <a:t>) + </a:t>
            </a:r>
            <a:r>
              <a:rPr lang="en-US" i="1" smtClean="0"/>
              <a:t>P</a:t>
            </a:r>
            <a:r>
              <a:rPr lang="en-US" baseline="-25000" smtClean="0"/>
              <a:t>4</a:t>
            </a:r>
            <a:r>
              <a:rPr lang="en-US" smtClean="0"/>
              <a:t>(</a:t>
            </a:r>
            <a:r>
              <a:rPr lang="en-US" i="1" smtClean="0"/>
              <a:t>d</a:t>
            </a:r>
            <a:r>
              <a:rPr lang="en-US" baseline="-25000" smtClean="0"/>
              <a:t>4</a:t>
            </a:r>
            <a:r>
              <a:rPr lang="en-US" baseline="30000" smtClean="0"/>
              <a:t>+</a:t>
            </a:r>
            <a:r>
              <a:rPr lang="en-US" smtClean="0"/>
              <a:t>)</a:t>
            </a:r>
          </a:p>
          <a:p>
            <a:pPr defTabSz="520700">
              <a:buFont typeface="Monotype Sorts"/>
              <a:buNone/>
            </a:pPr>
            <a:endParaRPr lang="en-US" sz="600" smtClean="0"/>
          </a:p>
          <a:p>
            <a:pPr defTabSz="520700">
              <a:buFont typeface="Monotype Sorts"/>
              <a:buNone/>
            </a:pPr>
            <a:r>
              <a:rPr lang="en-US" smtClean="0"/>
              <a:t>     s.t.       2</a:t>
            </a:r>
            <a:r>
              <a:rPr lang="en-US" i="1" smtClean="0"/>
              <a:t>x</a:t>
            </a:r>
            <a:r>
              <a:rPr lang="en-US" baseline="-25000" smtClean="0"/>
              <a:t>1</a:t>
            </a:r>
            <a:r>
              <a:rPr lang="en-US" smtClean="0"/>
              <a:t>     +</a:t>
            </a:r>
            <a:r>
              <a:rPr lang="en-US" i="1" smtClean="0"/>
              <a:t>x</a:t>
            </a:r>
            <a:r>
              <a:rPr lang="en-US" baseline="-25000" smtClean="0"/>
              <a:t>2</a:t>
            </a:r>
            <a:r>
              <a:rPr lang="en-US" smtClean="0"/>
              <a:t>                                                      	   </a:t>
            </a:r>
            <a:r>
              <a:rPr lang="en-US" u="sng" smtClean="0"/>
              <a:t>&lt;</a:t>
            </a:r>
            <a:r>
              <a:rPr lang="en-US" smtClean="0"/>
              <a:t> 1000</a:t>
            </a:r>
          </a:p>
          <a:p>
            <a:pPr defTabSz="520700">
              <a:buFont typeface="Monotype Sorts"/>
              <a:buNone/>
            </a:pPr>
            <a:r>
              <a:rPr lang="en-US" smtClean="0"/>
              <a:t>                           +</a:t>
            </a:r>
            <a:r>
              <a:rPr lang="en-US" i="1" smtClean="0"/>
              <a:t>x</a:t>
            </a:r>
            <a:r>
              <a:rPr lang="en-US" baseline="-25000" smtClean="0"/>
              <a:t>2</a:t>
            </a:r>
            <a:r>
              <a:rPr lang="en-US" smtClean="0"/>
              <a:t>                                                           </a:t>
            </a:r>
            <a:r>
              <a:rPr lang="en-US" u="sng" smtClean="0"/>
              <a:t>&lt;</a:t>
            </a:r>
            <a:r>
              <a:rPr lang="en-US" smtClean="0"/>
              <a:t>   500</a:t>
            </a:r>
          </a:p>
          <a:p>
            <a:pPr defTabSz="520700">
              <a:buFont typeface="Monotype Sorts"/>
              <a:buNone/>
            </a:pPr>
            <a:r>
              <a:rPr lang="en-US" smtClean="0"/>
              <a:t>                   </a:t>
            </a:r>
            <a:r>
              <a:rPr lang="en-US" i="1" smtClean="0"/>
              <a:t>x</a:t>
            </a:r>
            <a:r>
              <a:rPr lang="en-US" baseline="-25000" smtClean="0"/>
              <a:t>1</a:t>
            </a:r>
            <a:r>
              <a:rPr lang="en-US" smtClean="0"/>
              <a:t>     +</a:t>
            </a:r>
            <a:r>
              <a:rPr lang="en-US" i="1" smtClean="0"/>
              <a:t>x</a:t>
            </a:r>
            <a:r>
              <a:rPr lang="en-US" baseline="-25000" smtClean="0"/>
              <a:t>2</a:t>
            </a:r>
            <a:r>
              <a:rPr lang="en-US" smtClean="0"/>
              <a:t>                                                      	   </a:t>
            </a:r>
            <a:r>
              <a:rPr lang="en-US" u="sng" smtClean="0"/>
              <a:t>&lt;</a:t>
            </a:r>
            <a:r>
              <a:rPr lang="en-US" smtClean="0"/>
              <a:t>   600</a:t>
            </a:r>
          </a:p>
          <a:p>
            <a:pPr defTabSz="520700">
              <a:buFont typeface="Monotype Sorts"/>
              <a:buNone/>
            </a:pPr>
            <a:r>
              <a:rPr lang="en-US" smtClean="0"/>
              <a:t>                   </a:t>
            </a:r>
            <a:r>
              <a:rPr lang="en-US" i="1" smtClean="0"/>
              <a:t>x</a:t>
            </a:r>
            <a:r>
              <a:rPr lang="en-US" baseline="-25000" smtClean="0"/>
              <a:t>1</a:t>
            </a:r>
            <a:r>
              <a:rPr lang="en-US" smtClean="0"/>
              <a:t>           +</a:t>
            </a:r>
            <a:r>
              <a:rPr lang="en-US" i="1" smtClean="0"/>
              <a:t>d</a:t>
            </a:r>
            <a:r>
              <a:rPr lang="en-US" baseline="-25000" smtClean="0"/>
              <a:t>1</a:t>
            </a:r>
            <a:r>
              <a:rPr lang="en-US" baseline="30000" smtClean="0"/>
              <a:t>-</a:t>
            </a:r>
            <a:r>
              <a:rPr lang="en-US" smtClean="0"/>
              <a:t> -</a:t>
            </a:r>
            <a:r>
              <a:rPr lang="en-US" i="1" smtClean="0"/>
              <a:t>d</a:t>
            </a:r>
            <a:r>
              <a:rPr lang="en-US" baseline="-25000" smtClean="0"/>
              <a:t>1</a:t>
            </a:r>
            <a:r>
              <a:rPr lang="en-US" baseline="30000" smtClean="0"/>
              <a:t>+</a:t>
            </a:r>
            <a:r>
              <a:rPr lang="en-US" smtClean="0"/>
              <a:t>                                        	   =   200</a:t>
            </a:r>
          </a:p>
          <a:p>
            <a:pPr defTabSz="520700">
              <a:buFont typeface="Monotype Sorts"/>
              <a:buNone/>
            </a:pPr>
            <a:r>
              <a:rPr lang="en-US" smtClean="0"/>
              <a:t>                   </a:t>
            </a:r>
            <a:r>
              <a:rPr lang="en-US" i="1" smtClean="0"/>
              <a:t>x</a:t>
            </a:r>
            <a:r>
              <a:rPr lang="en-US" baseline="-25000" smtClean="0"/>
              <a:t>1</a:t>
            </a:r>
            <a:r>
              <a:rPr lang="en-US" smtClean="0"/>
              <a:t>     +</a:t>
            </a:r>
            <a:r>
              <a:rPr lang="en-US" i="1" smtClean="0"/>
              <a:t>x</a:t>
            </a:r>
            <a:r>
              <a:rPr lang="en-US" baseline="-25000" smtClean="0"/>
              <a:t>2</a:t>
            </a:r>
            <a:r>
              <a:rPr lang="en-US" smtClean="0"/>
              <a:t>              +</a:t>
            </a:r>
            <a:r>
              <a:rPr lang="en-US" i="1" smtClean="0"/>
              <a:t>d</a:t>
            </a:r>
            <a:r>
              <a:rPr lang="en-US" baseline="-25000" smtClean="0"/>
              <a:t>2</a:t>
            </a:r>
            <a:r>
              <a:rPr lang="en-US" baseline="30000" smtClean="0"/>
              <a:t>-</a:t>
            </a:r>
            <a:r>
              <a:rPr lang="en-US" smtClean="0"/>
              <a:t> -</a:t>
            </a:r>
            <a:r>
              <a:rPr lang="en-US" i="1" smtClean="0"/>
              <a:t>d</a:t>
            </a:r>
            <a:r>
              <a:rPr lang="en-US" baseline="-25000" smtClean="0"/>
              <a:t>2</a:t>
            </a:r>
            <a:r>
              <a:rPr lang="en-US" baseline="30000" smtClean="0"/>
              <a:t>+</a:t>
            </a:r>
            <a:r>
              <a:rPr lang="en-US" smtClean="0"/>
              <a:t>                          	   =   500</a:t>
            </a:r>
          </a:p>
          <a:p>
            <a:pPr defTabSz="520700">
              <a:buFont typeface="Monotype Sorts"/>
              <a:buNone/>
            </a:pPr>
            <a:r>
              <a:rPr lang="en-US" smtClean="0"/>
              <a:t>                .2</a:t>
            </a:r>
            <a:r>
              <a:rPr lang="en-US" i="1" smtClean="0"/>
              <a:t>x</a:t>
            </a:r>
            <a:r>
              <a:rPr lang="en-US" baseline="-25000" smtClean="0"/>
              <a:t>1</a:t>
            </a:r>
            <a:r>
              <a:rPr lang="en-US" smtClean="0"/>
              <a:t>+  .5</a:t>
            </a:r>
            <a:r>
              <a:rPr lang="en-US" i="1" smtClean="0"/>
              <a:t>x</a:t>
            </a:r>
            <a:r>
              <a:rPr lang="en-US" baseline="-25000" smtClean="0"/>
              <a:t>2</a:t>
            </a:r>
            <a:r>
              <a:rPr lang="en-US" smtClean="0"/>
              <a:t>                            +</a:t>
            </a:r>
            <a:r>
              <a:rPr lang="en-US" i="1" smtClean="0"/>
              <a:t>d</a:t>
            </a:r>
            <a:r>
              <a:rPr lang="en-US" baseline="-25000" smtClean="0"/>
              <a:t>3</a:t>
            </a:r>
            <a:r>
              <a:rPr lang="en-US" baseline="30000" smtClean="0"/>
              <a:t>-</a:t>
            </a:r>
            <a:r>
              <a:rPr lang="en-US" smtClean="0"/>
              <a:t> -</a:t>
            </a:r>
            <a:r>
              <a:rPr lang="en-US" i="1" smtClean="0"/>
              <a:t>d</a:t>
            </a:r>
            <a:r>
              <a:rPr lang="en-US" baseline="-25000" smtClean="0"/>
              <a:t>3</a:t>
            </a:r>
            <a:r>
              <a:rPr lang="en-US" baseline="30000" smtClean="0"/>
              <a:t>+   </a:t>
            </a:r>
            <a:r>
              <a:rPr lang="en-US" smtClean="0"/>
              <a:t>          	   =   250</a:t>
            </a:r>
          </a:p>
          <a:p>
            <a:pPr defTabSz="520700">
              <a:buFont typeface="Monotype Sorts"/>
              <a:buNone/>
            </a:pPr>
            <a:r>
              <a:rPr lang="en-US" smtClean="0"/>
              <a:t>                   </a:t>
            </a:r>
            <a:r>
              <a:rPr lang="en-US" i="1" smtClean="0"/>
              <a:t>x</a:t>
            </a:r>
            <a:r>
              <a:rPr lang="en-US" baseline="-25000" smtClean="0"/>
              <a:t>1</a:t>
            </a:r>
            <a:r>
              <a:rPr lang="en-US" smtClean="0"/>
              <a:t>+1.5</a:t>
            </a:r>
            <a:r>
              <a:rPr lang="en-US" i="1" smtClean="0"/>
              <a:t>x</a:t>
            </a:r>
            <a:r>
              <a:rPr lang="en-US" baseline="-25000" smtClean="0"/>
              <a:t>2</a:t>
            </a:r>
            <a:r>
              <a:rPr lang="en-US" smtClean="0"/>
              <a:t>                                           +</a:t>
            </a:r>
            <a:r>
              <a:rPr lang="en-US" i="1" smtClean="0"/>
              <a:t>d</a:t>
            </a:r>
            <a:r>
              <a:rPr lang="en-US" baseline="-25000" smtClean="0"/>
              <a:t>4</a:t>
            </a:r>
            <a:r>
              <a:rPr lang="en-US" baseline="30000" smtClean="0"/>
              <a:t>-</a:t>
            </a:r>
            <a:r>
              <a:rPr lang="en-US" smtClean="0"/>
              <a:t> -</a:t>
            </a:r>
            <a:r>
              <a:rPr lang="en-US" i="1" smtClean="0"/>
              <a:t>d</a:t>
            </a:r>
            <a:r>
              <a:rPr lang="en-US" baseline="-25000" smtClean="0"/>
              <a:t>4</a:t>
            </a:r>
            <a:r>
              <a:rPr lang="en-US" baseline="30000" smtClean="0"/>
              <a:t>+   </a:t>
            </a:r>
            <a:r>
              <a:rPr lang="en-US" smtClean="0"/>
              <a:t>=   400</a:t>
            </a:r>
          </a:p>
          <a:p>
            <a:pPr defTabSz="520700">
              <a:buFont typeface="Monotype Sorts"/>
              <a:buNone/>
            </a:pPr>
            <a:r>
              <a:rPr lang="en-US" smtClean="0"/>
              <a:t>                         </a:t>
            </a:r>
            <a:r>
              <a:rPr lang="en-US" i="1" smtClean="0"/>
              <a:t>x</a:t>
            </a:r>
            <a:r>
              <a:rPr lang="en-US" baseline="-25000" smtClean="0"/>
              <a:t>1</a:t>
            </a:r>
            <a:r>
              <a:rPr lang="en-US" smtClean="0"/>
              <a:t>, </a:t>
            </a:r>
            <a:r>
              <a:rPr lang="en-US" i="1" smtClean="0"/>
              <a:t>x</a:t>
            </a:r>
            <a:r>
              <a:rPr lang="en-US" baseline="-25000" smtClean="0"/>
              <a:t>2</a:t>
            </a:r>
            <a:r>
              <a:rPr lang="en-US" smtClean="0"/>
              <a:t>, </a:t>
            </a:r>
            <a:r>
              <a:rPr lang="en-US" i="1" smtClean="0"/>
              <a:t>d</a:t>
            </a:r>
            <a:r>
              <a:rPr lang="en-US" baseline="-25000" smtClean="0"/>
              <a:t>1</a:t>
            </a:r>
            <a:r>
              <a:rPr lang="en-US" baseline="30000" smtClean="0"/>
              <a:t>-</a:t>
            </a:r>
            <a:r>
              <a:rPr lang="en-US" smtClean="0"/>
              <a:t>, </a:t>
            </a:r>
            <a:r>
              <a:rPr lang="en-US" i="1" smtClean="0"/>
              <a:t>d</a:t>
            </a:r>
            <a:r>
              <a:rPr lang="en-US" baseline="-25000" smtClean="0"/>
              <a:t>1</a:t>
            </a:r>
            <a:r>
              <a:rPr lang="en-US" baseline="30000" smtClean="0"/>
              <a:t>+</a:t>
            </a:r>
            <a:r>
              <a:rPr lang="en-US" smtClean="0"/>
              <a:t>, </a:t>
            </a:r>
            <a:r>
              <a:rPr lang="en-US" i="1" smtClean="0"/>
              <a:t>d</a:t>
            </a:r>
            <a:r>
              <a:rPr lang="en-US" baseline="-25000" smtClean="0"/>
              <a:t>2</a:t>
            </a:r>
            <a:r>
              <a:rPr lang="en-US" baseline="30000" smtClean="0"/>
              <a:t>-</a:t>
            </a:r>
            <a:r>
              <a:rPr lang="en-US" smtClean="0"/>
              <a:t>, </a:t>
            </a:r>
            <a:r>
              <a:rPr lang="en-US" i="1" smtClean="0"/>
              <a:t>d</a:t>
            </a:r>
            <a:r>
              <a:rPr lang="en-US" baseline="-25000" smtClean="0"/>
              <a:t>2</a:t>
            </a:r>
            <a:r>
              <a:rPr lang="en-US" baseline="30000" smtClean="0"/>
              <a:t>+</a:t>
            </a:r>
            <a:r>
              <a:rPr lang="en-US" smtClean="0"/>
              <a:t>, </a:t>
            </a:r>
            <a:r>
              <a:rPr lang="en-US" i="1" smtClean="0"/>
              <a:t>d</a:t>
            </a:r>
            <a:r>
              <a:rPr lang="en-US" baseline="-25000" smtClean="0"/>
              <a:t>3</a:t>
            </a:r>
            <a:r>
              <a:rPr lang="en-US" baseline="30000" smtClean="0"/>
              <a:t>-</a:t>
            </a:r>
            <a:r>
              <a:rPr lang="en-US" smtClean="0"/>
              <a:t>, </a:t>
            </a:r>
            <a:r>
              <a:rPr lang="en-US" i="1" smtClean="0"/>
              <a:t>d</a:t>
            </a:r>
            <a:r>
              <a:rPr lang="en-US" baseline="-25000" smtClean="0"/>
              <a:t>3</a:t>
            </a:r>
            <a:r>
              <a:rPr lang="en-US" baseline="30000" smtClean="0"/>
              <a:t>+</a:t>
            </a:r>
            <a:r>
              <a:rPr lang="en-US" smtClean="0"/>
              <a:t>, </a:t>
            </a:r>
            <a:r>
              <a:rPr lang="en-US" i="1" smtClean="0"/>
              <a:t>d</a:t>
            </a:r>
            <a:r>
              <a:rPr lang="en-US" baseline="-25000" smtClean="0"/>
              <a:t>4</a:t>
            </a:r>
            <a:r>
              <a:rPr lang="en-US" baseline="30000" smtClean="0"/>
              <a:t>-</a:t>
            </a:r>
            <a:r>
              <a:rPr lang="en-US" smtClean="0"/>
              <a:t>, </a:t>
            </a:r>
            <a:r>
              <a:rPr lang="en-US" i="1" smtClean="0"/>
              <a:t>d</a:t>
            </a:r>
            <a:r>
              <a:rPr lang="en-US" baseline="-25000" smtClean="0"/>
              <a:t>4</a:t>
            </a:r>
            <a:r>
              <a:rPr lang="en-US" baseline="30000" smtClean="0"/>
              <a:t>+</a:t>
            </a:r>
            <a:r>
              <a:rPr lang="en-US" smtClean="0"/>
              <a:t> </a:t>
            </a:r>
            <a:r>
              <a:rPr lang="en-US" u="sng" smtClean="0"/>
              <a:t>&gt;</a:t>
            </a:r>
            <a:r>
              <a:rPr lang="en-US" smtClean="0"/>
              <a:t>   0</a:t>
            </a:r>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53"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16387" name="Rectangle 3"/>
          <p:cNvSpPr>
            <a:spLocks noGrp="1" noChangeArrowheads="1"/>
          </p:cNvSpPr>
          <p:nvPr>
            <p:ph idx="1"/>
          </p:nvPr>
        </p:nvSpPr>
        <p:spPr>
          <a:xfrm>
            <a:off x="630238" y="1104900"/>
            <a:ext cx="7905750" cy="2141538"/>
          </a:xfrm>
        </p:spPr>
        <p:txBody>
          <a:bodyPr/>
          <a:lstStyle/>
          <a:p>
            <a:pPr>
              <a:buFont typeface="Monotype Sorts"/>
              <a:buNone/>
            </a:pPr>
            <a:r>
              <a:rPr lang="en-US" smtClean="0">
                <a:solidFill>
                  <a:srgbClr val="66FFFF"/>
                </a:solidFill>
              </a:rPr>
              <a:t>	Iteration 1</a:t>
            </a:r>
          </a:p>
          <a:p>
            <a:pPr>
              <a:buFont typeface="Monotype Sorts"/>
              <a:buNone/>
            </a:pPr>
            <a:r>
              <a:rPr lang="en-US" smtClean="0">
                <a:solidFill>
                  <a:schemeClr val="tx2"/>
                </a:solidFill>
              </a:rPr>
              <a:t>		</a:t>
            </a:r>
            <a:r>
              <a:rPr lang="en-US" smtClean="0"/>
              <a:t>To solve graphically, first graph the functional constraints.  Then graph the first goal: </a:t>
            </a:r>
            <a:r>
              <a:rPr lang="en-US" i="1" smtClean="0"/>
              <a:t>x</a:t>
            </a:r>
            <a:r>
              <a:rPr lang="en-US" baseline="-25000" smtClean="0"/>
              <a:t>1</a:t>
            </a:r>
            <a:r>
              <a:rPr lang="en-US" smtClean="0"/>
              <a:t> = 200.  Note on the next slide that there is a set of points that exceed  </a:t>
            </a:r>
            <a:r>
              <a:rPr lang="en-US" i="1" smtClean="0"/>
              <a:t>x</a:t>
            </a:r>
            <a:r>
              <a:rPr lang="en-US" baseline="-25000" smtClean="0"/>
              <a:t>1</a:t>
            </a:r>
            <a:r>
              <a:rPr lang="en-US" smtClean="0"/>
              <a:t> = 200 (where </a:t>
            </a:r>
            <a:r>
              <a:rPr lang="en-US" i="1" smtClean="0"/>
              <a:t>d</a:t>
            </a:r>
            <a:r>
              <a:rPr lang="en-US" baseline="-25000" smtClean="0"/>
              <a:t>1</a:t>
            </a:r>
            <a:r>
              <a:rPr lang="en-US" baseline="30000" smtClean="0"/>
              <a:t>-</a:t>
            </a:r>
            <a:r>
              <a:rPr lang="en-US" smtClean="0"/>
              <a:t> = 0).</a:t>
            </a: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17411" name="Rectangle 3"/>
          <p:cNvSpPr>
            <a:spLocks noGrp="1" noChangeArrowheads="1"/>
          </p:cNvSpPr>
          <p:nvPr>
            <p:ph idx="1"/>
          </p:nvPr>
        </p:nvSpPr>
        <p:spPr>
          <a:xfrm>
            <a:off x="630238" y="1104900"/>
            <a:ext cx="6788150" cy="541338"/>
          </a:xfrm>
        </p:spPr>
        <p:txBody>
          <a:bodyPr/>
          <a:lstStyle/>
          <a:p>
            <a:pPr>
              <a:buFont typeface="Monotype Sorts"/>
              <a:buNone/>
            </a:pPr>
            <a:r>
              <a:rPr lang="en-US" smtClean="0">
                <a:solidFill>
                  <a:srgbClr val="66FFFF"/>
                </a:solidFill>
              </a:rPr>
              <a:t>	Functional Constraints and Goal 1 Graphed</a:t>
            </a:r>
          </a:p>
        </p:txBody>
      </p:sp>
      <p:sp>
        <p:nvSpPr>
          <p:cNvPr id="17413" name="Line 5"/>
          <p:cNvSpPr>
            <a:spLocks noChangeShapeType="1"/>
          </p:cNvSpPr>
          <p:nvPr/>
        </p:nvSpPr>
        <p:spPr bwMode="auto">
          <a:xfrm>
            <a:off x="1828800" y="2203450"/>
            <a:ext cx="2051050" cy="34861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15" name="Line 7"/>
          <p:cNvSpPr>
            <a:spLocks noChangeShapeType="1"/>
          </p:cNvSpPr>
          <p:nvPr/>
        </p:nvSpPr>
        <p:spPr bwMode="auto">
          <a:xfrm>
            <a:off x="1817688" y="1947863"/>
            <a:ext cx="0" cy="374808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16" name="Line 8"/>
          <p:cNvSpPr>
            <a:spLocks noChangeShapeType="1"/>
          </p:cNvSpPr>
          <p:nvPr/>
        </p:nvSpPr>
        <p:spPr bwMode="auto">
          <a:xfrm>
            <a:off x="1824038" y="3930650"/>
            <a:ext cx="5867400"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6086" name="Rectangle 9"/>
          <p:cNvSpPr>
            <a:spLocks noChangeArrowheads="1"/>
          </p:cNvSpPr>
          <p:nvPr/>
        </p:nvSpPr>
        <p:spPr bwMode="auto">
          <a:xfrm>
            <a:off x="3243263" y="1566863"/>
            <a:ext cx="234950" cy="1212850"/>
          </a:xfrm>
          <a:prstGeom prst="rect">
            <a:avLst/>
          </a:prstGeom>
          <a:noFill/>
          <a:ln w="12700">
            <a:noFill/>
            <a:miter lim="800000"/>
            <a:headEnd/>
            <a:tailEnd/>
          </a:ln>
        </p:spPr>
        <p:txBody>
          <a:bodyPr wrap="none" lIns="117475" tIns="57150" rIns="117475" bIns="57150">
            <a:spAutoFit/>
          </a:bodyPr>
          <a:lstStyle/>
          <a:p>
            <a:pPr defTabSz="1462088" eaLnBrk="0" hangingPunct="0"/>
            <a:endParaRPr lang="en-US" sz="1800">
              <a:latin typeface="Arial" charset="0"/>
            </a:endParaRPr>
          </a:p>
          <a:p>
            <a:pPr defTabSz="1462088" eaLnBrk="0" hangingPunct="0"/>
            <a:endParaRPr lang="en-US" sz="1800">
              <a:latin typeface="Arial" charset="0"/>
            </a:endParaRPr>
          </a:p>
          <a:p>
            <a:pPr defTabSz="1462088" eaLnBrk="0" hangingPunct="0"/>
            <a:endParaRPr lang="en-US" sz="1800">
              <a:latin typeface="Arial" charset="0"/>
            </a:endParaRPr>
          </a:p>
          <a:p>
            <a:pPr defTabSz="1462088"/>
            <a:endParaRPr lang="en-US" sz="1800">
              <a:latin typeface="Arial" charset="0"/>
            </a:endParaRPr>
          </a:p>
        </p:txBody>
      </p:sp>
      <p:sp>
        <p:nvSpPr>
          <p:cNvPr id="46087" name="Rectangle 10"/>
          <p:cNvSpPr>
            <a:spLocks noChangeArrowheads="1"/>
          </p:cNvSpPr>
          <p:nvPr/>
        </p:nvSpPr>
        <p:spPr bwMode="auto">
          <a:xfrm>
            <a:off x="3917950" y="1566863"/>
            <a:ext cx="234950" cy="1577975"/>
          </a:xfrm>
          <a:prstGeom prst="rect">
            <a:avLst/>
          </a:prstGeom>
          <a:noFill/>
          <a:ln w="12700">
            <a:noFill/>
            <a:miter lim="800000"/>
            <a:headEnd/>
            <a:tailEnd/>
          </a:ln>
        </p:spPr>
        <p:txBody>
          <a:bodyPr wrap="none" lIns="117475" tIns="57150" rIns="117475" bIns="57150">
            <a:spAutoFit/>
          </a:bodyPr>
          <a:lstStyle/>
          <a:p>
            <a:pPr defTabSz="1462088" eaLnBrk="0" hangingPunct="0"/>
            <a:endParaRPr lang="en-US" sz="1800">
              <a:latin typeface="Arial" charset="0"/>
            </a:endParaRPr>
          </a:p>
          <a:p>
            <a:pPr defTabSz="1462088" eaLnBrk="0" hangingPunct="0"/>
            <a:endParaRPr lang="en-US" sz="1800">
              <a:latin typeface="Arial" charset="0"/>
            </a:endParaRPr>
          </a:p>
          <a:p>
            <a:pPr defTabSz="1462088" eaLnBrk="0" hangingPunct="0"/>
            <a:endParaRPr lang="en-US" sz="1500">
              <a:latin typeface="Arial" charset="0"/>
            </a:endParaRPr>
          </a:p>
          <a:p>
            <a:pPr defTabSz="1462088" eaLnBrk="0" hangingPunct="0"/>
            <a:endParaRPr lang="en-US" sz="1500">
              <a:latin typeface="Arial" charset="0"/>
            </a:endParaRPr>
          </a:p>
          <a:p>
            <a:pPr defTabSz="1462088" eaLnBrk="0" hangingPunct="0"/>
            <a:endParaRPr lang="en-US" sz="1500">
              <a:latin typeface="Arial" charset="0"/>
            </a:endParaRPr>
          </a:p>
          <a:p>
            <a:pPr defTabSz="1462088"/>
            <a:endParaRPr lang="en-US" sz="1500">
              <a:latin typeface="Arial" charset="0"/>
            </a:endParaRPr>
          </a:p>
        </p:txBody>
      </p:sp>
      <p:sp>
        <p:nvSpPr>
          <p:cNvPr id="17419" name="Rectangle 11"/>
          <p:cNvSpPr>
            <a:spLocks noChangeArrowheads="1"/>
          </p:cNvSpPr>
          <p:nvPr/>
        </p:nvSpPr>
        <p:spPr bwMode="auto">
          <a:xfrm>
            <a:off x="3376613" y="2132013"/>
            <a:ext cx="2162175"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2</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1000</a:t>
            </a:r>
          </a:p>
        </p:txBody>
      </p:sp>
      <p:sp>
        <p:nvSpPr>
          <p:cNvPr id="17420" name="Rectangle 12"/>
          <p:cNvSpPr>
            <a:spLocks noChangeArrowheads="1"/>
          </p:cNvSpPr>
          <p:nvPr/>
        </p:nvSpPr>
        <p:spPr bwMode="auto">
          <a:xfrm>
            <a:off x="3303588" y="2746375"/>
            <a:ext cx="2343150"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1: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&gt;</a:t>
            </a:r>
            <a:r>
              <a:rPr lang="en-US">
                <a:solidFill>
                  <a:srgbClr val="FFFFFF"/>
                </a:solidFill>
                <a:effectLst>
                  <a:outerShdw blurRad="38100" dist="38100" dir="2700000" algn="tl">
                    <a:srgbClr val="000000"/>
                  </a:outerShdw>
                </a:effectLst>
              </a:rPr>
              <a:t>  200</a:t>
            </a:r>
          </a:p>
        </p:txBody>
      </p:sp>
      <p:sp>
        <p:nvSpPr>
          <p:cNvPr id="17421" name="Rectangle 13"/>
          <p:cNvSpPr>
            <a:spLocks noChangeArrowheads="1"/>
          </p:cNvSpPr>
          <p:nvPr/>
        </p:nvSpPr>
        <p:spPr bwMode="auto">
          <a:xfrm>
            <a:off x="3338513" y="3351213"/>
            <a:ext cx="1882775"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600</a:t>
            </a:r>
          </a:p>
        </p:txBody>
      </p:sp>
      <p:sp>
        <p:nvSpPr>
          <p:cNvPr id="17422" name="Rectangle 14"/>
          <p:cNvSpPr>
            <a:spLocks noChangeArrowheads="1"/>
          </p:cNvSpPr>
          <p:nvPr/>
        </p:nvSpPr>
        <p:spPr bwMode="auto">
          <a:xfrm>
            <a:off x="6370638" y="3028950"/>
            <a:ext cx="1316037"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 </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500</a:t>
            </a:r>
          </a:p>
        </p:txBody>
      </p:sp>
      <p:sp>
        <p:nvSpPr>
          <p:cNvPr id="17423" name="Rectangle 15"/>
          <p:cNvSpPr>
            <a:spLocks noChangeArrowheads="1"/>
          </p:cNvSpPr>
          <p:nvPr/>
        </p:nvSpPr>
        <p:spPr bwMode="auto">
          <a:xfrm>
            <a:off x="6219825" y="4284663"/>
            <a:ext cx="1458913" cy="1119187"/>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Points</a:t>
            </a:r>
          </a:p>
          <a:p>
            <a:pPr defTabSz="1462088" eaLnBrk="0" hangingPunct="0">
              <a:defRPr/>
            </a:pPr>
            <a:r>
              <a:rPr lang="en-US">
                <a:solidFill>
                  <a:srgbClr val="FFFFFF"/>
                </a:solidFill>
                <a:effectLst>
                  <a:outerShdw blurRad="38100" dist="38100" dir="2700000" algn="tl">
                    <a:srgbClr val="000000"/>
                  </a:outerShdw>
                </a:effectLst>
              </a:rPr>
              <a:t>Satisfying</a:t>
            </a:r>
          </a:p>
          <a:p>
            <a:pPr defTabSz="1462088" eaLnBrk="0" hangingPunct="0">
              <a:defRPr/>
            </a:pPr>
            <a:r>
              <a:rPr lang="en-US">
                <a:solidFill>
                  <a:srgbClr val="FFFFFF"/>
                </a:solidFill>
                <a:effectLst>
                  <a:outerShdw blurRad="38100" dist="38100" dir="2700000" algn="tl">
                    <a:srgbClr val="000000"/>
                  </a:outerShdw>
                </a:effectLst>
              </a:rPr>
              <a:t>Goal 1</a:t>
            </a:r>
          </a:p>
        </p:txBody>
      </p:sp>
      <p:sp>
        <p:nvSpPr>
          <p:cNvPr id="17424" name="Line 16"/>
          <p:cNvSpPr>
            <a:spLocks noChangeShapeType="1"/>
          </p:cNvSpPr>
          <p:nvPr/>
        </p:nvSpPr>
        <p:spPr bwMode="auto">
          <a:xfrm flipH="1">
            <a:off x="2197100" y="2355850"/>
            <a:ext cx="1198563" cy="39370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25" name="Line 17"/>
          <p:cNvSpPr>
            <a:spLocks noChangeShapeType="1"/>
          </p:cNvSpPr>
          <p:nvPr/>
        </p:nvSpPr>
        <p:spPr bwMode="auto">
          <a:xfrm flipH="1">
            <a:off x="2144713" y="3609975"/>
            <a:ext cx="1168400" cy="22860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26" name="Line 18"/>
          <p:cNvSpPr>
            <a:spLocks noChangeShapeType="1"/>
          </p:cNvSpPr>
          <p:nvPr/>
        </p:nvSpPr>
        <p:spPr bwMode="auto">
          <a:xfrm flipH="1">
            <a:off x="2630488" y="2965450"/>
            <a:ext cx="688975" cy="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27" name="Line 19"/>
          <p:cNvSpPr>
            <a:spLocks noChangeShapeType="1"/>
          </p:cNvSpPr>
          <p:nvPr/>
        </p:nvSpPr>
        <p:spPr bwMode="auto">
          <a:xfrm>
            <a:off x="6946900" y="3508375"/>
            <a:ext cx="0" cy="371475"/>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28" name="Rectangle 20"/>
          <p:cNvSpPr>
            <a:spLocks noChangeArrowheads="1"/>
          </p:cNvSpPr>
          <p:nvPr/>
        </p:nvSpPr>
        <p:spPr bwMode="auto">
          <a:xfrm>
            <a:off x="7518400" y="5461000"/>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a:t>
            </a:r>
          </a:p>
        </p:txBody>
      </p:sp>
      <p:sp>
        <p:nvSpPr>
          <p:cNvPr id="17429" name="Rectangle 21"/>
          <p:cNvSpPr>
            <a:spLocks noChangeArrowheads="1"/>
          </p:cNvSpPr>
          <p:nvPr/>
        </p:nvSpPr>
        <p:spPr bwMode="auto">
          <a:xfrm>
            <a:off x="1617663" y="1417638"/>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a:t>
            </a:r>
          </a:p>
        </p:txBody>
      </p:sp>
      <p:sp>
        <p:nvSpPr>
          <p:cNvPr id="17431" name="Freeform 23"/>
          <p:cNvSpPr>
            <a:spLocks/>
          </p:cNvSpPr>
          <p:nvPr/>
        </p:nvSpPr>
        <p:spPr bwMode="auto">
          <a:xfrm>
            <a:off x="2581275" y="4262438"/>
            <a:ext cx="1290638" cy="1423987"/>
          </a:xfrm>
          <a:custGeom>
            <a:avLst/>
            <a:gdLst/>
            <a:ahLst/>
            <a:cxnLst>
              <a:cxn ang="0">
                <a:pos x="0" y="894"/>
              </a:cxn>
              <a:cxn ang="0">
                <a:pos x="0" y="0"/>
              </a:cxn>
              <a:cxn ang="0">
                <a:pos x="549" y="465"/>
              </a:cxn>
              <a:cxn ang="0">
                <a:pos x="813" y="897"/>
              </a:cxn>
              <a:cxn ang="0">
                <a:pos x="0" y="894"/>
              </a:cxn>
            </a:cxnLst>
            <a:rect l="0" t="0" r="r" b="b"/>
            <a:pathLst>
              <a:path w="813" h="897">
                <a:moveTo>
                  <a:pt x="0" y="894"/>
                </a:moveTo>
                <a:lnTo>
                  <a:pt x="0" y="0"/>
                </a:lnTo>
                <a:lnTo>
                  <a:pt x="549" y="465"/>
                </a:lnTo>
                <a:lnTo>
                  <a:pt x="813" y="897"/>
                </a:lnTo>
                <a:lnTo>
                  <a:pt x="0" y="894"/>
                </a:lnTo>
              </a:path>
            </a:pathLst>
          </a:custGeom>
          <a:gradFill rotWithShape="0">
            <a:gsLst>
              <a:gs pos="0">
                <a:srgbClr val="993366"/>
              </a:gs>
              <a:gs pos="100000">
                <a:srgbClr val="993366">
                  <a:gamma/>
                  <a:shade val="46275"/>
                  <a:invGamma/>
                </a:srgbClr>
              </a:gs>
            </a:gsLst>
            <a:path path="rect">
              <a:fillToRect l="50000" t="50000" r="50000" b="50000"/>
            </a:path>
          </a:grad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432" name="Line 24"/>
          <p:cNvSpPr>
            <a:spLocks noChangeShapeType="1"/>
          </p:cNvSpPr>
          <p:nvPr/>
        </p:nvSpPr>
        <p:spPr bwMode="auto">
          <a:xfrm flipV="1">
            <a:off x="1824038" y="5686425"/>
            <a:ext cx="5634037"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33" name="Line 25"/>
          <p:cNvSpPr>
            <a:spLocks noChangeShapeType="1"/>
          </p:cNvSpPr>
          <p:nvPr/>
        </p:nvSpPr>
        <p:spPr bwMode="auto">
          <a:xfrm>
            <a:off x="1824038" y="3611563"/>
            <a:ext cx="2460625" cy="2078037"/>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30" name="Arc 22"/>
          <p:cNvSpPr>
            <a:spLocks/>
          </p:cNvSpPr>
          <p:nvPr/>
        </p:nvSpPr>
        <p:spPr bwMode="auto">
          <a:xfrm>
            <a:off x="2981325" y="4840288"/>
            <a:ext cx="3175000" cy="284162"/>
          </a:xfrm>
          <a:custGeom>
            <a:avLst/>
            <a:gdLst>
              <a:gd name="G0" fmla="+- 21600 0 0"/>
              <a:gd name="G1" fmla="+- 21600 0 0"/>
              <a:gd name="G2" fmla="+- 21600 0 0"/>
              <a:gd name="T0" fmla="*/ 0 w 21600"/>
              <a:gd name="T1" fmla="*/ 21600 h 21600"/>
              <a:gd name="T2" fmla="*/ 21589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74"/>
                  <a:pt x="9663" y="6"/>
                  <a:pt x="21589" y="0"/>
                </a:cubicBezTo>
              </a:path>
              <a:path w="21600" h="21600" stroke="0" extrusionOk="0">
                <a:moveTo>
                  <a:pt x="0" y="21600"/>
                </a:moveTo>
                <a:cubicBezTo>
                  <a:pt x="0" y="9674"/>
                  <a:pt x="9663" y="6"/>
                  <a:pt x="21589" y="0"/>
                </a:cubicBezTo>
                <a:lnTo>
                  <a:pt x="21600" y="21600"/>
                </a:lnTo>
                <a:close/>
              </a:path>
            </a:pathLst>
          </a:custGeom>
          <a:noFill/>
          <a:ln w="12700" cap="rnd">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7414" name="Line 6"/>
          <p:cNvSpPr>
            <a:spLocks noChangeShapeType="1"/>
          </p:cNvSpPr>
          <p:nvPr/>
        </p:nvSpPr>
        <p:spPr bwMode="auto">
          <a:xfrm flipV="1">
            <a:off x="2574925" y="1925638"/>
            <a:ext cx="3175" cy="3760787"/>
          </a:xfrm>
          <a:prstGeom prst="line">
            <a:avLst/>
          </a:prstGeom>
          <a:noFill/>
          <a:ln w="12700">
            <a:solidFill>
              <a:srgbClr val="FFFFFF"/>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pSp>
        <p:nvGrpSpPr>
          <p:cNvPr id="46104" name="Group 361"/>
          <p:cNvGrpSpPr>
            <a:grpSpLocks/>
          </p:cNvGrpSpPr>
          <p:nvPr/>
        </p:nvGrpSpPr>
        <p:grpSpPr bwMode="auto">
          <a:xfrm>
            <a:off x="1763713" y="2195513"/>
            <a:ext cx="111125" cy="2797175"/>
            <a:chOff x="1111" y="1423"/>
            <a:chExt cx="70" cy="1762"/>
          </a:xfrm>
        </p:grpSpPr>
        <p:sp>
          <p:nvSpPr>
            <p:cNvPr id="17764" name="Line 356"/>
            <p:cNvSpPr>
              <a:spLocks noChangeShapeType="1"/>
            </p:cNvSpPr>
            <p:nvPr/>
          </p:nvSpPr>
          <p:spPr bwMode="auto">
            <a:xfrm>
              <a:off x="1117" y="18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65" name="Line 357"/>
            <p:cNvSpPr>
              <a:spLocks noChangeShapeType="1"/>
            </p:cNvSpPr>
            <p:nvPr/>
          </p:nvSpPr>
          <p:spPr bwMode="auto">
            <a:xfrm>
              <a:off x="1114" y="230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66" name="Line 358"/>
            <p:cNvSpPr>
              <a:spLocks noChangeShapeType="1"/>
            </p:cNvSpPr>
            <p:nvPr/>
          </p:nvSpPr>
          <p:spPr bwMode="auto">
            <a:xfrm>
              <a:off x="1114" y="273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67" name="Line 359"/>
            <p:cNvSpPr>
              <a:spLocks noChangeShapeType="1"/>
            </p:cNvSpPr>
            <p:nvPr/>
          </p:nvSpPr>
          <p:spPr bwMode="auto">
            <a:xfrm>
              <a:off x="1111" y="318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68" name="Line 360"/>
            <p:cNvSpPr>
              <a:spLocks noChangeShapeType="1"/>
            </p:cNvSpPr>
            <p:nvPr/>
          </p:nvSpPr>
          <p:spPr bwMode="auto">
            <a:xfrm>
              <a:off x="1114" y="142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46105" name="Group 362"/>
          <p:cNvGrpSpPr>
            <a:grpSpLocks/>
          </p:cNvGrpSpPr>
          <p:nvPr/>
        </p:nvGrpSpPr>
        <p:grpSpPr bwMode="auto">
          <a:xfrm>
            <a:off x="2578100" y="5632450"/>
            <a:ext cx="4283075" cy="111125"/>
            <a:chOff x="1568" y="3540"/>
            <a:chExt cx="2698" cy="70"/>
          </a:xfrm>
        </p:grpSpPr>
        <p:grpSp>
          <p:nvGrpSpPr>
            <p:cNvPr id="46108" name="Group 363"/>
            <p:cNvGrpSpPr>
              <a:grpSpLocks/>
            </p:cNvGrpSpPr>
            <p:nvPr/>
          </p:nvGrpSpPr>
          <p:grpSpPr bwMode="auto">
            <a:xfrm>
              <a:off x="1568" y="3540"/>
              <a:ext cx="2138" cy="70"/>
              <a:chOff x="1568" y="3540"/>
              <a:chExt cx="2138" cy="70"/>
            </a:xfrm>
          </p:grpSpPr>
          <p:sp>
            <p:nvSpPr>
              <p:cNvPr id="17772" name="Line 364"/>
              <p:cNvSpPr>
                <a:spLocks noChangeShapeType="1"/>
              </p:cNvSpPr>
              <p:nvPr/>
            </p:nvSpPr>
            <p:spPr bwMode="auto">
              <a:xfrm rot="5400000">
                <a:off x="3126" y="357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73" name="Line 365"/>
              <p:cNvSpPr>
                <a:spLocks noChangeShapeType="1"/>
              </p:cNvSpPr>
              <p:nvPr/>
            </p:nvSpPr>
            <p:spPr bwMode="auto">
              <a:xfrm rot="5400000">
                <a:off x="2606"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74" name="Line 366"/>
              <p:cNvSpPr>
                <a:spLocks noChangeShapeType="1"/>
              </p:cNvSpPr>
              <p:nvPr/>
            </p:nvSpPr>
            <p:spPr bwMode="auto">
              <a:xfrm rot="5400000">
                <a:off x="2078"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75" name="Line 367"/>
              <p:cNvSpPr>
                <a:spLocks noChangeShapeType="1"/>
              </p:cNvSpPr>
              <p:nvPr/>
            </p:nvSpPr>
            <p:spPr bwMode="auto">
              <a:xfrm rot="5400000">
                <a:off x="1536" y="3572"/>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7776" name="Line 368"/>
              <p:cNvSpPr>
                <a:spLocks noChangeShapeType="1"/>
              </p:cNvSpPr>
              <p:nvPr/>
            </p:nvSpPr>
            <p:spPr bwMode="auto">
              <a:xfrm rot="5400000">
                <a:off x="367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17777" name="Line 369"/>
            <p:cNvSpPr>
              <a:spLocks noChangeShapeType="1"/>
            </p:cNvSpPr>
            <p:nvPr/>
          </p:nvSpPr>
          <p:spPr bwMode="auto">
            <a:xfrm rot="5400000">
              <a:off x="423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17781" name="Text Box 373"/>
          <p:cNvSpPr txBox="1">
            <a:spLocks noChangeArrowheads="1"/>
          </p:cNvSpPr>
          <p:nvPr/>
        </p:nvSpPr>
        <p:spPr bwMode="auto">
          <a:xfrm>
            <a:off x="1025525" y="2006600"/>
            <a:ext cx="742950" cy="3197225"/>
          </a:xfrm>
          <a:prstGeom prst="rect">
            <a:avLst/>
          </a:prstGeom>
          <a:noFill/>
          <a:ln w="12700">
            <a:noFill/>
            <a:miter lim="800000"/>
            <a:headEnd type="none" w="sm" len="sm"/>
            <a:tailEnd type="none" w="sm" len="sm"/>
          </a:ln>
          <a:effectLst/>
        </p:spPr>
        <p:txBody>
          <a:bodyPr wrap="none">
            <a:spAutoFit/>
          </a:bodyPr>
          <a:lstStyle/>
          <a:p>
            <a:pPr algn="r" eaLnBrk="0" hangingPunct="0">
              <a:defRPr/>
            </a:pPr>
            <a:r>
              <a:rPr lang="en-US">
                <a:effectLst>
                  <a:outerShdw blurRad="38100" dist="38100" dir="2700000" algn="tl">
                    <a:srgbClr val="000000"/>
                  </a:outerShdw>
                </a:effectLst>
              </a:rPr>
              <a:t>1000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800</a:t>
            </a:r>
          </a:p>
          <a:p>
            <a:pPr algn="r" eaLnBrk="0" hangingPunct="0">
              <a:defRPr/>
            </a:pPr>
            <a:endParaRPr lang="en-US">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600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400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200</a:t>
            </a:r>
          </a:p>
        </p:txBody>
      </p:sp>
      <p:sp>
        <p:nvSpPr>
          <p:cNvPr id="17782" name="Text Box 374"/>
          <p:cNvSpPr txBox="1">
            <a:spLocks noChangeArrowheads="1"/>
          </p:cNvSpPr>
          <p:nvPr/>
        </p:nvSpPr>
        <p:spPr bwMode="auto">
          <a:xfrm>
            <a:off x="2289175" y="5721350"/>
            <a:ext cx="4933950" cy="427038"/>
          </a:xfrm>
          <a:prstGeom prst="rect">
            <a:avLst/>
          </a:prstGeom>
          <a:noFill/>
          <a:ln w="12700">
            <a:noFill/>
            <a:miter lim="800000"/>
            <a:headEnd type="none" w="sm" len="sm"/>
            <a:tailEnd type="none" w="sm" len="sm"/>
          </a:ln>
          <a:effectLst/>
        </p:spPr>
        <p:txBody>
          <a:bodyPr wrap="none">
            <a:spAutoFit/>
          </a:bodyPr>
          <a:lstStyle/>
          <a:p>
            <a:pPr eaLnBrk="0" hangingPunct="0">
              <a:defRPr/>
            </a:pPr>
            <a:r>
              <a:rPr lang="en-US">
                <a:solidFill>
                  <a:srgbClr val="FFFFFF"/>
                </a:solidFill>
                <a:effectLst>
                  <a:outerShdw blurRad="38100" dist="38100" dir="2700000" algn="tl">
                    <a:srgbClr val="000000"/>
                  </a:outerShdw>
                </a:effectLst>
              </a:rPr>
              <a:t>200      400      600      800     1000     1200</a:t>
            </a: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18435" name="Rectangle 3"/>
          <p:cNvSpPr>
            <a:spLocks noGrp="1" noChangeArrowheads="1"/>
          </p:cNvSpPr>
          <p:nvPr>
            <p:ph idx="1"/>
          </p:nvPr>
        </p:nvSpPr>
        <p:spPr>
          <a:xfrm>
            <a:off x="630238" y="1104900"/>
            <a:ext cx="7905750" cy="2243138"/>
          </a:xfrm>
        </p:spPr>
        <p:txBody>
          <a:bodyPr/>
          <a:lstStyle/>
          <a:p>
            <a:pPr>
              <a:buFont typeface="Monotype Sorts"/>
              <a:buNone/>
            </a:pPr>
            <a:r>
              <a:rPr lang="en-US" smtClean="0">
                <a:solidFill>
                  <a:srgbClr val="66FFFF"/>
                </a:solidFill>
              </a:rPr>
              <a:t>	Iteration 2</a:t>
            </a:r>
          </a:p>
          <a:p>
            <a:pPr>
              <a:buFont typeface="Monotype Sorts"/>
              <a:buNone/>
            </a:pPr>
            <a:r>
              <a:rPr lang="en-US" smtClean="0"/>
              <a:t>		Now add Goal 1 as </a:t>
            </a:r>
            <a:r>
              <a:rPr lang="en-US" i="1" smtClean="0"/>
              <a:t>x</a:t>
            </a:r>
            <a:r>
              <a:rPr lang="en-US" baseline="-25000" smtClean="0"/>
              <a:t>1</a:t>
            </a:r>
            <a:r>
              <a:rPr lang="en-US" smtClean="0"/>
              <a:t> </a:t>
            </a:r>
            <a:r>
              <a:rPr lang="en-US" u="sng" smtClean="0"/>
              <a:t>&gt;</a:t>
            </a:r>
            <a:r>
              <a:rPr lang="en-US" smtClean="0"/>
              <a:t> 200 and graph Goal 2:</a:t>
            </a:r>
          </a:p>
          <a:p>
            <a:pPr>
              <a:buFont typeface="Monotype Sorts"/>
              <a:buNone/>
            </a:pPr>
            <a:r>
              <a:rPr lang="en-US" smtClean="0"/>
              <a:t>	</a:t>
            </a:r>
            <a:r>
              <a:rPr lang="en-US" i="1" smtClean="0"/>
              <a:t>x</a:t>
            </a:r>
            <a:r>
              <a:rPr lang="en-US" baseline="-25000" smtClean="0"/>
              <a:t>1</a:t>
            </a:r>
            <a:r>
              <a:rPr lang="en-US" smtClean="0"/>
              <a:t> + </a:t>
            </a:r>
            <a:r>
              <a:rPr lang="en-US" i="1" smtClean="0"/>
              <a:t>x</a:t>
            </a:r>
            <a:r>
              <a:rPr lang="en-US" baseline="-25000" smtClean="0"/>
              <a:t>2</a:t>
            </a:r>
            <a:r>
              <a:rPr lang="en-US" smtClean="0"/>
              <a:t> = 500.  Note on the next slide that there is still a set of points satisfying the first goal that also satisfies this second goal (where </a:t>
            </a:r>
            <a:r>
              <a:rPr lang="en-US" i="1" smtClean="0"/>
              <a:t>d</a:t>
            </a:r>
            <a:r>
              <a:rPr lang="en-US" baseline="-25000" smtClean="0"/>
              <a:t>2</a:t>
            </a:r>
            <a:r>
              <a:rPr lang="en-US" baseline="30000" smtClean="0"/>
              <a:t>-</a:t>
            </a:r>
            <a:r>
              <a:rPr lang="en-US" smtClean="0"/>
              <a:t> = 0).</a:t>
            </a: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82" name="Freeform 26"/>
          <p:cNvSpPr>
            <a:spLocks/>
          </p:cNvSpPr>
          <p:nvPr/>
        </p:nvSpPr>
        <p:spPr bwMode="auto">
          <a:xfrm>
            <a:off x="2584450" y="4257675"/>
            <a:ext cx="1263650" cy="1403350"/>
          </a:xfrm>
          <a:custGeom>
            <a:avLst/>
            <a:gdLst/>
            <a:ahLst/>
            <a:cxnLst>
              <a:cxn ang="0">
                <a:pos x="0" y="204"/>
              </a:cxn>
              <a:cxn ang="0">
                <a:pos x="796" y="884"/>
              </a:cxn>
              <a:cxn ang="0">
                <a:pos x="538" y="450"/>
              </a:cxn>
              <a:cxn ang="0">
                <a:pos x="4" y="0"/>
              </a:cxn>
            </a:cxnLst>
            <a:rect l="0" t="0" r="r" b="b"/>
            <a:pathLst>
              <a:path w="796" h="884">
                <a:moveTo>
                  <a:pt x="0" y="204"/>
                </a:moveTo>
                <a:lnTo>
                  <a:pt x="796" y="884"/>
                </a:lnTo>
                <a:lnTo>
                  <a:pt x="538" y="450"/>
                </a:lnTo>
                <a:lnTo>
                  <a:pt x="4" y="0"/>
                </a:lnTo>
              </a:path>
            </a:pathLst>
          </a:custGeom>
          <a:gradFill rotWithShape="0">
            <a:gsLst>
              <a:gs pos="0">
                <a:srgbClr val="993366"/>
              </a:gs>
              <a:gs pos="100000">
                <a:srgbClr val="993366">
                  <a:gamma/>
                  <a:shade val="46275"/>
                  <a:invGamma/>
                </a:srgbClr>
              </a:gs>
            </a:gsLst>
            <a:path path="rect">
              <a:fillToRect l="50000" t="50000" r="50000" b="50000"/>
            </a:path>
          </a:gradFill>
          <a:ln w="9525"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45"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19459" name="Rectangle 3"/>
          <p:cNvSpPr>
            <a:spLocks noGrp="1" noChangeArrowheads="1"/>
          </p:cNvSpPr>
          <p:nvPr>
            <p:ph idx="1"/>
          </p:nvPr>
        </p:nvSpPr>
        <p:spPr>
          <a:xfrm>
            <a:off x="642938" y="1106488"/>
            <a:ext cx="6492875" cy="536575"/>
          </a:xfrm>
        </p:spPr>
        <p:txBody>
          <a:bodyPr/>
          <a:lstStyle/>
          <a:p>
            <a:pPr>
              <a:buFont typeface="Monotype Sorts"/>
              <a:buNone/>
            </a:pPr>
            <a:r>
              <a:rPr lang="en-US" smtClean="0">
                <a:solidFill>
                  <a:srgbClr val="66FFFF"/>
                </a:solidFill>
              </a:rPr>
              <a:t>	Goal 1 (Constraint) and Goal 2 Graphed</a:t>
            </a:r>
          </a:p>
        </p:txBody>
      </p:sp>
      <p:sp>
        <p:nvSpPr>
          <p:cNvPr id="19461" name="Line 5"/>
          <p:cNvSpPr>
            <a:spLocks noChangeShapeType="1"/>
          </p:cNvSpPr>
          <p:nvPr/>
        </p:nvSpPr>
        <p:spPr bwMode="auto">
          <a:xfrm>
            <a:off x="1824038" y="2214563"/>
            <a:ext cx="2035175" cy="34607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62" name="Line 6"/>
          <p:cNvSpPr>
            <a:spLocks noChangeShapeType="1"/>
          </p:cNvSpPr>
          <p:nvPr/>
        </p:nvSpPr>
        <p:spPr bwMode="auto">
          <a:xfrm>
            <a:off x="1824038" y="3600450"/>
            <a:ext cx="2459037" cy="207962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64" name="Line 8"/>
          <p:cNvSpPr>
            <a:spLocks noChangeShapeType="1"/>
          </p:cNvSpPr>
          <p:nvPr/>
        </p:nvSpPr>
        <p:spPr bwMode="auto">
          <a:xfrm>
            <a:off x="1817688" y="1943100"/>
            <a:ext cx="0" cy="37480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65" name="Line 9"/>
          <p:cNvSpPr>
            <a:spLocks noChangeShapeType="1"/>
          </p:cNvSpPr>
          <p:nvPr/>
        </p:nvSpPr>
        <p:spPr bwMode="auto">
          <a:xfrm>
            <a:off x="1824038" y="3933825"/>
            <a:ext cx="5867400"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50184" name="Rectangle 10"/>
          <p:cNvSpPr>
            <a:spLocks noChangeArrowheads="1"/>
          </p:cNvSpPr>
          <p:nvPr/>
        </p:nvSpPr>
        <p:spPr bwMode="auto">
          <a:xfrm>
            <a:off x="3243263" y="1562100"/>
            <a:ext cx="234950" cy="1212850"/>
          </a:xfrm>
          <a:prstGeom prst="rect">
            <a:avLst/>
          </a:prstGeom>
          <a:noFill/>
          <a:ln w="12700">
            <a:noFill/>
            <a:miter lim="800000"/>
            <a:headEnd/>
            <a:tailEnd/>
          </a:ln>
        </p:spPr>
        <p:txBody>
          <a:bodyPr wrap="none" lIns="117475" tIns="57150" rIns="117475" bIns="57150">
            <a:spAutoFit/>
          </a:bodyPr>
          <a:lstStyle/>
          <a:p>
            <a:pPr defTabSz="1462088" eaLnBrk="0" hangingPunct="0"/>
            <a:endParaRPr lang="en-US" sz="1800">
              <a:latin typeface="Arial" charset="0"/>
            </a:endParaRPr>
          </a:p>
          <a:p>
            <a:pPr defTabSz="1462088" eaLnBrk="0" hangingPunct="0"/>
            <a:endParaRPr lang="en-US" sz="1800">
              <a:latin typeface="Arial" charset="0"/>
            </a:endParaRPr>
          </a:p>
          <a:p>
            <a:pPr defTabSz="1462088" eaLnBrk="0" hangingPunct="0"/>
            <a:endParaRPr lang="en-US" sz="1800">
              <a:latin typeface="Arial" charset="0"/>
            </a:endParaRPr>
          </a:p>
          <a:p>
            <a:pPr defTabSz="1462088"/>
            <a:endParaRPr lang="en-US" sz="1800">
              <a:latin typeface="Arial" charset="0"/>
            </a:endParaRPr>
          </a:p>
        </p:txBody>
      </p:sp>
      <p:sp>
        <p:nvSpPr>
          <p:cNvPr id="50185" name="Rectangle 11"/>
          <p:cNvSpPr>
            <a:spLocks noChangeArrowheads="1"/>
          </p:cNvSpPr>
          <p:nvPr/>
        </p:nvSpPr>
        <p:spPr bwMode="auto">
          <a:xfrm>
            <a:off x="3917950" y="1562100"/>
            <a:ext cx="234950" cy="1577975"/>
          </a:xfrm>
          <a:prstGeom prst="rect">
            <a:avLst/>
          </a:prstGeom>
          <a:noFill/>
          <a:ln w="12700">
            <a:noFill/>
            <a:miter lim="800000"/>
            <a:headEnd/>
            <a:tailEnd/>
          </a:ln>
        </p:spPr>
        <p:txBody>
          <a:bodyPr wrap="none" lIns="117475" tIns="57150" rIns="117475" bIns="57150">
            <a:spAutoFit/>
          </a:bodyPr>
          <a:lstStyle/>
          <a:p>
            <a:pPr defTabSz="1462088" eaLnBrk="0" hangingPunct="0"/>
            <a:endParaRPr lang="en-US" sz="1800">
              <a:latin typeface="Arial" charset="0"/>
            </a:endParaRPr>
          </a:p>
          <a:p>
            <a:pPr defTabSz="1462088" eaLnBrk="0" hangingPunct="0"/>
            <a:endParaRPr lang="en-US" sz="1800">
              <a:latin typeface="Arial" charset="0"/>
            </a:endParaRPr>
          </a:p>
          <a:p>
            <a:pPr defTabSz="1462088" eaLnBrk="0" hangingPunct="0"/>
            <a:endParaRPr lang="en-US" sz="1500">
              <a:latin typeface="Arial" charset="0"/>
            </a:endParaRPr>
          </a:p>
          <a:p>
            <a:pPr defTabSz="1462088" eaLnBrk="0" hangingPunct="0"/>
            <a:endParaRPr lang="en-US" sz="1500">
              <a:latin typeface="Arial" charset="0"/>
            </a:endParaRPr>
          </a:p>
          <a:p>
            <a:pPr defTabSz="1462088" eaLnBrk="0" hangingPunct="0"/>
            <a:endParaRPr lang="en-US" sz="1500">
              <a:latin typeface="Arial" charset="0"/>
            </a:endParaRPr>
          </a:p>
          <a:p>
            <a:pPr defTabSz="1462088"/>
            <a:endParaRPr lang="en-US" sz="1500">
              <a:latin typeface="Arial" charset="0"/>
            </a:endParaRPr>
          </a:p>
        </p:txBody>
      </p:sp>
      <p:sp>
        <p:nvSpPr>
          <p:cNvPr id="19468" name="Rectangle 12"/>
          <p:cNvSpPr>
            <a:spLocks noChangeArrowheads="1"/>
          </p:cNvSpPr>
          <p:nvPr/>
        </p:nvSpPr>
        <p:spPr bwMode="auto">
          <a:xfrm>
            <a:off x="3363913" y="2152650"/>
            <a:ext cx="2162175"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2</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1000</a:t>
            </a:r>
          </a:p>
        </p:txBody>
      </p:sp>
      <p:sp>
        <p:nvSpPr>
          <p:cNvPr id="19469" name="Rectangle 13"/>
          <p:cNvSpPr>
            <a:spLocks noChangeArrowheads="1"/>
          </p:cNvSpPr>
          <p:nvPr/>
        </p:nvSpPr>
        <p:spPr bwMode="auto">
          <a:xfrm>
            <a:off x="3338513" y="2782888"/>
            <a:ext cx="2343150"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1: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&gt;</a:t>
            </a:r>
            <a:r>
              <a:rPr lang="en-US">
                <a:solidFill>
                  <a:srgbClr val="FFFFFF"/>
                </a:solidFill>
                <a:effectLst>
                  <a:outerShdw blurRad="38100" dist="38100" dir="2700000" algn="tl">
                    <a:srgbClr val="000000"/>
                  </a:outerShdw>
                </a:effectLst>
              </a:rPr>
              <a:t>  200</a:t>
            </a:r>
          </a:p>
        </p:txBody>
      </p:sp>
      <p:sp>
        <p:nvSpPr>
          <p:cNvPr id="19470" name="Rectangle 14"/>
          <p:cNvSpPr>
            <a:spLocks noChangeArrowheads="1"/>
          </p:cNvSpPr>
          <p:nvPr/>
        </p:nvSpPr>
        <p:spPr bwMode="auto">
          <a:xfrm>
            <a:off x="3376613" y="3349625"/>
            <a:ext cx="1882775"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600</a:t>
            </a:r>
          </a:p>
        </p:txBody>
      </p:sp>
      <p:sp>
        <p:nvSpPr>
          <p:cNvPr id="19471" name="Rectangle 15"/>
          <p:cNvSpPr>
            <a:spLocks noChangeArrowheads="1"/>
          </p:cNvSpPr>
          <p:nvPr/>
        </p:nvSpPr>
        <p:spPr bwMode="auto">
          <a:xfrm>
            <a:off x="6069013" y="2995613"/>
            <a:ext cx="1316037"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 </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500</a:t>
            </a:r>
          </a:p>
        </p:txBody>
      </p:sp>
      <p:sp>
        <p:nvSpPr>
          <p:cNvPr id="19472" name="Rectangle 16"/>
          <p:cNvSpPr>
            <a:spLocks noChangeArrowheads="1"/>
          </p:cNvSpPr>
          <p:nvPr/>
        </p:nvSpPr>
        <p:spPr bwMode="auto">
          <a:xfrm>
            <a:off x="5959475" y="4140200"/>
            <a:ext cx="2547938" cy="717550"/>
          </a:xfrm>
          <a:prstGeom prst="rect">
            <a:avLst/>
          </a:prstGeom>
          <a:noFill/>
          <a:ln w="12700">
            <a:noFill/>
            <a:miter lim="800000"/>
            <a:headEnd/>
            <a:tailEnd/>
          </a:ln>
          <a:effectLst/>
        </p:spPr>
        <p:txBody>
          <a:bodyPr wrap="none" lIns="117475" tIns="57150" rIns="117475" bIns="57150">
            <a:spAutoFit/>
          </a:bodyPr>
          <a:lstStyle/>
          <a:p>
            <a:pPr defTabSz="1462088" eaLnBrk="0" hangingPunct="0">
              <a:lnSpc>
                <a:spcPct val="90000"/>
              </a:lnSpc>
              <a:defRPr/>
            </a:pPr>
            <a:r>
              <a:rPr lang="en-US">
                <a:solidFill>
                  <a:srgbClr val="FFFFFF"/>
                </a:solidFill>
                <a:effectLst>
                  <a:outerShdw blurRad="38100" dist="38100" dir="2700000" algn="tl">
                    <a:srgbClr val="000000"/>
                  </a:outerShdw>
                </a:effectLst>
              </a:rPr>
              <a:t>Points Satisfying</a:t>
            </a:r>
          </a:p>
          <a:p>
            <a:pPr defTabSz="1462088" eaLnBrk="0" hangingPunct="0">
              <a:lnSpc>
                <a:spcPct val="90000"/>
              </a:lnSpc>
              <a:defRPr/>
            </a:pPr>
            <a:r>
              <a:rPr lang="en-US">
                <a:solidFill>
                  <a:srgbClr val="FFFFFF"/>
                </a:solidFill>
                <a:effectLst>
                  <a:outerShdw blurRad="38100" dist="38100" dir="2700000" algn="tl">
                    <a:srgbClr val="000000"/>
                  </a:outerShdw>
                </a:effectLst>
              </a:rPr>
              <a:t>Both Goals 1 and 2</a:t>
            </a:r>
          </a:p>
        </p:txBody>
      </p:sp>
      <p:sp>
        <p:nvSpPr>
          <p:cNvPr id="19475" name="Line 19"/>
          <p:cNvSpPr>
            <a:spLocks noChangeShapeType="1"/>
          </p:cNvSpPr>
          <p:nvPr/>
        </p:nvSpPr>
        <p:spPr bwMode="auto">
          <a:xfrm flipH="1">
            <a:off x="2627313" y="2998788"/>
            <a:ext cx="688975" cy="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76" name="Line 20"/>
          <p:cNvSpPr>
            <a:spLocks noChangeShapeType="1"/>
          </p:cNvSpPr>
          <p:nvPr/>
        </p:nvSpPr>
        <p:spPr bwMode="auto">
          <a:xfrm>
            <a:off x="6642100" y="3509963"/>
            <a:ext cx="0" cy="371475"/>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77" name="Rectangle 21"/>
          <p:cNvSpPr>
            <a:spLocks noChangeArrowheads="1"/>
          </p:cNvSpPr>
          <p:nvPr/>
        </p:nvSpPr>
        <p:spPr bwMode="auto">
          <a:xfrm>
            <a:off x="7467600" y="5418138"/>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a:t>
            </a:r>
          </a:p>
        </p:txBody>
      </p:sp>
      <p:sp>
        <p:nvSpPr>
          <p:cNvPr id="19478" name="Rectangle 22"/>
          <p:cNvSpPr>
            <a:spLocks noChangeArrowheads="1"/>
          </p:cNvSpPr>
          <p:nvPr/>
        </p:nvSpPr>
        <p:spPr bwMode="auto">
          <a:xfrm>
            <a:off x="1603375" y="1428750"/>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a:t>
            </a:r>
          </a:p>
        </p:txBody>
      </p:sp>
      <p:sp>
        <p:nvSpPr>
          <p:cNvPr id="19479" name="Line 23"/>
          <p:cNvSpPr>
            <a:spLocks noChangeShapeType="1"/>
          </p:cNvSpPr>
          <p:nvPr/>
        </p:nvSpPr>
        <p:spPr bwMode="auto">
          <a:xfrm>
            <a:off x="1824038" y="3943350"/>
            <a:ext cx="2038350" cy="1731963"/>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80" name="Rectangle 24"/>
          <p:cNvSpPr>
            <a:spLocks noChangeArrowheads="1"/>
          </p:cNvSpPr>
          <p:nvPr/>
        </p:nvSpPr>
        <p:spPr bwMode="auto">
          <a:xfrm>
            <a:off x="5033963" y="4878388"/>
            <a:ext cx="2887662"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2: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&gt;</a:t>
            </a:r>
            <a:r>
              <a:rPr lang="en-US">
                <a:solidFill>
                  <a:srgbClr val="FFFFFF"/>
                </a:solidFill>
                <a:effectLst>
                  <a:outerShdw blurRad="38100" dist="38100" dir="2700000" algn="tl">
                    <a:srgbClr val="000000"/>
                  </a:outerShdw>
                </a:effectLst>
              </a:rPr>
              <a:t>  500</a:t>
            </a:r>
          </a:p>
        </p:txBody>
      </p:sp>
      <p:sp>
        <p:nvSpPr>
          <p:cNvPr id="19481" name="Line 25"/>
          <p:cNvSpPr>
            <a:spLocks noChangeShapeType="1"/>
          </p:cNvSpPr>
          <p:nvPr/>
        </p:nvSpPr>
        <p:spPr bwMode="auto">
          <a:xfrm>
            <a:off x="1824038" y="5681663"/>
            <a:ext cx="5634037"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83" name="Line 27"/>
          <p:cNvSpPr>
            <a:spLocks noChangeShapeType="1"/>
          </p:cNvSpPr>
          <p:nvPr/>
        </p:nvSpPr>
        <p:spPr bwMode="auto">
          <a:xfrm>
            <a:off x="3270250" y="5103813"/>
            <a:ext cx="1722438" cy="0"/>
          </a:xfrm>
          <a:prstGeom prst="line">
            <a:avLst/>
          </a:prstGeom>
          <a:noFill/>
          <a:ln w="12700">
            <a:solidFill>
              <a:srgbClr val="FFFFFF"/>
            </a:solidFill>
            <a:round/>
            <a:headEnd type="triangle" w="med" len="me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84" name="Arc 28"/>
          <p:cNvSpPr>
            <a:spLocks/>
          </p:cNvSpPr>
          <p:nvPr/>
        </p:nvSpPr>
        <p:spPr bwMode="auto">
          <a:xfrm>
            <a:off x="2814638" y="4338638"/>
            <a:ext cx="3175000" cy="284162"/>
          </a:xfrm>
          <a:custGeom>
            <a:avLst/>
            <a:gdLst>
              <a:gd name="G0" fmla="+- 21600 0 0"/>
              <a:gd name="G1" fmla="+- 21600 0 0"/>
              <a:gd name="G2" fmla="+- 21600 0 0"/>
              <a:gd name="T0" fmla="*/ 0 w 21600"/>
              <a:gd name="T1" fmla="*/ 21600 h 21600"/>
              <a:gd name="T2" fmla="*/ 21589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74"/>
                  <a:pt x="9663" y="6"/>
                  <a:pt x="21589" y="0"/>
                </a:cubicBezTo>
              </a:path>
              <a:path w="21600" h="21600" stroke="0" extrusionOk="0">
                <a:moveTo>
                  <a:pt x="0" y="21600"/>
                </a:moveTo>
                <a:cubicBezTo>
                  <a:pt x="0" y="9674"/>
                  <a:pt x="9663" y="6"/>
                  <a:pt x="21589" y="0"/>
                </a:cubicBezTo>
                <a:lnTo>
                  <a:pt x="21600" y="21600"/>
                </a:lnTo>
                <a:close/>
              </a:path>
            </a:pathLst>
          </a:custGeom>
          <a:noFill/>
          <a:ln w="12700" cap="rnd">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653" name="Text Box 197"/>
          <p:cNvSpPr txBox="1">
            <a:spLocks noChangeArrowheads="1"/>
          </p:cNvSpPr>
          <p:nvPr/>
        </p:nvSpPr>
        <p:spPr bwMode="auto">
          <a:xfrm>
            <a:off x="2289175" y="5721350"/>
            <a:ext cx="4933950" cy="427038"/>
          </a:xfrm>
          <a:prstGeom prst="rect">
            <a:avLst/>
          </a:prstGeom>
          <a:noFill/>
          <a:ln w="12700">
            <a:noFill/>
            <a:miter lim="800000"/>
            <a:headEnd type="none" w="sm" len="sm"/>
            <a:tailEnd type="none" w="sm" len="sm"/>
          </a:ln>
          <a:effectLst/>
        </p:spPr>
        <p:txBody>
          <a:bodyPr wrap="none">
            <a:spAutoFit/>
          </a:bodyPr>
          <a:lstStyle/>
          <a:p>
            <a:pPr eaLnBrk="0" hangingPunct="0">
              <a:defRPr/>
            </a:pPr>
            <a:r>
              <a:rPr lang="en-US">
                <a:solidFill>
                  <a:srgbClr val="FFFFFF"/>
                </a:solidFill>
                <a:effectLst>
                  <a:outerShdw blurRad="38100" dist="38100" dir="2700000" algn="tl">
                    <a:srgbClr val="000000"/>
                  </a:outerShdw>
                </a:effectLst>
              </a:rPr>
              <a:t>200      400      600      800     1000     1200</a:t>
            </a:r>
          </a:p>
        </p:txBody>
      </p:sp>
      <p:grpSp>
        <p:nvGrpSpPr>
          <p:cNvPr id="50201" name="Group 358"/>
          <p:cNvGrpSpPr>
            <a:grpSpLocks/>
          </p:cNvGrpSpPr>
          <p:nvPr/>
        </p:nvGrpSpPr>
        <p:grpSpPr bwMode="auto">
          <a:xfrm>
            <a:off x="1763713" y="2195513"/>
            <a:ext cx="111125" cy="2797175"/>
            <a:chOff x="1111" y="1423"/>
            <a:chExt cx="70" cy="1762"/>
          </a:xfrm>
        </p:grpSpPr>
        <p:sp>
          <p:nvSpPr>
            <p:cNvPr id="19815" name="Line 359"/>
            <p:cNvSpPr>
              <a:spLocks noChangeShapeType="1"/>
            </p:cNvSpPr>
            <p:nvPr/>
          </p:nvSpPr>
          <p:spPr bwMode="auto">
            <a:xfrm>
              <a:off x="1117" y="18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16" name="Line 360"/>
            <p:cNvSpPr>
              <a:spLocks noChangeShapeType="1"/>
            </p:cNvSpPr>
            <p:nvPr/>
          </p:nvSpPr>
          <p:spPr bwMode="auto">
            <a:xfrm>
              <a:off x="1114" y="230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17" name="Line 361"/>
            <p:cNvSpPr>
              <a:spLocks noChangeShapeType="1"/>
            </p:cNvSpPr>
            <p:nvPr/>
          </p:nvSpPr>
          <p:spPr bwMode="auto">
            <a:xfrm>
              <a:off x="1114" y="273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18" name="Line 362"/>
            <p:cNvSpPr>
              <a:spLocks noChangeShapeType="1"/>
            </p:cNvSpPr>
            <p:nvPr/>
          </p:nvSpPr>
          <p:spPr bwMode="auto">
            <a:xfrm>
              <a:off x="1111" y="318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19" name="Line 363"/>
            <p:cNvSpPr>
              <a:spLocks noChangeShapeType="1"/>
            </p:cNvSpPr>
            <p:nvPr/>
          </p:nvSpPr>
          <p:spPr bwMode="auto">
            <a:xfrm>
              <a:off x="1114" y="142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50202" name="Group 372"/>
          <p:cNvGrpSpPr>
            <a:grpSpLocks/>
          </p:cNvGrpSpPr>
          <p:nvPr/>
        </p:nvGrpSpPr>
        <p:grpSpPr bwMode="auto">
          <a:xfrm>
            <a:off x="2578100" y="5632450"/>
            <a:ext cx="4283075" cy="111125"/>
            <a:chOff x="1568" y="3540"/>
            <a:chExt cx="2698" cy="70"/>
          </a:xfrm>
        </p:grpSpPr>
        <p:grpSp>
          <p:nvGrpSpPr>
            <p:cNvPr id="50207" name="Group 371"/>
            <p:cNvGrpSpPr>
              <a:grpSpLocks/>
            </p:cNvGrpSpPr>
            <p:nvPr/>
          </p:nvGrpSpPr>
          <p:grpSpPr bwMode="auto">
            <a:xfrm>
              <a:off x="1568" y="3540"/>
              <a:ext cx="2138" cy="70"/>
              <a:chOff x="1568" y="3540"/>
              <a:chExt cx="2138" cy="70"/>
            </a:xfrm>
          </p:grpSpPr>
          <p:sp>
            <p:nvSpPr>
              <p:cNvPr id="19821" name="Line 365"/>
              <p:cNvSpPr>
                <a:spLocks noChangeShapeType="1"/>
              </p:cNvSpPr>
              <p:nvPr/>
            </p:nvSpPr>
            <p:spPr bwMode="auto">
              <a:xfrm rot="5400000">
                <a:off x="3126" y="357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22" name="Line 366"/>
              <p:cNvSpPr>
                <a:spLocks noChangeShapeType="1"/>
              </p:cNvSpPr>
              <p:nvPr/>
            </p:nvSpPr>
            <p:spPr bwMode="auto">
              <a:xfrm rot="5400000">
                <a:off x="2606"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23" name="Line 367"/>
              <p:cNvSpPr>
                <a:spLocks noChangeShapeType="1"/>
              </p:cNvSpPr>
              <p:nvPr/>
            </p:nvSpPr>
            <p:spPr bwMode="auto">
              <a:xfrm rot="5400000">
                <a:off x="2078"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24" name="Line 368"/>
              <p:cNvSpPr>
                <a:spLocks noChangeShapeType="1"/>
              </p:cNvSpPr>
              <p:nvPr/>
            </p:nvSpPr>
            <p:spPr bwMode="auto">
              <a:xfrm rot="5400000">
                <a:off x="1536" y="3572"/>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19825" name="Line 369"/>
              <p:cNvSpPr>
                <a:spLocks noChangeShapeType="1"/>
              </p:cNvSpPr>
              <p:nvPr/>
            </p:nvSpPr>
            <p:spPr bwMode="auto">
              <a:xfrm rot="5400000">
                <a:off x="367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19826" name="Line 370"/>
            <p:cNvSpPr>
              <a:spLocks noChangeShapeType="1"/>
            </p:cNvSpPr>
            <p:nvPr/>
          </p:nvSpPr>
          <p:spPr bwMode="auto">
            <a:xfrm rot="5400000">
              <a:off x="423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19463" name="Line 7"/>
          <p:cNvSpPr>
            <a:spLocks noChangeShapeType="1"/>
          </p:cNvSpPr>
          <p:nvPr/>
        </p:nvSpPr>
        <p:spPr bwMode="auto">
          <a:xfrm flipV="1">
            <a:off x="2578100" y="1914525"/>
            <a:ext cx="0" cy="37734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73" name="Line 17"/>
          <p:cNvSpPr>
            <a:spLocks noChangeShapeType="1"/>
          </p:cNvSpPr>
          <p:nvPr/>
        </p:nvSpPr>
        <p:spPr bwMode="auto">
          <a:xfrm flipH="1">
            <a:off x="1997075" y="2357438"/>
            <a:ext cx="1325563" cy="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474" name="Line 18"/>
          <p:cNvSpPr>
            <a:spLocks noChangeShapeType="1"/>
          </p:cNvSpPr>
          <p:nvPr/>
        </p:nvSpPr>
        <p:spPr bwMode="auto">
          <a:xfrm flipH="1">
            <a:off x="2103438" y="3617913"/>
            <a:ext cx="1243012" cy="185737"/>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9829" name="Text Box 373"/>
          <p:cNvSpPr txBox="1">
            <a:spLocks noChangeArrowheads="1"/>
          </p:cNvSpPr>
          <p:nvPr/>
        </p:nvSpPr>
        <p:spPr bwMode="auto">
          <a:xfrm>
            <a:off x="1025525" y="2006600"/>
            <a:ext cx="742950" cy="3197225"/>
          </a:xfrm>
          <a:prstGeom prst="rect">
            <a:avLst/>
          </a:prstGeom>
          <a:noFill/>
          <a:ln w="12700">
            <a:noFill/>
            <a:miter lim="800000"/>
            <a:headEnd type="none" w="sm" len="sm"/>
            <a:tailEnd type="none" w="sm" len="sm"/>
          </a:ln>
          <a:effectLst/>
        </p:spPr>
        <p:txBody>
          <a:bodyPr wrap="none">
            <a:spAutoFit/>
          </a:bodyPr>
          <a:lstStyle/>
          <a:p>
            <a:pPr algn="r" eaLnBrk="0" hangingPunct="0">
              <a:defRPr/>
            </a:pPr>
            <a:r>
              <a:rPr lang="en-US">
                <a:effectLst>
                  <a:outerShdw blurRad="38100" dist="38100" dir="2700000" algn="tl">
                    <a:srgbClr val="000000"/>
                  </a:outerShdw>
                </a:effectLst>
              </a:rPr>
              <a:t>1000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800</a:t>
            </a:r>
          </a:p>
          <a:p>
            <a:pPr algn="r" eaLnBrk="0" hangingPunct="0">
              <a:defRPr/>
            </a:pPr>
            <a:endParaRPr lang="en-US">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600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400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200</a:t>
            </a: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21507" name="Rectangle 3"/>
          <p:cNvSpPr>
            <a:spLocks noGrp="1" noChangeArrowheads="1"/>
          </p:cNvSpPr>
          <p:nvPr>
            <p:ph idx="1"/>
          </p:nvPr>
        </p:nvSpPr>
        <p:spPr>
          <a:xfrm>
            <a:off x="630238" y="1104900"/>
            <a:ext cx="7905750" cy="3398838"/>
          </a:xfrm>
        </p:spPr>
        <p:txBody>
          <a:bodyPr/>
          <a:lstStyle/>
          <a:p>
            <a:pPr>
              <a:buFont typeface="Monotype Sorts"/>
              <a:buNone/>
            </a:pPr>
            <a:r>
              <a:rPr lang="en-US" smtClean="0">
                <a:solidFill>
                  <a:srgbClr val="66FFFF"/>
                </a:solidFill>
              </a:rPr>
              <a:t>	Iteration 3</a:t>
            </a:r>
          </a:p>
          <a:p>
            <a:pPr>
              <a:buFont typeface="Monotype Sorts"/>
              <a:buNone/>
            </a:pPr>
            <a:r>
              <a:rPr lang="en-US" smtClean="0">
                <a:solidFill>
                  <a:schemeClr val="tx2"/>
                </a:solidFill>
              </a:rPr>
              <a:t>		</a:t>
            </a:r>
            <a:r>
              <a:rPr lang="en-US" smtClean="0"/>
              <a:t>Now add Goal 2 as </a:t>
            </a:r>
            <a:r>
              <a:rPr lang="en-US" i="1" smtClean="0"/>
              <a:t>x</a:t>
            </a:r>
            <a:r>
              <a:rPr lang="en-US" baseline="-25000" smtClean="0"/>
              <a:t>1</a:t>
            </a:r>
            <a:r>
              <a:rPr lang="en-US" smtClean="0"/>
              <a:t> + </a:t>
            </a:r>
            <a:r>
              <a:rPr lang="en-US" i="1" smtClean="0"/>
              <a:t>x</a:t>
            </a:r>
            <a:r>
              <a:rPr lang="en-US" baseline="-25000" smtClean="0"/>
              <a:t>2</a:t>
            </a:r>
            <a:r>
              <a:rPr lang="en-US" smtClean="0"/>
              <a:t> </a:t>
            </a:r>
            <a:r>
              <a:rPr lang="en-US" u="sng" smtClean="0"/>
              <a:t>&gt;</a:t>
            </a:r>
            <a:r>
              <a:rPr lang="en-US" smtClean="0"/>
              <a:t> 500 and Goal 3:</a:t>
            </a:r>
          </a:p>
          <a:p>
            <a:pPr>
              <a:buFont typeface="Monotype Sorts"/>
              <a:buNone/>
            </a:pPr>
            <a:r>
              <a:rPr lang="en-US" smtClean="0"/>
              <a:t>	.2</a:t>
            </a:r>
            <a:r>
              <a:rPr lang="en-US" i="1" smtClean="0"/>
              <a:t>x</a:t>
            </a:r>
            <a:r>
              <a:rPr lang="en-US" baseline="-25000" smtClean="0"/>
              <a:t>1</a:t>
            </a:r>
            <a:r>
              <a:rPr lang="en-US" smtClean="0"/>
              <a:t> + .5</a:t>
            </a:r>
            <a:r>
              <a:rPr lang="en-US" i="1" smtClean="0"/>
              <a:t>x</a:t>
            </a:r>
            <a:r>
              <a:rPr lang="en-US" baseline="-25000" smtClean="0"/>
              <a:t>2</a:t>
            </a:r>
            <a:r>
              <a:rPr lang="en-US" smtClean="0"/>
              <a:t> = 250.  Note on the next slide that no points satisfy the previous functional constraints and goals </a:t>
            </a:r>
            <a:r>
              <a:rPr lang="en-US" u="sng" smtClean="0"/>
              <a:t>and</a:t>
            </a:r>
            <a:r>
              <a:rPr lang="en-US" smtClean="0"/>
              <a:t> satisfy this constraint.</a:t>
            </a:r>
          </a:p>
          <a:p>
            <a:pPr>
              <a:buFont typeface="Monotype Sorts"/>
              <a:buNone/>
            </a:pPr>
            <a:r>
              <a:rPr lang="en-US" smtClean="0"/>
              <a:t>		Thus, to Min </a:t>
            </a:r>
            <a:r>
              <a:rPr lang="en-US" i="1" smtClean="0"/>
              <a:t>d</a:t>
            </a:r>
            <a:r>
              <a:rPr lang="en-US" baseline="-25000" smtClean="0"/>
              <a:t>3</a:t>
            </a:r>
            <a:r>
              <a:rPr lang="en-US" baseline="30000" smtClean="0"/>
              <a:t>-</a:t>
            </a:r>
            <a:r>
              <a:rPr lang="en-US" smtClean="0"/>
              <a:t>, this minimum value is achieved when we Max .2</a:t>
            </a:r>
            <a:r>
              <a:rPr lang="en-US" i="1" smtClean="0"/>
              <a:t>x</a:t>
            </a:r>
            <a:r>
              <a:rPr lang="en-US" baseline="-25000" smtClean="0"/>
              <a:t>1</a:t>
            </a:r>
            <a:r>
              <a:rPr lang="en-US" smtClean="0"/>
              <a:t> + .5</a:t>
            </a:r>
            <a:r>
              <a:rPr lang="en-US" i="1" smtClean="0"/>
              <a:t>x</a:t>
            </a:r>
            <a:r>
              <a:rPr lang="en-US" baseline="-25000" smtClean="0"/>
              <a:t>2</a:t>
            </a:r>
            <a:r>
              <a:rPr lang="en-US" smtClean="0"/>
              <a:t>.  Note that this occurs at </a:t>
            </a:r>
            <a:r>
              <a:rPr lang="en-US" i="1" smtClean="0"/>
              <a:t>x</a:t>
            </a:r>
            <a:r>
              <a:rPr lang="en-US" baseline="-25000" smtClean="0"/>
              <a:t>1</a:t>
            </a:r>
            <a:r>
              <a:rPr lang="en-US" smtClean="0"/>
              <a:t> = 200 and </a:t>
            </a:r>
            <a:r>
              <a:rPr lang="en-US" i="1" smtClean="0"/>
              <a:t>x</a:t>
            </a:r>
            <a:r>
              <a:rPr lang="en-US" baseline="-25000" smtClean="0"/>
              <a:t>2</a:t>
            </a:r>
            <a:r>
              <a:rPr lang="en-US" smtClean="0"/>
              <a:t> = 400, so that .2</a:t>
            </a:r>
            <a:r>
              <a:rPr lang="en-US" i="1" smtClean="0"/>
              <a:t>x</a:t>
            </a:r>
            <a:r>
              <a:rPr lang="en-US" baseline="-25000" smtClean="0"/>
              <a:t>1</a:t>
            </a:r>
            <a:r>
              <a:rPr lang="en-US" smtClean="0"/>
              <a:t> + .5</a:t>
            </a:r>
            <a:r>
              <a:rPr lang="en-US" i="1" smtClean="0"/>
              <a:t>x</a:t>
            </a:r>
            <a:r>
              <a:rPr lang="en-US" baseline="-25000" smtClean="0"/>
              <a:t>2</a:t>
            </a:r>
            <a:r>
              <a:rPr lang="en-US" smtClean="0"/>
              <a:t> = 240 or </a:t>
            </a:r>
            <a:r>
              <a:rPr lang="en-US" i="1" smtClean="0"/>
              <a:t>d</a:t>
            </a:r>
            <a:r>
              <a:rPr lang="en-US" baseline="-25000" smtClean="0"/>
              <a:t>3</a:t>
            </a:r>
            <a:r>
              <a:rPr lang="en-US" baseline="30000" smtClean="0"/>
              <a:t>-</a:t>
            </a:r>
            <a:r>
              <a:rPr lang="en-US" smtClean="0"/>
              <a:t> = 10.</a:t>
            </a: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4" name="Freeform 26"/>
          <p:cNvSpPr>
            <a:spLocks/>
          </p:cNvSpPr>
          <p:nvPr/>
        </p:nvSpPr>
        <p:spPr bwMode="auto">
          <a:xfrm>
            <a:off x="1957388" y="4357688"/>
            <a:ext cx="1276350" cy="1390650"/>
          </a:xfrm>
          <a:custGeom>
            <a:avLst/>
            <a:gdLst/>
            <a:ahLst/>
            <a:cxnLst>
              <a:cxn ang="0">
                <a:pos x="6" y="0"/>
              </a:cxn>
              <a:cxn ang="0">
                <a:pos x="0" y="222"/>
              </a:cxn>
              <a:cxn ang="0">
                <a:pos x="804" y="876"/>
              </a:cxn>
              <a:cxn ang="0">
                <a:pos x="525" y="420"/>
              </a:cxn>
            </a:cxnLst>
            <a:rect l="0" t="0" r="r" b="b"/>
            <a:pathLst>
              <a:path w="804" h="876">
                <a:moveTo>
                  <a:pt x="6" y="0"/>
                </a:moveTo>
                <a:lnTo>
                  <a:pt x="0" y="222"/>
                </a:lnTo>
                <a:lnTo>
                  <a:pt x="804" y="876"/>
                </a:lnTo>
                <a:lnTo>
                  <a:pt x="525" y="420"/>
                </a:lnTo>
              </a:path>
            </a:pathLst>
          </a:custGeom>
          <a:gradFill rotWithShape="0">
            <a:gsLst>
              <a:gs pos="0">
                <a:srgbClr val="993366">
                  <a:gamma/>
                  <a:shade val="46275"/>
                  <a:invGamma/>
                </a:srgbClr>
              </a:gs>
              <a:gs pos="50000">
                <a:srgbClr val="993366"/>
              </a:gs>
              <a:gs pos="100000">
                <a:srgbClr val="993366">
                  <a:gamma/>
                  <a:shade val="46275"/>
                  <a:invGamma/>
                </a:srgbClr>
              </a:gs>
            </a:gsLst>
            <a:lin ang="0" scaled="1"/>
          </a:gradFill>
          <a:ln w="9525"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49" name="Rectangle 169"/>
          <p:cNvSpPr>
            <a:spLocks noGrp="1" noChangeArrowheads="1"/>
          </p:cNvSpPr>
          <p:nvPr>
            <p:ph type="title"/>
          </p:nvPr>
        </p:nvSpPr>
        <p:spPr>
          <a:xfrm>
            <a:off x="836613" y="109538"/>
            <a:ext cx="7475537" cy="700087"/>
          </a:xfrm>
        </p:spPr>
        <p:txBody>
          <a:bodyPr/>
          <a:lstStyle/>
          <a:p>
            <a:pPr>
              <a:defRPr/>
            </a:pPr>
            <a:r>
              <a:rPr lang="en-US" dirty="0" smtClean="0"/>
              <a:t>GP Example:  Graphical </a:t>
            </a:r>
            <a:r>
              <a:rPr lang="en-US" dirty="0"/>
              <a:t>Solution</a:t>
            </a:r>
          </a:p>
        </p:txBody>
      </p:sp>
      <p:sp>
        <p:nvSpPr>
          <p:cNvPr id="22531" name="Rectangle 3"/>
          <p:cNvSpPr>
            <a:spLocks noGrp="1" noChangeArrowheads="1"/>
          </p:cNvSpPr>
          <p:nvPr>
            <p:ph idx="1"/>
          </p:nvPr>
        </p:nvSpPr>
        <p:spPr>
          <a:xfrm>
            <a:off x="630238" y="1104900"/>
            <a:ext cx="6394450" cy="541338"/>
          </a:xfrm>
        </p:spPr>
        <p:txBody>
          <a:bodyPr/>
          <a:lstStyle/>
          <a:p>
            <a:pPr>
              <a:buFont typeface="Monotype Sorts"/>
              <a:buNone/>
            </a:pPr>
            <a:r>
              <a:rPr lang="en-US" smtClean="0">
                <a:solidFill>
                  <a:srgbClr val="66FFFF"/>
                </a:solidFill>
              </a:rPr>
              <a:t>	Goal 2 (Constraint) and Goal 3 Graphed</a:t>
            </a:r>
          </a:p>
        </p:txBody>
      </p:sp>
      <p:sp>
        <p:nvSpPr>
          <p:cNvPr id="22533" name="Line 5"/>
          <p:cNvSpPr>
            <a:spLocks noChangeShapeType="1"/>
          </p:cNvSpPr>
          <p:nvPr/>
        </p:nvSpPr>
        <p:spPr bwMode="auto">
          <a:xfrm>
            <a:off x="1138238" y="2287588"/>
            <a:ext cx="2093912" cy="3470275"/>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34" name="Line 6"/>
          <p:cNvSpPr>
            <a:spLocks noChangeShapeType="1"/>
          </p:cNvSpPr>
          <p:nvPr/>
        </p:nvSpPr>
        <p:spPr bwMode="auto">
          <a:xfrm>
            <a:off x="1130300" y="3657600"/>
            <a:ext cx="2536825" cy="2081213"/>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35" name="Line 7"/>
          <p:cNvSpPr>
            <a:spLocks noChangeShapeType="1"/>
          </p:cNvSpPr>
          <p:nvPr/>
        </p:nvSpPr>
        <p:spPr bwMode="auto">
          <a:xfrm flipV="1">
            <a:off x="1955800" y="2041525"/>
            <a:ext cx="0" cy="37226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36" name="Line 8"/>
          <p:cNvSpPr>
            <a:spLocks noChangeShapeType="1"/>
          </p:cNvSpPr>
          <p:nvPr/>
        </p:nvSpPr>
        <p:spPr bwMode="auto">
          <a:xfrm>
            <a:off x="1131888" y="2019300"/>
            <a:ext cx="0" cy="3748088"/>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37" name="Line 9"/>
          <p:cNvSpPr>
            <a:spLocks noChangeShapeType="1"/>
          </p:cNvSpPr>
          <p:nvPr/>
        </p:nvSpPr>
        <p:spPr bwMode="auto">
          <a:xfrm>
            <a:off x="1138238" y="4010025"/>
            <a:ext cx="4273550"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40" name="Rectangle 12"/>
          <p:cNvSpPr>
            <a:spLocks noChangeArrowheads="1"/>
          </p:cNvSpPr>
          <p:nvPr/>
        </p:nvSpPr>
        <p:spPr bwMode="auto">
          <a:xfrm>
            <a:off x="2805113" y="1765300"/>
            <a:ext cx="2162175"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2</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1000</a:t>
            </a:r>
          </a:p>
        </p:txBody>
      </p:sp>
      <p:sp>
        <p:nvSpPr>
          <p:cNvPr id="22541" name="Rectangle 13"/>
          <p:cNvSpPr>
            <a:spLocks noChangeArrowheads="1"/>
          </p:cNvSpPr>
          <p:nvPr/>
        </p:nvSpPr>
        <p:spPr bwMode="auto">
          <a:xfrm>
            <a:off x="2747963" y="2401888"/>
            <a:ext cx="2343150"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1: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&gt;</a:t>
            </a:r>
            <a:r>
              <a:rPr lang="en-US">
                <a:solidFill>
                  <a:srgbClr val="FFFFFF"/>
                </a:solidFill>
                <a:effectLst>
                  <a:outerShdw blurRad="38100" dist="38100" dir="2700000" algn="tl">
                    <a:srgbClr val="000000"/>
                  </a:outerShdw>
                </a:effectLst>
              </a:rPr>
              <a:t>  200</a:t>
            </a:r>
          </a:p>
        </p:txBody>
      </p:sp>
      <p:sp>
        <p:nvSpPr>
          <p:cNvPr id="22542" name="Rectangle 14"/>
          <p:cNvSpPr>
            <a:spLocks noChangeArrowheads="1"/>
          </p:cNvSpPr>
          <p:nvPr/>
        </p:nvSpPr>
        <p:spPr bwMode="auto">
          <a:xfrm>
            <a:off x="2824163" y="2981325"/>
            <a:ext cx="1882775" cy="449263"/>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600</a:t>
            </a:r>
          </a:p>
        </p:txBody>
      </p:sp>
      <p:sp>
        <p:nvSpPr>
          <p:cNvPr id="22543" name="Rectangle 15"/>
          <p:cNvSpPr>
            <a:spLocks noChangeArrowheads="1"/>
          </p:cNvSpPr>
          <p:nvPr/>
        </p:nvSpPr>
        <p:spPr bwMode="auto">
          <a:xfrm>
            <a:off x="5262563" y="3008313"/>
            <a:ext cx="1316037"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 </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500</a:t>
            </a:r>
          </a:p>
        </p:txBody>
      </p:sp>
      <p:sp>
        <p:nvSpPr>
          <p:cNvPr id="22544" name="Rectangle 16"/>
          <p:cNvSpPr>
            <a:spLocks noChangeArrowheads="1"/>
          </p:cNvSpPr>
          <p:nvPr/>
        </p:nvSpPr>
        <p:spPr bwMode="auto">
          <a:xfrm>
            <a:off x="5597525" y="3848100"/>
            <a:ext cx="2547938" cy="7842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Points Satisfying</a:t>
            </a:r>
          </a:p>
          <a:p>
            <a:pPr defTabSz="1462088" eaLnBrk="0" hangingPunct="0">
              <a:defRPr/>
            </a:pPr>
            <a:r>
              <a:rPr lang="en-US">
                <a:solidFill>
                  <a:srgbClr val="FFFFFF"/>
                </a:solidFill>
                <a:effectLst>
                  <a:outerShdw blurRad="38100" dist="38100" dir="2700000" algn="tl">
                    <a:srgbClr val="000000"/>
                  </a:outerShdw>
                </a:effectLst>
              </a:rPr>
              <a:t>Both Goals 1 and 2</a:t>
            </a:r>
          </a:p>
        </p:txBody>
      </p:sp>
      <p:sp>
        <p:nvSpPr>
          <p:cNvPr id="22545" name="Line 17"/>
          <p:cNvSpPr>
            <a:spLocks noChangeShapeType="1"/>
          </p:cNvSpPr>
          <p:nvPr/>
        </p:nvSpPr>
        <p:spPr bwMode="auto">
          <a:xfrm flipH="1">
            <a:off x="1412875" y="2001838"/>
            <a:ext cx="1408113" cy="57150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46" name="Line 18"/>
          <p:cNvSpPr>
            <a:spLocks noChangeShapeType="1"/>
          </p:cNvSpPr>
          <p:nvPr/>
        </p:nvSpPr>
        <p:spPr bwMode="auto">
          <a:xfrm flipH="1">
            <a:off x="1495425" y="3249613"/>
            <a:ext cx="1317625" cy="62230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47" name="Line 19"/>
          <p:cNvSpPr>
            <a:spLocks noChangeShapeType="1"/>
          </p:cNvSpPr>
          <p:nvPr/>
        </p:nvSpPr>
        <p:spPr bwMode="auto">
          <a:xfrm flipH="1">
            <a:off x="2030413" y="2630488"/>
            <a:ext cx="688975" cy="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48" name="Line 20"/>
          <p:cNvSpPr>
            <a:spLocks noChangeShapeType="1"/>
          </p:cNvSpPr>
          <p:nvPr/>
        </p:nvSpPr>
        <p:spPr bwMode="auto">
          <a:xfrm flipH="1">
            <a:off x="4927600" y="3471863"/>
            <a:ext cx="368300" cy="460375"/>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49" name="Rectangle 21"/>
          <p:cNvSpPr>
            <a:spLocks noChangeArrowheads="1"/>
          </p:cNvSpPr>
          <p:nvPr/>
        </p:nvSpPr>
        <p:spPr bwMode="auto">
          <a:xfrm>
            <a:off x="7086600" y="5513388"/>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1</a:t>
            </a:r>
          </a:p>
        </p:txBody>
      </p:sp>
      <p:sp>
        <p:nvSpPr>
          <p:cNvPr id="22550" name="Rectangle 22"/>
          <p:cNvSpPr>
            <a:spLocks noChangeArrowheads="1"/>
          </p:cNvSpPr>
          <p:nvPr/>
        </p:nvSpPr>
        <p:spPr bwMode="auto">
          <a:xfrm>
            <a:off x="917575" y="1447800"/>
            <a:ext cx="488950" cy="479425"/>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sz="2400" i="1">
                <a:solidFill>
                  <a:srgbClr val="FFFFFF"/>
                </a:solidFill>
                <a:effectLst>
                  <a:outerShdw blurRad="38100" dist="38100" dir="2700000" algn="tl">
                    <a:srgbClr val="000000"/>
                  </a:outerShdw>
                </a:effectLst>
              </a:rPr>
              <a:t>x</a:t>
            </a:r>
            <a:r>
              <a:rPr lang="en-US" sz="2400" baseline="-25000">
                <a:solidFill>
                  <a:srgbClr val="FFFFFF"/>
                </a:solidFill>
                <a:effectLst>
                  <a:outerShdw blurRad="38100" dist="38100" dir="2700000" algn="tl">
                    <a:srgbClr val="000000"/>
                  </a:outerShdw>
                </a:effectLst>
              </a:rPr>
              <a:t>2</a:t>
            </a:r>
          </a:p>
        </p:txBody>
      </p:sp>
      <p:sp>
        <p:nvSpPr>
          <p:cNvPr id="22551" name="Line 23"/>
          <p:cNvSpPr>
            <a:spLocks noChangeShapeType="1"/>
          </p:cNvSpPr>
          <p:nvPr/>
        </p:nvSpPr>
        <p:spPr bwMode="auto">
          <a:xfrm>
            <a:off x="1143000" y="4014788"/>
            <a:ext cx="2084388" cy="1731962"/>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52" name="Rectangle 24"/>
          <p:cNvSpPr>
            <a:spLocks noChangeArrowheads="1"/>
          </p:cNvSpPr>
          <p:nvPr/>
        </p:nvSpPr>
        <p:spPr bwMode="auto">
          <a:xfrm>
            <a:off x="4691063" y="4643438"/>
            <a:ext cx="2887662"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2: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a:t>
            </a:r>
            <a:r>
              <a:rPr lang="en-US" u="sng">
                <a:solidFill>
                  <a:srgbClr val="FFFFFF"/>
                </a:solidFill>
                <a:effectLst>
                  <a:outerShdw blurRad="38100" dist="38100" dir="2700000" algn="tl">
                    <a:srgbClr val="000000"/>
                  </a:outerShdw>
                </a:effectLst>
              </a:rPr>
              <a:t>&gt;</a:t>
            </a:r>
            <a:r>
              <a:rPr lang="en-US">
                <a:solidFill>
                  <a:srgbClr val="FFFFFF"/>
                </a:solidFill>
                <a:effectLst>
                  <a:outerShdw blurRad="38100" dist="38100" dir="2700000" algn="tl">
                    <a:srgbClr val="000000"/>
                  </a:outerShdw>
                </a:effectLst>
              </a:rPr>
              <a:t>  500</a:t>
            </a:r>
          </a:p>
        </p:txBody>
      </p:sp>
      <p:sp>
        <p:nvSpPr>
          <p:cNvPr id="22553" name="Line 25"/>
          <p:cNvSpPr>
            <a:spLocks noChangeShapeType="1"/>
          </p:cNvSpPr>
          <p:nvPr/>
        </p:nvSpPr>
        <p:spPr bwMode="auto">
          <a:xfrm>
            <a:off x="1138238" y="5757863"/>
            <a:ext cx="5964237" cy="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55" name="Line 27"/>
          <p:cNvSpPr>
            <a:spLocks noChangeShapeType="1"/>
          </p:cNvSpPr>
          <p:nvPr/>
        </p:nvSpPr>
        <p:spPr bwMode="auto">
          <a:xfrm>
            <a:off x="2374900" y="4972050"/>
            <a:ext cx="2368550" cy="0"/>
          </a:xfrm>
          <a:prstGeom prst="line">
            <a:avLst/>
          </a:prstGeom>
          <a:noFill/>
          <a:ln w="12700">
            <a:solidFill>
              <a:srgbClr val="FFFFFF"/>
            </a:solidFill>
            <a:round/>
            <a:headEnd type="triangle" w="med" len="me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56" name="Arc 28"/>
          <p:cNvSpPr>
            <a:spLocks/>
          </p:cNvSpPr>
          <p:nvPr/>
        </p:nvSpPr>
        <p:spPr bwMode="auto">
          <a:xfrm>
            <a:off x="2141538" y="4402138"/>
            <a:ext cx="3441700" cy="284162"/>
          </a:xfrm>
          <a:custGeom>
            <a:avLst/>
            <a:gdLst>
              <a:gd name="G0" fmla="+- 21600 0 0"/>
              <a:gd name="G1" fmla="+- 21600 0 0"/>
              <a:gd name="G2" fmla="+- 21600 0 0"/>
              <a:gd name="T0" fmla="*/ 0 w 21600"/>
              <a:gd name="T1" fmla="*/ 21600 h 21600"/>
              <a:gd name="T2" fmla="*/ 21589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74"/>
                  <a:pt x="9663" y="6"/>
                  <a:pt x="21589" y="0"/>
                </a:cubicBezTo>
              </a:path>
              <a:path w="21600" h="21600" stroke="0" extrusionOk="0">
                <a:moveTo>
                  <a:pt x="0" y="21600"/>
                </a:moveTo>
                <a:cubicBezTo>
                  <a:pt x="0" y="9674"/>
                  <a:pt x="9663" y="6"/>
                  <a:pt x="21589" y="0"/>
                </a:cubicBezTo>
                <a:lnTo>
                  <a:pt x="21600" y="21600"/>
                </a:lnTo>
                <a:close/>
              </a:path>
            </a:pathLst>
          </a:custGeom>
          <a:noFill/>
          <a:ln w="12700" cap="rnd">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57" name="Line 29"/>
          <p:cNvSpPr>
            <a:spLocks noChangeShapeType="1"/>
          </p:cNvSpPr>
          <p:nvPr/>
        </p:nvSpPr>
        <p:spPr bwMode="auto">
          <a:xfrm>
            <a:off x="1146175" y="4013200"/>
            <a:ext cx="5248275" cy="1733550"/>
          </a:xfrm>
          <a:prstGeom prst="line">
            <a:avLst/>
          </a:prstGeom>
          <a:noFill/>
          <a:ln w="12700">
            <a:solidFill>
              <a:srgbClr val="FFFFFF"/>
            </a:solidFill>
            <a:round/>
            <a:headEn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58" name="Rectangle 30"/>
          <p:cNvSpPr>
            <a:spLocks noChangeArrowheads="1"/>
          </p:cNvSpPr>
          <p:nvPr/>
        </p:nvSpPr>
        <p:spPr bwMode="auto">
          <a:xfrm>
            <a:off x="5891213" y="5145088"/>
            <a:ext cx="3167062" cy="449262"/>
          </a:xfrm>
          <a:prstGeom prst="rect">
            <a:avLst/>
          </a:prstGeom>
          <a:noFill/>
          <a:ln w="12700">
            <a:noFill/>
            <a:miter lim="800000"/>
            <a:headEnd/>
            <a:tailEnd/>
          </a:ln>
          <a:effectLst/>
        </p:spPr>
        <p:txBody>
          <a:bodyPr wrap="none" lIns="117475" tIns="57150" rIns="117475" bIns="57150">
            <a:spAutoFit/>
          </a:bodyPr>
          <a:lstStyle/>
          <a:p>
            <a:pPr defTabSz="1462088" eaLnBrk="0" hangingPunct="0">
              <a:defRPr/>
            </a:pPr>
            <a:r>
              <a:rPr lang="en-US">
                <a:solidFill>
                  <a:srgbClr val="FFFFFF"/>
                </a:solidFill>
                <a:effectLst>
                  <a:outerShdw blurRad="38100" dist="38100" dir="2700000" algn="tl">
                    <a:srgbClr val="000000"/>
                  </a:outerShdw>
                </a:effectLst>
              </a:rPr>
              <a:t>Goal 3:  .2</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1</a:t>
            </a:r>
            <a:r>
              <a:rPr lang="en-US">
                <a:solidFill>
                  <a:srgbClr val="FFFFFF"/>
                </a:solidFill>
                <a:effectLst>
                  <a:outerShdw blurRad="38100" dist="38100" dir="2700000" algn="tl">
                    <a:srgbClr val="000000"/>
                  </a:outerShdw>
                </a:effectLst>
              </a:rPr>
              <a:t> + .5</a:t>
            </a:r>
            <a:r>
              <a:rPr lang="en-US" i="1">
                <a:solidFill>
                  <a:srgbClr val="FFFFFF"/>
                </a:solidFill>
                <a:effectLst>
                  <a:outerShdw blurRad="38100" dist="38100" dir="2700000" algn="tl">
                    <a:srgbClr val="000000"/>
                  </a:outerShdw>
                </a:effectLst>
              </a:rPr>
              <a:t>x</a:t>
            </a:r>
            <a:r>
              <a:rPr lang="en-US" baseline="-25000">
                <a:solidFill>
                  <a:srgbClr val="FFFFFF"/>
                </a:solidFill>
                <a:effectLst>
                  <a:outerShdw blurRad="38100" dist="38100" dir="2700000" algn="tl">
                    <a:srgbClr val="000000"/>
                  </a:outerShdw>
                </a:effectLst>
              </a:rPr>
              <a:t>2</a:t>
            </a:r>
            <a:r>
              <a:rPr lang="en-US">
                <a:solidFill>
                  <a:srgbClr val="FFFFFF"/>
                </a:solidFill>
                <a:effectLst>
                  <a:outerShdw blurRad="38100" dist="38100" dir="2700000" algn="tl">
                    <a:srgbClr val="000000"/>
                  </a:outerShdw>
                </a:effectLst>
              </a:rPr>
              <a:t> = 250</a:t>
            </a:r>
          </a:p>
        </p:txBody>
      </p:sp>
      <p:sp>
        <p:nvSpPr>
          <p:cNvPr id="22559" name="Oval 31"/>
          <p:cNvSpPr>
            <a:spLocks noChangeArrowheads="1"/>
          </p:cNvSpPr>
          <p:nvPr/>
        </p:nvSpPr>
        <p:spPr bwMode="auto">
          <a:xfrm>
            <a:off x="1917700" y="4322763"/>
            <a:ext cx="74613" cy="74612"/>
          </a:xfrm>
          <a:prstGeom prst="ellipse">
            <a:avLst/>
          </a:prstGeom>
          <a:solidFill>
            <a:srgbClr val="FFFFFF"/>
          </a:solidFill>
          <a:ln w="9525">
            <a:solidFill>
              <a:srgbClr val="000000"/>
            </a:solidFill>
            <a:round/>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60" name="Line 32"/>
          <p:cNvSpPr>
            <a:spLocks noChangeShapeType="1"/>
          </p:cNvSpPr>
          <p:nvPr/>
        </p:nvSpPr>
        <p:spPr bwMode="auto">
          <a:xfrm flipV="1">
            <a:off x="2025650" y="3838575"/>
            <a:ext cx="1109663" cy="500063"/>
          </a:xfrm>
          <a:prstGeom prst="line">
            <a:avLst/>
          </a:prstGeom>
          <a:noFill/>
          <a:ln w="12700">
            <a:solidFill>
              <a:srgbClr val="FFFFFF"/>
            </a:solidFill>
            <a:round/>
            <a:headEnd type="triangle" w="med" len="med"/>
            <a:tailEn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561" name="Rectangle 33"/>
          <p:cNvSpPr>
            <a:spLocks noChangeArrowheads="1"/>
          </p:cNvSpPr>
          <p:nvPr/>
        </p:nvSpPr>
        <p:spPr bwMode="auto">
          <a:xfrm>
            <a:off x="3173413" y="3482975"/>
            <a:ext cx="1276350" cy="423863"/>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a:solidFill>
                  <a:srgbClr val="FFFFFF"/>
                </a:solidFill>
                <a:effectLst>
                  <a:outerShdw blurRad="38100" dist="38100" dir="2700000" algn="tl">
                    <a:srgbClr val="000000"/>
                  </a:outerShdw>
                </a:effectLst>
              </a:rPr>
              <a:t>(200,400)</a:t>
            </a:r>
          </a:p>
        </p:txBody>
      </p:sp>
      <p:sp>
        <p:nvSpPr>
          <p:cNvPr id="22562" name="Line 34"/>
          <p:cNvSpPr>
            <a:spLocks noChangeShapeType="1"/>
          </p:cNvSpPr>
          <p:nvPr/>
        </p:nvSpPr>
        <p:spPr bwMode="auto">
          <a:xfrm flipH="1" flipV="1">
            <a:off x="5507038" y="5365750"/>
            <a:ext cx="360362" cy="0"/>
          </a:xfrm>
          <a:prstGeom prst="line">
            <a:avLst/>
          </a:prstGeom>
          <a:noFill/>
          <a:ln w="12700">
            <a:solidFill>
              <a:srgbClr val="FFFFFF"/>
            </a:solidFill>
            <a:round/>
            <a:headEnd/>
            <a:tailEnd type="triangle" w="med" len="med"/>
          </a:ln>
          <a:effectLst>
            <a:outerShdw dist="17961" dir="2700000" algn="ctr" rotWithShape="0">
              <a:srgbClr val="000000"/>
            </a:outerShdw>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22729" name="Text Box 201"/>
          <p:cNvSpPr txBox="1">
            <a:spLocks noChangeArrowheads="1"/>
          </p:cNvSpPr>
          <p:nvPr/>
        </p:nvSpPr>
        <p:spPr bwMode="auto">
          <a:xfrm>
            <a:off x="1657350" y="5829300"/>
            <a:ext cx="4933950" cy="427038"/>
          </a:xfrm>
          <a:prstGeom prst="rect">
            <a:avLst/>
          </a:prstGeom>
          <a:noFill/>
          <a:ln w="12700">
            <a:noFill/>
            <a:miter lim="800000"/>
            <a:headEnd type="none" w="sm" len="sm"/>
            <a:tailEnd type="none" w="sm" len="sm"/>
          </a:ln>
          <a:effectLst/>
        </p:spPr>
        <p:txBody>
          <a:bodyPr wrap="none">
            <a:spAutoFit/>
          </a:bodyPr>
          <a:lstStyle/>
          <a:p>
            <a:pPr eaLnBrk="0" hangingPunct="0">
              <a:defRPr/>
            </a:pPr>
            <a:r>
              <a:rPr lang="en-US">
                <a:solidFill>
                  <a:srgbClr val="FFFFFF"/>
                </a:solidFill>
                <a:effectLst>
                  <a:outerShdw blurRad="38100" dist="38100" dir="2700000" algn="tl">
                    <a:srgbClr val="000000"/>
                  </a:outerShdw>
                </a:effectLst>
              </a:rPr>
              <a:t>200      400      600      800     1000     1200</a:t>
            </a:r>
          </a:p>
        </p:txBody>
      </p:sp>
      <p:grpSp>
        <p:nvGrpSpPr>
          <p:cNvPr id="54304" name="Group 361"/>
          <p:cNvGrpSpPr>
            <a:grpSpLocks/>
          </p:cNvGrpSpPr>
          <p:nvPr/>
        </p:nvGrpSpPr>
        <p:grpSpPr bwMode="auto">
          <a:xfrm>
            <a:off x="1065213" y="2271713"/>
            <a:ext cx="111125" cy="2797175"/>
            <a:chOff x="1111" y="1423"/>
            <a:chExt cx="70" cy="1762"/>
          </a:xfrm>
        </p:grpSpPr>
        <p:sp>
          <p:nvSpPr>
            <p:cNvPr id="22890" name="Line 362"/>
            <p:cNvSpPr>
              <a:spLocks noChangeShapeType="1"/>
            </p:cNvSpPr>
            <p:nvPr/>
          </p:nvSpPr>
          <p:spPr bwMode="auto">
            <a:xfrm>
              <a:off x="1117" y="18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1" name="Line 363"/>
            <p:cNvSpPr>
              <a:spLocks noChangeShapeType="1"/>
            </p:cNvSpPr>
            <p:nvPr/>
          </p:nvSpPr>
          <p:spPr bwMode="auto">
            <a:xfrm>
              <a:off x="1114" y="230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2" name="Line 364"/>
            <p:cNvSpPr>
              <a:spLocks noChangeShapeType="1"/>
            </p:cNvSpPr>
            <p:nvPr/>
          </p:nvSpPr>
          <p:spPr bwMode="auto">
            <a:xfrm>
              <a:off x="1114" y="273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3" name="Line 365"/>
            <p:cNvSpPr>
              <a:spLocks noChangeShapeType="1"/>
            </p:cNvSpPr>
            <p:nvPr/>
          </p:nvSpPr>
          <p:spPr bwMode="auto">
            <a:xfrm>
              <a:off x="1111" y="318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4" name="Line 366"/>
            <p:cNvSpPr>
              <a:spLocks noChangeShapeType="1"/>
            </p:cNvSpPr>
            <p:nvPr/>
          </p:nvSpPr>
          <p:spPr bwMode="auto">
            <a:xfrm>
              <a:off x="1114" y="1423"/>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54305" name="Group 367"/>
          <p:cNvGrpSpPr>
            <a:grpSpLocks/>
          </p:cNvGrpSpPr>
          <p:nvPr/>
        </p:nvGrpSpPr>
        <p:grpSpPr bwMode="auto">
          <a:xfrm>
            <a:off x="1955800" y="5708650"/>
            <a:ext cx="4283075" cy="111125"/>
            <a:chOff x="1568" y="3540"/>
            <a:chExt cx="2698" cy="70"/>
          </a:xfrm>
        </p:grpSpPr>
        <p:grpSp>
          <p:nvGrpSpPr>
            <p:cNvPr id="54307" name="Group 368"/>
            <p:cNvGrpSpPr>
              <a:grpSpLocks/>
            </p:cNvGrpSpPr>
            <p:nvPr/>
          </p:nvGrpSpPr>
          <p:grpSpPr bwMode="auto">
            <a:xfrm>
              <a:off x="1568" y="3540"/>
              <a:ext cx="2138" cy="70"/>
              <a:chOff x="1568" y="3540"/>
              <a:chExt cx="2138" cy="70"/>
            </a:xfrm>
          </p:grpSpPr>
          <p:sp>
            <p:nvSpPr>
              <p:cNvPr id="22897" name="Line 369"/>
              <p:cNvSpPr>
                <a:spLocks noChangeShapeType="1"/>
              </p:cNvSpPr>
              <p:nvPr/>
            </p:nvSpPr>
            <p:spPr bwMode="auto">
              <a:xfrm rot="5400000">
                <a:off x="3126" y="3578"/>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8" name="Line 370"/>
              <p:cNvSpPr>
                <a:spLocks noChangeShapeType="1"/>
              </p:cNvSpPr>
              <p:nvPr/>
            </p:nvSpPr>
            <p:spPr bwMode="auto">
              <a:xfrm rot="5400000">
                <a:off x="2606"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899" name="Line 371"/>
              <p:cNvSpPr>
                <a:spLocks noChangeShapeType="1"/>
              </p:cNvSpPr>
              <p:nvPr/>
            </p:nvSpPr>
            <p:spPr bwMode="auto">
              <a:xfrm rot="5400000">
                <a:off x="2078"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900" name="Line 372"/>
              <p:cNvSpPr>
                <a:spLocks noChangeShapeType="1"/>
              </p:cNvSpPr>
              <p:nvPr/>
            </p:nvSpPr>
            <p:spPr bwMode="auto">
              <a:xfrm rot="5400000">
                <a:off x="1536" y="3572"/>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2901" name="Line 373"/>
              <p:cNvSpPr>
                <a:spLocks noChangeShapeType="1"/>
              </p:cNvSpPr>
              <p:nvPr/>
            </p:nvSpPr>
            <p:spPr bwMode="auto">
              <a:xfrm rot="5400000">
                <a:off x="367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22902" name="Line 374"/>
            <p:cNvSpPr>
              <a:spLocks noChangeShapeType="1"/>
            </p:cNvSpPr>
            <p:nvPr/>
          </p:nvSpPr>
          <p:spPr bwMode="auto">
            <a:xfrm rot="5400000">
              <a:off x="4234" y="3575"/>
              <a:ext cx="64" cy="0"/>
            </a:xfrm>
            <a:prstGeom prst="line">
              <a:avLst/>
            </a:prstGeom>
            <a:noFill/>
            <a:ln w="12700">
              <a:solidFill>
                <a:schemeClr val="tx1"/>
              </a:solidFill>
              <a:round/>
              <a:headEnd type="none" w="sm" len="sm"/>
              <a:tailEnd type="none" w="sm" len="sm"/>
            </a:ln>
            <a:effectLst>
              <a:outerShdw dist="17961" dir="2700000" algn="ctr" rotWithShape="0">
                <a:srgbClr val="000000"/>
              </a:outerShdw>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sp>
        <p:nvSpPr>
          <p:cNvPr id="22903" name="Text Box 375"/>
          <p:cNvSpPr txBox="1">
            <a:spLocks noChangeArrowheads="1"/>
          </p:cNvSpPr>
          <p:nvPr/>
        </p:nvSpPr>
        <p:spPr bwMode="auto">
          <a:xfrm>
            <a:off x="314325" y="2095500"/>
            <a:ext cx="742950" cy="3197225"/>
          </a:xfrm>
          <a:prstGeom prst="rect">
            <a:avLst/>
          </a:prstGeom>
          <a:noFill/>
          <a:ln w="12700">
            <a:noFill/>
            <a:miter lim="800000"/>
            <a:headEnd type="none" w="sm" len="sm"/>
            <a:tailEnd type="none" w="sm" len="sm"/>
          </a:ln>
          <a:effectLst/>
        </p:spPr>
        <p:txBody>
          <a:bodyPr wrap="none">
            <a:spAutoFit/>
          </a:bodyPr>
          <a:lstStyle/>
          <a:p>
            <a:pPr algn="r" eaLnBrk="0" hangingPunct="0">
              <a:defRPr/>
            </a:pPr>
            <a:r>
              <a:rPr lang="en-US">
                <a:effectLst>
                  <a:outerShdw blurRad="38100" dist="38100" dir="2700000" algn="tl">
                    <a:srgbClr val="000000"/>
                  </a:outerShdw>
                </a:effectLst>
              </a:rPr>
              <a:t>1000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800</a:t>
            </a:r>
          </a:p>
          <a:p>
            <a:pPr algn="r" eaLnBrk="0" hangingPunct="0">
              <a:defRPr/>
            </a:pPr>
            <a:endParaRPr lang="en-US">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600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400</a:t>
            </a:r>
          </a:p>
          <a:p>
            <a:pPr algn="r" eaLnBrk="0" hangingPunct="0">
              <a:defRPr/>
            </a:pPr>
            <a:endParaRPr lang="en-US" sz="2400">
              <a:effectLst>
                <a:outerShdw blurRad="38100" dist="38100" dir="2700000" algn="tl">
                  <a:srgbClr val="000000"/>
                </a:outerShdw>
              </a:effectLst>
            </a:endParaRPr>
          </a:p>
          <a:p>
            <a:pPr algn="r" eaLnBrk="0" hangingPunct="0">
              <a:defRPr/>
            </a:pPr>
            <a:r>
              <a:rPr lang="en-US">
                <a:effectLst>
                  <a:outerShdw blurRad="38100" dist="38100" dir="2700000" algn="tl">
                    <a:srgbClr val="000000"/>
                  </a:outerShdw>
                </a:effectLst>
              </a:rPr>
              <a:t>200</a:t>
            </a:r>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2388"/>
            <a:ext cx="8991600" cy="814387"/>
          </a:xfrm>
        </p:spPr>
        <p:txBody>
          <a:bodyPr/>
          <a:lstStyle/>
          <a:p>
            <a:pPr>
              <a:defRPr/>
            </a:pPr>
            <a:r>
              <a:rPr lang="en-US" dirty="0" smtClean="0"/>
              <a:t>Goal Programming:  More Complex Problems</a:t>
            </a:r>
            <a:endParaRPr lang="en-US" dirty="0"/>
          </a:p>
        </p:txBody>
      </p:sp>
      <p:sp>
        <p:nvSpPr>
          <p:cNvPr id="4" name="Rectangle 3"/>
          <p:cNvSpPr txBox="1">
            <a:spLocks noChangeArrowheads="1"/>
          </p:cNvSpPr>
          <p:nvPr/>
        </p:nvSpPr>
        <p:spPr bwMode="auto">
          <a:xfrm>
            <a:off x="647700" y="1103313"/>
            <a:ext cx="8101013" cy="503078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Now we will formulate and solve a GP problem that involves multiple goals within the same priority level.  </a:t>
            </a:r>
          </a:p>
          <a:p>
            <a:pPr marL="342900" indent="-342900" eaLnBrk="0" hangingPunct="0">
              <a:spcBef>
                <a:spcPct val="20000"/>
              </a:spcBef>
              <a:buClr>
                <a:srgbClr val="66FFFF"/>
              </a:buClr>
              <a:buSzPct val="75000"/>
              <a:buFont typeface="Monotype Sorts"/>
              <a:buNone/>
            </a:pPr>
            <a:endParaRPr lang="en-US" sz="8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No tradeoffs occur in the achievement of goals with different priorities.  However, tradeoffs can occur in the achievement of goals with the same priority and different weights.</a:t>
            </a:r>
          </a:p>
          <a:p>
            <a:pPr marL="342900" indent="-342900" eaLnBrk="0" hangingPunct="0">
              <a:spcBef>
                <a:spcPct val="20000"/>
              </a:spcBef>
              <a:buClr>
                <a:srgbClr val="66FFFF"/>
              </a:buClr>
              <a:buSzPct val="75000"/>
              <a:buFont typeface="Monotype Sorts"/>
              <a:buNone/>
            </a:pPr>
            <a:endParaRPr lang="en-US" sz="8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 GP problem with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 preemptive goal priorities can be solved as a series of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 linear programming problems.</a:t>
            </a:r>
          </a:p>
          <a:p>
            <a:pPr marL="342900" indent="-342900" eaLnBrk="0" hangingPunct="0">
              <a:spcBef>
                <a:spcPct val="20000"/>
              </a:spcBef>
              <a:buClr>
                <a:srgbClr val="66FFFF"/>
              </a:buClr>
              <a:buSzPct val="75000"/>
              <a:buFont typeface="Monotype Sorts"/>
              <a:buNone/>
            </a:pPr>
            <a:endParaRPr lang="en-US" sz="8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Solving a GP problem as a series of LPs, the objective functions (always to be minimized) will include only relevant deviation variables and not decision variables.</a:t>
            </a:r>
          </a:p>
          <a:p>
            <a:pPr marL="342900" indent="-342900" eaLnBrk="0" hangingPunct="0">
              <a:spcBef>
                <a:spcPct val="20000"/>
              </a:spcBef>
              <a:buClr>
                <a:srgbClr val="66FFFF"/>
              </a:buClr>
              <a:buSzPct val="75000"/>
            </a:pPr>
            <a:endParaRPr lang="en-US" sz="240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836613" y="242888"/>
            <a:ext cx="7475537" cy="433387"/>
          </a:xfrm>
        </p:spPr>
        <p:txBody>
          <a:bodyPr/>
          <a:lstStyle/>
          <a:p>
            <a:pPr>
              <a:defRPr/>
            </a:pPr>
            <a:r>
              <a:rPr lang="en-US" dirty="0" smtClean="0"/>
              <a:t>GP Example 2:  </a:t>
            </a:r>
            <a:r>
              <a:rPr lang="en-US" dirty="0"/>
              <a:t>Conceptual Products</a:t>
            </a:r>
          </a:p>
        </p:txBody>
      </p:sp>
      <p:sp>
        <p:nvSpPr>
          <p:cNvPr id="5" name="Rectangle 3"/>
          <p:cNvSpPr txBox="1">
            <a:spLocks noChangeArrowheads="1"/>
          </p:cNvSpPr>
          <p:nvPr/>
        </p:nvSpPr>
        <p:spPr bwMode="auto">
          <a:xfrm>
            <a:off x="512763" y="1122363"/>
            <a:ext cx="7962900" cy="5138737"/>
          </a:xfrm>
          <a:prstGeom prst="rect">
            <a:avLst/>
          </a:prstGeom>
          <a:noFill/>
          <a:ln w="12700">
            <a:noFill/>
            <a:miter lim="800000"/>
            <a:headEnd/>
            <a:tailEnd/>
          </a:ln>
          <a:effectLst/>
        </p:spPr>
        <p:txBody>
          <a:bodyPr lIns="90488" tIns="44450" rIns="90488" bIns="44450"/>
          <a:lstStyle/>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Conceptual Products is a computer company that</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produces the  CP400, CP500, and CP600 computers.</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Many of the components used in the three computer</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models are produced in abundant supply by the</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company.  	However, the memory modules, external</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hard drives, and cases are bought from suppliers.</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The CP400 model uses two memory modules and</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no external hard drive, the CP500 uses one memory</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module and one external hard drive, and the CP600 </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uses two memory modules and one external hard</a:t>
            </a:r>
          </a:p>
          <a:p>
            <a:pPr marL="342900" indent="-342900" eaLnBrk="0" hangingPunct="0">
              <a:lnSpc>
                <a:spcPct val="90000"/>
              </a:lnSpc>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drive .  All three models use the same case.	</a:t>
            </a: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836613" y="242888"/>
            <a:ext cx="7475537" cy="433387"/>
          </a:xfrm>
        </p:spPr>
        <p:txBody>
          <a:bodyPr/>
          <a:lstStyle/>
          <a:p>
            <a:pPr>
              <a:defRPr/>
            </a:pPr>
            <a:r>
              <a:rPr lang="en-US" dirty="0" smtClean="0"/>
              <a:t>GP Example 2:  </a:t>
            </a:r>
            <a:r>
              <a:rPr lang="en-US" dirty="0"/>
              <a:t>Conceptual Products</a:t>
            </a:r>
          </a:p>
        </p:txBody>
      </p:sp>
      <p:sp>
        <p:nvSpPr>
          <p:cNvPr id="5" name="Rectangle 1027"/>
          <p:cNvSpPr txBox="1">
            <a:spLocks noChangeArrowheads="1"/>
          </p:cNvSpPr>
          <p:nvPr/>
        </p:nvSpPr>
        <p:spPr bwMode="auto">
          <a:xfrm>
            <a:off x="541338" y="1104900"/>
            <a:ext cx="8081962" cy="32083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Suppliers can provide Conceptual Products with</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1000 memory modules, 500 external hard drives, and</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600 cases on a weekly basis.  It takes one hour to</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manufacture a CP400 and its profit is $200; it takes</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one and one-half hours to manufacture a CP500 and</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its profit is $500; and it takes two hours to manufacture</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a CP600 and its profit is $900.</a:t>
            </a:r>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defRPr/>
            </a:pPr>
            <a:r>
              <a:rPr lang="en-US" dirty="0"/>
              <a:t>Goal </a:t>
            </a:r>
            <a:r>
              <a:rPr lang="en-US" dirty="0" smtClean="0"/>
              <a:t>Programming</a:t>
            </a:r>
            <a:endParaRPr lang="en-US" dirty="0"/>
          </a:p>
        </p:txBody>
      </p:sp>
      <p:sp>
        <p:nvSpPr>
          <p:cNvPr id="7171" name="Rectangle 3"/>
          <p:cNvSpPr>
            <a:spLocks noGrp="1" noChangeArrowheads="1"/>
          </p:cNvSpPr>
          <p:nvPr>
            <p:ph idx="1"/>
          </p:nvPr>
        </p:nvSpPr>
        <p:spPr>
          <a:xfrm>
            <a:off x="647700" y="1103313"/>
            <a:ext cx="8062913" cy="4662487"/>
          </a:xfrm>
        </p:spPr>
        <p:txBody>
          <a:bodyPr/>
          <a:lstStyle/>
          <a:p>
            <a:pPr>
              <a:buFont typeface="Monotype Sorts"/>
              <a:buNone/>
            </a:pPr>
            <a:r>
              <a:rPr lang="en-US" smtClean="0"/>
              <a:t>	One approach to goal programming is to satisfy goals in a </a:t>
            </a:r>
            <a:r>
              <a:rPr lang="en-US" u="sng" smtClean="0"/>
              <a:t>priority sequence</a:t>
            </a:r>
            <a:r>
              <a:rPr lang="en-US" smtClean="0"/>
              <a:t>.  Second-priority goals are pursued without reducing the first-priority goals, etc.</a:t>
            </a:r>
          </a:p>
          <a:p>
            <a:pPr>
              <a:buFont typeface="Monotype Sorts"/>
              <a:buNone/>
            </a:pPr>
            <a:endParaRPr lang="en-US" smtClean="0"/>
          </a:p>
          <a:p>
            <a:pPr>
              <a:buFont typeface="Monotype Sorts"/>
              <a:buNone/>
            </a:pPr>
            <a:r>
              <a:rPr lang="en-US" smtClean="0"/>
              <a:t>	For each priority level, the objective function is to minimize the (weighted) sum of the goal deviations.  </a:t>
            </a:r>
          </a:p>
          <a:p>
            <a:pPr>
              <a:buFont typeface="Monotype Sorts"/>
              <a:buNone/>
            </a:pPr>
            <a:endParaRPr lang="en-US" smtClean="0"/>
          </a:p>
          <a:p>
            <a:pPr>
              <a:buFont typeface="Monotype Sorts"/>
              <a:buNone/>
            </a:pPr>
            <a:r>
              <a:rPr lang="en-US" smtClean="0"/>
              <a:t>	Previous "optimal" achievements of goals are added to the constraint set so that they are not degraded while trying to achieve lesser priority goals.  </a:t>
            </a:r>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836613" y="242888"/>
            <a:ext cx="7475537" cy="433387"/>
          </a:xfrm>
        </p:spPr>
        <p:txBody>
          <a:bodyPr/>
          <a:lstStyle/>
          <a:p>
            <a:pPr>
              <a:defRPr/>
            </a:pPr>
            <a:r>
              <a:rPr lang="en-US" dirty="0" smtClean="0"/>
              <a:t>GP Example 2:  </a:t>
            </a:r>
            <a:r>
              <a:rPr lang="en-US" dirty="0"/>
              <a:t>Conceptual Products</a:t>
            </a:r>
          </a:p>
        </p:txBody>
      </p:sp>
      <p:sp>
        <p:nvSpPr>
          <p:cNvPr id="5" name="Rectangle 4"/>
          <p:cNvSpPr>
            <a:spLocks noChangeArrowheads="1"/>
          </p:cNvSpPr>
          <p:nvPr/>
        </p:nvSpPr>
        <p:spPr bwMode="auto">
          <a:xfrm>
            <a:off x="933450" y="1644650"/>
            <a:ext cx="7054850" cy="4400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6" name="Rectangle 3"/>
          <p:cNvSpPr txBox="1">
            <a:spLocks noChangeArrowheads="1"/>
          </p:cNvSpPr>
          <p:nvPr/>
        </p:nvSpPr>
        <p:spPr bwMode="auto">
          <a:xfrm>
            <a:off x="790575" y="1111250"/>
            <a:ext cx="7400925" cy="5099050"/>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The company has four goals:</a:t>
            </a:r>
          </a:p>
          <a:p>
            <a:pPr marL="342900" indent="-342900" eaLnBrk="0" hangingPunct="0">
              <a:spcBef>
                <a:spcPct val="20000"/>
              </a:spcBef>
              <a:buClr>
                <a:srgbClr val="66FFFF"/>
              </a:buClr>
              <a:buSzPct val="75000"/>
              <a:buFont typeface="Monotype Sorts" pitchFamily="2" charset="2"/>
              <a:buNone/>
              <a:defRPr/>
            </a:pPr>
            <a:endParaRPr lang="en-US" sz="1000" kern="0" dirty="0">
              <a:effectLst>
                <a:outerShdw blurRad="38100" dist="38100" dir="2700000" algn="tl">
                  <a:srgbClr val="000000"/>
                </a:outerShdw>
              </a:effectLst>
              <a:latin typeface="+mn-lt"/>
            </a:endParaRP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Priority 1:  Meet a state contract of 200 CP400 			 machines weekly.  (Goal 1)</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Priority 2:  Make at least 500 total computers 			 weekly.  (Goal 2)</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Priority 3:  Make at least $250,000 profit</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weekly.  (Goal 3)</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Priority 3:  Use no more than 400 man-hours</a:t>
            </a:r>
          </a:p>
          <a:p>
            <a:pPr marL="342900" indent="-342900" eaLnBrk="0" hangingPunct="0">
              <a:spcBef>
                <a:spcPct val="20000"/>
              </a:spcBef>
              <a:buClr>
                <a:srgbClr val="66FFFF"/>
              </a:buClr>
              <a:buSzPct val="75000"/>
              <a:buFont typeface="Monotype Sorts" pitchFamily="2" charset="2"/>
              <a:buNone/>
              <a:defRPr/>
            </a:pPr>
            <a:r>
              <a:rPr lang="en-US" sz="2400" kern="0" dirty="0">
                <a:effectLst>
                  <a:outerShdw blurRad="38100" dist="38100" dir="2700000" algn="tl">
                    <a:srgbClr val="000000"/>
                  </a:outerShdw>
                </a:effectLst>
                <a:latin typeface="+mn-lt"/>
              </a:rPr>
              <a:t>                         per week.  (Goal 4)</a:t>
            </a:r>
          </a:p>
          <a:p>
            <a:pPr marL="342900" indent="-342900" eaLnBrk="0" hangingPunct="0">
              <a:spcBef>
                <a:spcPct val="20000"/>
              </a:spcBef>
              <a:buClr>
                <a:srgbClr val="66FFFF"/>
              </a:buClr>
              <a:buSzPct val="75000"/>
              <a:defRPr/>
            </a:pPr>
            <a:r>
              <a:rPr lang="en-US" sz="2400" dirty="0">
                <a:effectLst>
                  <a:outerShdw blurRad="38100" dist="38100" dir="2700000" algn="tl">
                    <a:srgbClr val="000000">
                      <a:alpha val="43137"/>
                    </a:srgbClr>
                  </a:outerShdw>
                </a:effectLst>
              </a:rPr>
              <a:t>	Each $1000 underachieved from its profit goal is five times as important as an extra man-hour.</a:t>
            </a:r>
            <a:endParaRPr lang="en-US" sz="2400" kern="0" dirty="0">
              <a:effectLst>
                <a:outerShdw blurRad="38100" dist="38100" dir="2700000" algn="tl">
                  <a:srgbClr val="000000"/>
                </a:outerShdw>
              </a:effectLst>
              <a:latin typeface="+mn-lt"/>
            </a:endParaRP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836613" y="242888"/>
            <a:ext cx="7475537" cy="433387"/>
          </a:xfrm>
        </p:spPr>
        <p:txBody>
          <a:bodyPr/>
          <a:lstStyle/>
          <a:p>
            <a:pPr>
              <a:defRPr/>
            </a:pPr>
            <a:r>
              <a:rPr lang="en-US" dirty="0" smtClean="0"/>
              <a:t>GP Example 2:  Formulation</a:t>
            </a:r>
            <a:endParaRPr lang="en-US" dirty="0"/>
          </a:p>
        </p:txBody>
      </p:sp>
      <p:sp>
        <p:nvSpPr>
          <p:cNvPr id="5" name="Rectangle 3"/>
          <p:cNvSpPr txBox="1">
            <a:spLocks noChangeArrowheads="1"/>
          </p:cNvSpPr>
          <p:nvPr/>
        </p:nvSpPr>
        <p:spPr bwMode="auto">
          <a:xfrm>
            <a:off x="642938" y="1106488"/>
            <a:ext cx="8196262" cy="4967287"/>
          </a:xfrm>
          <a:prstGeom prst="rect">
            <a:avLst/>
          </a:prstGeom>
          <a:noFill/>
          <a:ln w="12700">
            <a:noFill/>
            <a:miter lim="800000"/>
            <a:headEnd/>
            <a:tailEnd/>
          </a:ln>
          <a:effectLst/>
        </p:spPr>
        <p:txBody>
          <a:bodyPr lIns="90488" tIns="44450" rIns="90488" bIns="44450"/>
          <a:lstStyle/>
          <a:p>
            <a:pPr marL="342900" indent="-342900" defTabSz="6350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Variables</a:t>
            </a:r>
          </a:p>
          <a:p>
            <a:pPr marL="342900" indent="-342900" defTabSz="6350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	</a:t>
            </a:r>
            <a:r>
              <a:rPr lang="en-US" sz="2400">
                <a:effectLst>
                  <a:outerShdw blurRad="38100" dist="38100" dir="2700000" algn="tl">
                    <a:srgbClr val="000000"/>
                  </a:outerShdw>
                </a:effectLst>
              </a:rPr>
              <a:t>= number of CP400 computers produced weekly</a:t>
            </a:r>
          </a:p>
          <a:p>
            <a:pPr marL="342900" indent="-342900" defTabSz="6350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	</a:t>
            </a:r>
            <a:r>
              <a:rPr lang="en-US" sz="2400">
                <a:effectLst>
                  <a:outerShdw blurRad="38100" dist="38100" dir="2700000" algn="tl">
                    <a:srgbClr val="000000"/>
                  </a:outerShdw>
                </a:effectLst>
              </a:rPr>
              <a:t>= number of CP500 computers produced weekly</a:t>
            </a:r>
          </a:p>
          <a:p>
            <a:pPr marL="342900" indent="-342900" defTabSz="6350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	</a:t>
            </a:r>
            <a:r>
              <a:rPr lang="en-US" sz="2400">
                <a:effectLst>
                  <a:outerShdw blurRad="38100" dist="38100" dir="2700000" algn="tl">
                    <a:srgbClr val="000000"/>
                  </a:outerShdw>
                </a:effectLst>
              </a:rPr>
              <a:t>= number of CP600 computers produced weekly</a:t>
            </a:r>
          </a:p>
          <a:p>
            <a:pPr marL="342900" indent="-342900" defTabSz="635000" eaLnBrk="0" hangingPunct="0">
              <a:spcBef>
                <a:spcPct val="20000"/>
              </a:spcBef>
              <a:buClr>
                <a:srgbClr val="66FFFF"/>
              </a:buClr>
              <a:buSzPct val="75000"/>
              <a:buFont typeface="Monotype Sorts"/>
              <a:buNone/>
            </a:pPr>
            <a:r>
              <a:rPr lang="en-US" sz="2400" i="1">
                <a:effectLst>
                  <a:outerShdw blurRad="38100" dist="38100" dir="2700000" algn="tl">
                    <a:srgbClr val="000000"/>
                  </a:outerShdw>
                </a:effectLst>
              </a:rPr>
              <a:t>   d</a:t>
            </a:r>
            <a:r>
              <a:rPr lang="en-US" sz="2400" i="1" baseline="-25000">
                <a:effectLst>
                  <a:outerShdw blurRad="38100" dist="38100" dir="2700000" algn="tl">
                    <a:srgbClr val="000000"/>
                  </a:outerShdw>
                </a:effectLst>
              </a:rPr>
              <a:t>i</a:t>
            </a:r>
            <a:r>
              <a:rPr lang="en-US" sz="2400" baseline="30000">
                <a:effectLst>
                  <a:outerShdw blurRad="38100" dist="38100" dir="2700000" algn="tl">
                    <a:srgbClr val="000000"/>
                  </a:outerShdw>
                </a:effectLst>
              </a:rPr>
              <a:t>- </a:t>
            </a:r>
            <a:r>
              <a:rPr lang="en-US" sz="2400">
                <a:effectLst>
                  <a:outerShdw blurRad="38100" dist="38100" dir="2700000" algn="tl">
                    <a:srgbClr val="000000"/>
                  </a:outerShdw>
                </a:effectLst>
              </a:rPr>
              <a:t>	= amount the right hand side of goal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is deficient </a:t>
            </a:r>
          </a:p>
          <a:p>
            <a:pPr marL="342900" indent="-342900" defTabSz="6350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i="1" baseline="-25000">
                <a:effectLst>
                  <a:outerShdw blurRad="38100" dist="38100" dir="2700000" algn="tl">
                    <a:srgbClr val="000000"/>
                  </a:outerShdw>
                </a:effectLst>
              </a:rPr>
              <a:t>i</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amount the right hand side of goal </a:t>
            </a:r>
            <a:r>
              <a:rPr lang="en-US" sz="2400" i="1">
                <a:effectLst>
                  <a:outerShdw blurRad="38100" dist="38100" dir="2700000" algn="tl">
                    <a:srgbClr val="000000"/>
                  </a:outerShdw>
                </a:effectLst>
              </a:rPr>
              <a:t>i</a:t>
            </a:r>
            <a:r>
              <a:rPr lang="en-US" sz="2400">
                <a:effectLst>
                  <a:outerShdw blurRad="38100" dist="38100" dir="2700000" algn="tl">
                    <a:srgbClr val="000000"/>
                  </a:outerShdw>
                </a:effectLst>
              </a:rPr>
              <a:t>  is exceeded</a:t>
            </a:r>
          </a:p>
          <a:p>
            <a:pPr marL="342900" indent="-342900" defTabSz="635000" eaLnBrk="0" hangingPunct="0">
              <a:spcBef>
                <a:spcPct val="20000"/>
              </a:spcBef>
              <a:buClr>
                <a:srgbClr val="66FFFF"/>
              </a:buClr>
              <a:buSzPct val="75000"/>
              <a:buFont typeface="Monotype Sorts"/>
              <a:buNone/>
            </a:pPr>
            <a:endParaRPr lang="en-US" sz="800">
              <a:effectLst>
                <a:outerShdw blurRad="38100" dist="38100" dir="2700000" algn="tl">
                  <a:srgbClr val="000000"/>
                </a:outerShdw>
              </a:effectLst>
            </a:endParaRPr>
          </a:p>
          <a:p>
            <a:pPr marL="342900" indent="-342900" defTabSz="6350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Functional Constraints</a:t>
            </a:r>
          </a:p>
          <a:p>
            <a:pPr marL="342900" indent="-342900" defTabSz="635000" eaLnBrk="0" hangingPunct="0">
              <a:spcBef>
                <a:spcPct val="20000"/>
              </a:spcBef>
              <a:buClr>
                <a:srgbClr val="66FFFF"/>
              </a:buClr>
              <a:buSzPct val="75000"/>
            </a:pPr>
            <a:r>
              <a:rPr lang="en-US" sz="2400">
                <a:effectLst>
                  <a:outerShdw blurRad="38100" dist="38100" dir="2700000" algn="tl">
                    <a:srgbClr val="000000"/>
                  </a:outerShdw>
                </a:effectLst>
              </a:rPr>
              <a:t>	Availability of memory modules: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1000</a:t>
            </a:r>
          </a:p>
          <a:p>
            <a:pPr marL="342900" indent="-342900" defTabSz="635000" eaLnBrk="0" hangingPunct="0">
              <a:spcBef>
                <a:spcPct val="20000"/>
              </a:spcBef>
              <a:buClr>
                <a:srgbClr val="66FFFF"/>
              </a:buClr>
              <a:buSzPct val="75000"/>
            </a:pPr>
            <a:r>
              <a:rPr lang="en-US" sz="2400">
                <a:effectLst>
                  <a:outerShdw blurRad="38100" dist="38100" dir="2700000" algn="tl">
                    <a:srgbClr val="000000"/>
                  </a:outerShdw>
                </a:effectLst>
              </a:rPr>
              <a:t>	Availability of external hard drives: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500</a:t>
            </a:r>
          </a:p>
          <a:p>
            <a:pPr marL="342900" indent="-342900" defTabSz="635000" eaLnBrk="0" hangingPunct="0">
              <a:spcBef>
                <a:spcPct val="20000"/>
              </a:spcBef>
              <a:buClr>
                <a:srgbClr val="66FFFF"/>
              </a:buClr>
              <a:buSzPct val="75000"/>
            </a:pPr>
            <a:r>
              <a:rPr lang="en-US" sz="2400">
                <a:effectLst>
                  <a:outerShdw blurRad="38100" dist="38100" dir="2700000" algn="tl">
                    <a:srgbClr val="000000"/>
                  </a:outerShdw>
                </a:effectLst>
              </a:rPr>
              <a:t>	Availability of cases: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600</a:t>
            </a: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Formulation</a:t>
            </a:r>
          </a:p>
        </p:txBody>
      </p:sp>
      <p:sp>
        <p:nvSpPr>
          <p:cNvPr id="3" name="Rectangle 3"/>
          <p:cNvSpPr txBox="1">
            <a:spLocks noChangeArrowheads="1"/>
          </p:cNvSpPr>
          <p:nvPr/>
        </p:nvSpPr>
        <p:spPr>
          <a:xfrm>
            <a:off x="639763" y="1096963"/>
            <a:ext cx="6553200" cy="4992687"/>
          </a:xfrm>
          <a:prstGeom prst="rect">
            <a:avLst/>
          </a:prstGeom>
          <a:noFill/>
          <a:ln/>
        </p:spPr>
        <p:txBody>
          <a:bodyPr/>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Goals</a:t>
            </a: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(1)  200 CP400 computers weekly:  </a:t>
            </a:r>
          </a:p>
          <a:p>
            <a:pPr marL="342900" indent="-342900" eaLnBrk="0" hangingPunct="0">
              <a:spcBef>
                <a:spcPct val="20000"/>
              </a:spcBef>
              <a:buClr>
                <a:srgbClr val="66FFFF"/>
              </a:buClr>
              <a:buSzPct val="75000"/>
              <a:buFont typeface="Monotype Sorts"/>
              <a:buNone/>
            </a:pPr>
            <a:r>
              <a:rPr lang="en-US" sz="2400" i="1">
                <a:effectLst>
                  <a:outerShdw blurRad="38100" dist="38100" dir="2700000" algn="tl">
                    <a:srgbClr val="000000"/>
                  </a:outerShdw>
                </a:effectLst>
              </a:rPr>
              <a:t>			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200 </a:t>
            </a: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(2)  500 total computers weekly: </a:t>
            </a:r>
          </a:p>
          <a:p>
            <a:pPr marL="342900" indent="-3429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500</a:t>
            </a: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(3)  $250(in thousands) profit:</a:t>
            </a:r>
          </a:p>
          <a:p>
            <a:pPr marL="342900" indent="-342900" eaLnBrk="0" hangingPunct="0">
              <a:spcBef>
                <a:spcPct val="20000"/>
              </a:spcBef>
              <a:buClr>
                <a:srgbClr val="66FFFF"/>
              </a:buClr>
              <a:buSzPct val="75000"/>
            </a:pPr>
            <a:r>
              <a:rPr lang="en-US" sz="2400">
                <a:effectLst>
                  <a:outerShdw blurRad="38100" dist="38100" dir="2700000" algn="tl">
                    <a:srgbClr val="000000"/>
                  </a:outerShdw>
                </a:effectLst>
              </a:rPr>
              <a:t>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.5</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.9</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250</a:t>
            </a: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(4)  400 total man-hours weekly: </a:t>
            </a:r>
          </a:p>
          <a:p>
            <a:pPr marL="342900" indent="-3429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+ 1.5</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400</a:t>
            </a: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Non-negativity: </a:t>
            </a:r>
          </a:p>
          <a:p>
            <a:pPr marL="342900" indent="-3429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i="1" baseline="-25000">
                <a:effectLst>
                  <a:outerShdw blurRad="38100" dist="38100" dir="2700000" algn="tl">
                    <a:srgbClr val="000000"/>
                  </a:outerShdw>
                </a:effectLst>
              </a:rPr>
              <a:t>i</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i="1" baseline="-25000">
                <a:effectLst>
                  <a:outerShdw blurRad="38100" dist="38100" dir="2700000" algn="tl">
                    <a:srgbClr val="000000"/>
                  </a:outerShdw>
                </a:effectLst>
              </a:rPr>
              <a:t>i</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 for all </a:t>
            </a:r>
            <a:r>
              <a:rPr lang="en-US" sz="2400" i="1">
                <a:effectLst>
                  <a:outerShdw blurRad="38100" dist="38100" dir="2700000" algn="tl">
                    <a:srgbClr val="000000"/>
                  </a:outerShdw>
                </a:effectLst>
              </a:rPr>
              <a:t>i</a:t>
            </a:r>
          </a:p>
        </p:txBody>
      </p:sp>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3" name="Rectangle 3"/>
          <p:cNvSpPr txBox="1">
            <a:spLocks noChangeArrowheads="1"/>
          </p:cNvSpPr>
          <p:nvPr/>
        </p:nvSpPr>
        <p:spPr>
          <a:xfrm>
            <a:off x="642938" y="1106488"/>
            <a:ext cx="7585075" cy="5091112"/>
          </a:xfrm>
          <a:prstGeom prst="rect">
            <a:avLst/>
          </a:prstGeom>
          <a:noFill/>
          <a:ln/>
        </p:spPr>
        <p:txBody>
          <a:bodyPr/>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Objective Functions</a:t>
            </a:r>
            <a:r>
              <a:rPr lang="en-US" sz="2400">
                <a:solidFill>
                  <a:schemeClr val="tx2"/>
                </a:solidFill>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pPr>
            <a:endParaRPr lang="en-US" sz="10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Priority 1:  Minimize the number of CP400 under 			 200 units:   Min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Priority 2:  Minimize the number under 500 				 computers produced weekly:   Min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Priority 3:  Minimize the amount under $250,000 			 earned weekly:   Min  5</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Priority 3:  Minimize the man-hours over 400 used 			 weekly:   Min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p>
          <a:p>
            <a:pPr marL="342900" indent="-342900" eaLnBrk="0" hangingPunct="0">
              <a:spcBef>
                <a:spcPct val="20000"/>
              </a:spcBef>
              <a:buClr>
                <a:srgbClr val="66FFFF"/>
              </a:buClr>
              <a:buSzPct val="75000"/>
              <a:buFont typeface="Monotype Sorts"/>
              <a:buNone/>
            </a:pPr>
            <a:r>
              <a:rPr lang="en-US" sz="2400" baseline="30000">
                <a:effectLst>
                  <a:outerShdw blurRad="38100" dist="38100" dir="2700000" algn="tl">
                    <a:srgbClr val="000000"/>
                  </a:outerShdw>
                </a:effectLst>
              </a:rPr>
              <a:t>      </a:t>
            </a:r>
            <a:endParaRPr lang="en-US" sz="240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3" name="Rectangle 4"/>
          <p:cNvSpPr>
            <a:spLocks noChangeArrowheads="1"/>
          </p:cNvSpPr>
          <p:nvPr/>
        </p:nvSpPr>
        <p:spPr bwMode="auto">
          <a:xfrm>
            <a:off x="742950" y="1543050"/>
            <a:ext cx="8235950" cy="4324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 name="Rectangle 3"/>
          <p:cNvSpPr txBox="1">
            <a:spLocks noChangeArrowheads="1"/>
          </p:cNvSpPr>
          <p:nvPr/>
        </p:nvSpPr>
        <p:spPr>
          <a:xfrm>
            <a:off x="520700" y="1065213"/>
            <a:ext cx="8367713" cy="4783137"/>
          </a:xfrm>
          <a:prstGeom prst="rect">
            <a:avLst/>
          </a:prstGeom>
          <a:noFill/>
          <a:ln/>
        </p:spPr>
        <p:txBody>
          <a:bodyPr/>
          <a:lstStyle/>
          <a:p>
            <a:pPr marL="342900" indent="-342900" defTabSz="5207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Priority 1 Formulation</a:t>
            </a:r>
          </a:p>
          <a:p>
            <a:pPr marL="342900" indent="-342900" defTabSz="520700" eaLnBrk="0" hangingPunct="0">
              <a:spcBef>
                <a:spcPct val="20000"/>
              </a:spcBef>
              <a:buClr>
                <a:srgbClr val="66FFFF"/>
              </a:buClr>
              <a:buSzPct val="75000"/>
              <a:buFont typeface="Monotype Sorts"/>
              <a:buNone/>
            </a:pPr>
            <a:endParaRPr lang="en-US" sz="800">
              <a:solidFill>
                <a:schemeClr val="tx2"/>
              </a:solidFill>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Min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endParaRPr lang="en-US" sz="600">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s.t.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1000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500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&lt;</a:t>
            </a:r>
            <a:r>
              <a:rPr lang="en-US" sz="2400">
                <a:effectLst>
                  <a:outerShdw blurRad="38100" dist="38100" dir="2700000" algn="tl">
                    <a:srgbClr val="000000"/>
                  </a:outerShdw>
                </a:effectLst>
              </a:rPr>
              <a:t>   600</a:t>
            </a:r>
          </a:p>
          <a:p>
            <a:pPr marL="342900" indent="-342900" defTabSz="5207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200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500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.5</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+.9</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   </a:t>
            </a:r>
            <a:r>
              <a:rPr lang="en-US" sz="2400">
                <a:effectLst>
                  <a:outerShdw blurRad="38100" dist="38100" dir="2700000" algn="tl">
                    <a:srgbClr val="000000"/>
                  </a:outerShdw>
                </a:effectLst>
              </a:rPr>
              <a:t>              =   250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+1.5</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+2</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   </a:t>
            </a:r>
            <a:r>
              <a:rPr lang="en-US" sz="2400">
                <a:effectLst>
                  <a:outerShdw blurRad="38100" dist="38100" dir="2700000" algn="tl">
                    <a:srgbClr val="000000"/>
                  </a:outerShdw>
                </a:effectLst>
              </a:rPr>
              <a:t>=   400</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x</a:t>
            </a:r>
            <a:r>
              <a:rPr lang="en-US" sz="2400" baseline="-25000">
                <a:effectLst>
                  <a:outerShdw blurRad="38100" dist="38100" dir="2700000" algn="tl">
                    <a:srgbClr val="000000"/>
                  </a:outerShdw>
                </a:effectLst>
              </a:rPr>
              <a:t>3</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&gt;</a:t>
            </a:r>
            <a:r>
              <a:rPr lang="en-US" sz="2400">
                <a:effectLst>
                  <a:outerShdw blurRad="38100" dist="38100" dir="2700000" algn="tl">
                    <a:srgbClr val="000000"/>
                  </a:outerShdw>
                </a:effectLst>
              </a:rPr>
              <a:t>     0</a:t>
            </a:r>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3" name="Rectangle 2"/>
          <p:cNvSpPr>
            <a:spLocks noChangeArrowheads="1"/>
          </p:cNvSpPr>
          <p:nvPr/>
        </p:nvSpPr>
        <p:spPr bwMode="auto">
          <a:xfrm>
            <a:off x="1047750" y="1498600"/>
            <a:ext cx="7016750" cy="44958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 name="Rectangle 3"/>
          <p:cNvSpPr>
            <a:spLocks noChangeArrowheads="1"/>
          </p:cNvSpPr>
          <p:nvPr/>
        </p:nvSpPr>
        <p:spPr bwMode="auto">
          <a:xfrm>
            <a:off x="677863" y="1033463"/>
            <a:ext cx="7772400" cy="53800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Computer Solution (First LP)</a:t>
            </a:r>
          </a:p>
          <a:p>
            <a:pPr marL="342900" indent="-342900" eaLnBrk="0" hangingPunct="0">
              <a:spcBef>
                <a:spcPct val="20000"/>
              </a:spcBef>
              <a:buClr>
                <a:srgbClr val="66FFFF"/>
              </a:buClr>
              <a:buSzPct val="75000"/>
              <a:buFont typeface="Monotype Sorts"/>
              <a:buNone/>
            </a:pPr>
            <a:endParaRPr lang="en-US" sz="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300">
                <a:effectLst>
                  <a:outerShdw blurRad="38100" dist="38100" dir="2700000" algn="tl">
                    <a:srgbClr val="000000"/>
                  </a:outerShdw>
                </a:effectLst>
              </a:rPr>
              <a:t>Objective Function Value  =  0.000</a:t>
            </a:r>
          </a:p>
          <a:p>
            <a:pPr marL="342900" indent="-342900" eaLnBrk="0" hangingPunct="0">
              <a:buClr>
                <a:srgbClr val="66FFFF"/>
              </a:buClr>
              <a:buSzPct val="75000"/>
              <a:buFont typeface="Monotype Sorts"/>
              <a:buNone/>
            </a:pPr>
            <a:r>
              <a:rPr lang="en-US" sz="2400">
                <a:effectLst>
                  <a:outerShdw blurRad="38100" dist="38100" dir="2700000" algn="tl">
                    <a:srgbClr val="000000"/>
                  </a:outerShdw>
                </a:effectLst>
              </a:rPr>
              <a:t>          </a:t>
            </a:r>
            <a:r>
              <a:rPr lang="en-US" sz="2300" u="sng">
                <a:effectLst>
                  <a:outerShdw blurRad="38100" dist="38100" dir="2700000" algn="tl">
                    <a:srgbClr val="000000"/>
                  </a:outerShdw>
                </a:effectLst>
              </a:rPr>
              <a:t>Variable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Value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Reduced Cost</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1</a:t>
            </a:r>
            <a:r>
              <a:rPr lang="en-US" sz="2300">
                <a:effectLst>
                  <a:outerShdw blurRad="38100" dist="38100" dir="2700000" algn="tl">
                    <a:srgbClr val="000000"/>
                  </a:outerShdw>
                </a:effectLst>
              </a:rPr>
              <a:t>                  200.000                      	0.000</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2</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3</a:t>
            </a:r>
            <a:r>
              <a:rPr lang="en-US" sz="2300">
                <a:effectLst>
                  <a:outerShdw blurRad="38100" dist="38100" dir="2700000" algn="tl">
                    <a:srgbClr val="000000"/>
                  </a:outerShdw>
                </a:effectLst>
              </a:rPr>
              <a:t>         	233.333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1.000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66.667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266.667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3" name="Rectangle 4"/>
          <p:cNvSpPr>
            <a:spLocks noChangeArrowheads="1"/>
          </p:cNvSpPr>
          <p:nvPr/>
        </p:nvSpPr>
        <p:spPr bwMode="auto">
          <a:xfrm>
            <a:off x="654050" y="1568450"/>
            <a:ext cx="7880350" cy="28130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 name="Rectangle 3"/>
          <p:cNvSpPr txBox="1">
            <a:spLocks noChangeArrowheads="1"/>
          </p:cNvSpPr>
          <p:nvPr/>
        </p:nvSpPr>
        <p:spPr>
          <a:xfrm>
            <a:off x="520700" y="1065213"/>
            <a:ext cx="8367713" cy="5043487"/>
          </a:xfrm>
          <a:prstGeom prst="rect">
            <a:avLst/>
          </a:prstGeom>
          <a:noFill/>
          <a:ln/>
        </p:spPr>
        <p:txBody>
          <a:bodyPr/>
          <a:lstStyle/>
          <a:p>
            <a:pPr marL="342900" indent="-342900" defTabSz="5207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Priority 2 Formulation</a:t>
            </a:r>
          </a:p>
          <a:p>
            <a:pPr marL="342900" indent="-342900" defTabSz="520700" eaLnBrk="0" hangingPunct="0">
              <a:spcBef>
                <a:spcPct val="20000"/>
              </a:spcBef>
              <a:buClr>
                <a:srgbClr val="66FFFF"/>
              </a:buClr>
              <a:buSzPct val="75000"/>
              <a:buFont typeface="Monotype Sorts"/>
              <a:buNone/>
            </a:pPr>
            <a:endParaRPr lang="en-US" sz="800">
              <a:solidFill>
                <a:schemeClr val="tx2"/>
              </a:solidFill>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Min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endParaRPr lang="en-US" sz="600">
              <a:effectLst>
                <a:outerShdw blurRad="38100" dist="38100" dir="2700000" algn="tl">
                  <a:srgbClr val="000000"/>
                </a:outerShdw>
              </a:effectLst>
            </a:endParaRP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 include the previous 7 constraints, </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i.e. 3 functional constraints and 4 goal 						constraints )</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 add the constraint: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baseline="30000">
                <a:effectLst>
                  <a:outerShdw blurRad="38100" dist="38100" dir="2700000" algn="tl">
                    <a:srgbClr val="000000"/>
                  </a:outerShdw>
                </a:effectLst>
              </a:rPr>
              <a:t>   </a:t>
            </a:r>
            <a:r>
              <a:rPr lang="en-US" sz="2400">
                <a:effectLst>
                  <a:outerShdw blurRad="38100" dist="38100" dir="2700000" algn="tl">
                    <a:srgbClr val="000000"/>
                  </a:outerShdw>
                </a:effectLst>
              </a:rPr>
              <a:t>=   0 )</a:t>
            </a: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3" name="Rectangle 2"/>
          <p:cNvSpPr>
            <a:spLocks noChangeArrowheads="1"/>
          </p:cNvSpPr>
          <p:nvPr/>
        </p:nvSpPr>
        <p:spPr bwMode="auto">
          <a:xfrm>
            <a:off x="1047750" y="1498600"/>
            <a:ext cx="7016750" cy="44958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4" name="Rectangle 3"/>
          <p:cNvSpPr>
            <a:spLocks noChangeArrowheads="1"/>
          </p:cNvSpPr>
          <p:nvPr/>
        </p:nvSpPr>
        <p:spPr bwMode="auto">
          <a:xfrm>
            <a:off x="677863" y="1033463"/>
            <a:ext cx="7772400" cy="53800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Computer Solution (Second LP)</a:t>
            </a:r>
          </a:p>
          <a:p>
            <a:pPr marL="342900" indent="-342900" eaLnBrk="0" hangingPunct="0">
              <a:spcBef>
                <a:spcPct val="20000"/>
              </a:spcBef>
              <a:buClr>
                <a:srgbClr val="66FFFF"/>
              </a:buClr>
              <a:buSzPct val="75000"/>
              <a:buFont typeface="Monotype Sorts"/>
              <a:buNone/>
            </a:pPr>
            <a:endParaRPr lang="en-US" sz="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300">
                <a:effectLst>
                  <a:outerShdw blurRad="38100" dist="38100" dir="2700000" algn="tl">
                    <a:srgbClr val="000000"/>
                  </a:outerShdw>
                </a:effectLst>
              </a:rPr>
              <a:t>Objective Function Value  =  0.000</a:t>
            </a:r>
          </a:p>
          <a:p>
            <a:pPr marL="342900" indent="-342900" eaLnBrk="0" hangingPunct="0">
              <a:buClr>
                <a:srgbClr val="66FFFF"/>
              </a:buClr>
              <a:buSzPct val="75000"/>
              <a:buFont typeface="Monotype Sorts"/>
              <a:buNone/>
            </a:pPr>
            <a:r>
              <a:rPr lang="en-US" sz="2400">
                <a:effectLst>
                  <a:outerShdw blurRad="38100" dist="38100" dir="2700000" algn="tl">
                    <a:srgbClr val="000000"/>
                  </a:outerShdw>
                </a:effectLst>
              </a:rPr>
              <a:t>          </a:t>
            </a:r>
            <a:r>
              <a:rPr lang="en-US" sz="2300" u="sng">
                <a:effectLst>
                  <a:outerShdw blurRad="38100" dist="38100" dir="2700000" algn="tl">
                    <a:srgbClr val="000000"/>
                  </a:outerShdw>
                </a:effectLst>
              </a:rPr>
              <a:t>Variable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Value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Reduced Cost</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1</a:t>
            </a:r>
            <a:r>
              <a:rPr lang="en-US" sz="2300">
                <a:effectLst>
                  <a:outerShdw blurRad="38100" dist="38100" dir="2700000" algn="tl">
                    <a:srgbClr val="000000"/>
                  </a:outerShdw>
                </a:effectLst>
              </a:rPr>
              <a:t>                  285.714                      	0.000</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2</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3</a:t>
            </a:r>
            <a:r>
              <a:rPr lang="en-US" sz="2300">
                <a:effectLst>
                  <a:outerShdw blurRad="38100" dist="38100" dir="2700000" algn="tl">
                    <a:srgbClr val="000000"/>
                  </a:outerShdw>
                </a:effectLst>
              </a:rPr>
              <a:t>         	214.286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85.714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1.000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314.286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5" name="Rectangle 4"/>
          <p:cNvSpPr>
            <a:spLocks noChangeArrowheads="1"/>
          </p:cNvSpPr>
          <p:nvPr/>
        </p:nvSpPr>
        <p:spPr bwMode="auto">
          <a:xfrm>
            <a:off x="654050" y="1568450"/>
            <a:ext cx="7893050" cy="33210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6" name="Rectangle 3"/>
          <p:cNvSpPr txBox="1">
            <a:spLocks noChangeArrowheads="1"/>
          </p:cNvSpPr>
          <p:nvPr/>
        </p:nvSpPr>
        <p:spPr>
          <a:xfrm>
            <a:off x="520700" y="1065213"/>
            <a:ext cx="8393113" cy="4992687"/>
          </a:xfrm>
          <a:prstGeom prst="rect">
            <a:avLst/>
          </a:prstGeom>
          <a:noFill/>
          <a:ln/>
        </p:spPr>
        <p:txBody>
          <a:bodyPr/>
          <a:lstStyle/>
          <a:p>
            <a:pPr marL="342900" indent="-342900" defTabSz="5207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Priority 3 Formulation</a:t>
            </a:r>
          </a:p>
          <a:p>
            <a:pPr marL="342900" indent="-342900" defTabSz="520700" eaLnBrk="0" hangingPunct="0">
              <a:spcBef>
                <a:spcPct val="20000"/>
              </a:spcBef>
              <a:buClr>
                <a:srgbClr val="66FFFF"/>
              </a:buClr>
              <a:buSzPct val="75000"/>
              <a:buFont typeface="Monotype Sorts"/>
              <a:buNone/>
            </a:pPr>
            <a:endParaRPr lang="en-US" sz="800">
              <a:solidFill>
                <a:schemeClr val="tx2"/>
              </a:solidFill>
              <a:effectLst>
                <a:outerShdw blurRad="38100" dist="38100" dir="2700000" algn="tl">
                  <a:srgbClr val="000000"/>
                </a:outerShdw>
              </a:effectLst>
            </a:endParaRP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Min   5</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3</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4</a:t>
            </a:r>
            <a:r>
              <a:rPr lang="en-US" sz="2400" baseline="30000">
                <a:effectLst>
                  <a:outerShdw blurRad="38100" dist="38100" dir="2700000" algn="tl">
                    <a:srgbClr val="000000"/>
                  </a:outerShdw>
                </a:effectLst>
              </a:rPr>
              <a:t>+</a:t>
            </a:r>
            <a:endParaRPr lang="en-US" sz="2400">
              <a:effectLst>
                <a:outerShdw blurRad="38100" dist="38100" dir="2700000" algn="tl">
                  <a:srgbClr val="000000"/>
                </a:outerShdw>
              </a:effectLst>
            </a:endParaRPr>
          </a:p>
          <a:p>
            <a:pPr marL="342900" indent="-342900" defTabSz="520700" eaLnBrk="0" hangingPunct="0">
              <a:spcBef>
                <a:spcPct val="20000"/>
              </a:spcBef>
              <a:buClr>
                <a:srgbClr val="66FFFF"/>
              </a:buClr>
              <a:buSzPct val="75000"/>
              <a:buFont typeface="Monotype Sorts"/>
              <a:buNone/>
            </a:pPr>
            <a:endParaRPr lang="en-US" sz="600">
              <a:effectLst>
                <a:outerShdw blurRad="38100" dist="38100" dir="2700000" algn="tl">
                  <a:srgbClr val="000000"/>
                </a:outerShdw>
              </a:effectLst>
            </a:endParaRP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 include the previous 8 constraints </a:t>
            </a: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i.e. 3 functional constraints and 4 goal 						constraints and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1</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 0 )</a:t>
            </a:r>
          </a:p>
          <a:p>
            <a:pPr marL="342900" indent="-342900" defTabSz="520700" eaLnBrk="0" hangingPunct="0">
              <a:spcBef>
                <a:spcPct val="20000"/>
              </a:spcBef>
              <a:buClr>
                <a:srgbClr val="66FFFF"/>
              </a:buClr>
              <a:buSzPct val="75000"/>
            </a:pPr>
            <a:endParaRPr lang="en-US" sz="2400">
              <a:effectLst>
                <a:outerShdw blurRad="38100" dist="38100" dir="2700000" algn="tl">
                  <a:srgbClr val="000000"/>
                </a:outerShdw>
              </a:effectLst>
            </a:endParaRPr>
          </a:p>
          <a:p>
            <a:pPr marL="342900" indent="-342900" defTabSz="520700" eaLnBrk="0" hangingPunct="0">
              <a:spcBef>
                <a:spcPct val="20000"/>
              </a:spcBef>
              <a:buClr>
                <a:srgbClr val="66FFFF"/>
              </a:buClr>
              <a:buSzPct val="75000"/>
            </a:pPr>
            <a:r>
              <a:rPr lang="en-US" sz="2400">
                <a:effectLst>
                  <a:outerShdw blurRad="38100" dist="38100" dir="2700000" algn="tl">
                    <a:srgbClr val="000000"/>
                  </a:outerShdw>
                </a:effectLst>
              </a:rPr>
              <a:t>			   ( add the constraint:  </a:t>
            </a:r>
            <a:r>
              <a:rPr lang="en-US" sz="2400" i="1">
                <a:effectLst>
                  <a:outerShdw blurRad="38100" dist="38100" dir="2700000" algn="tl">
                    <a:srgbClr val="000000"/>
                  </a:outerShdw>
                </a:effectLst>
              </a:rPr>
              <a:t>d</a:t>
            </a:r>
            <a:r>
              <a:rPr lang="en-US" sz="2400" baseline="-25000">
                <a:effectLst>
                  <a:outerShdw blurRad="38100" dist="38100" dir="2700000" algn="tl">
                    <a:srgbClr val="000000"/>
                  </a:outerShdw>
                </a:effectLst>
              </a:rPr>
              <a:t>2</a:t>
            </a:r>
            <a:r>
              <a:rPr lang="en-US" sz="2400" baseline="30000">
                <a:effectLst>
                  <a:outerShdw blurRad="38100" dist="38100" dir="2700000" algn="tl">
                    <a:srgbClr val="000000"/>
                  </a:outerShdw>
                </a:effectLst>
              </a:rPr>
              <a:t>-</a:t>
            </a:r>
            <a:r>
              <a:rPr lang="en-US" sz="2400">
                <a:effectLst>
                  <a:outerShdw blurRad="38100" dist="38100" dir="2700000" algn="tl">
                    <a:srgbClr val="000000"/>
                  </a:outerShdw>
                </a:effectLst>
              </a:rPr>
              <a:t> </a:t>
            </a:r>
            <a:r>
              <a:rPr lang="en-US" sz="2400" baseline="30000">
                <a:effectLst>
                  <a:outerShdw blurRad="38100" dist="38100" dir="2700000" algn="tl">
                    <a:srgbClr val="000000"/>
                  </a:outerShdw>
                </a:effectLst>
              </a:rPr>
              <a:t>   </a:t>
            </a:r>
            <a:r>
              <a:rPr lang="en-US" sz="2400">
                <a:effectLst>
                  <a:outerShdw blurRad="38100" dist="38100" dir="2700000" algn="tl">
                    <a:srgbClr val="000000"/>
                  </a:outerShdw>
                </a:effectLst>
              </a:rPr>
              <a:t>=   0 )</a:t>
            </a:r>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5" name="Rectangle 4"/>
          <p:cNvSpPr>
            <a:spLocks noChangeArrowheads="1"/>
          </p:cNvSpPr>
          <p:nvPr/>
        </p:nvSpPr>
        <p:spPr bwMode="auto">
          <a:xfrm>
            <a:off x="1047750" y="1498600"/>
            <a:ext cx="7016750" cy="44958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6" name="Rectangle 5"/>
          <p:cNvSpPr>
            <a:spLocks noChangeArrowheads="1"/>
          </p:cNvSpPr>
          <p:nvPr/>
        </p:nvSpPr>
        <p:spPr bwMode="auto">
          <a:xfrm>
            <a:off x="677863" y="1033463"/>
            <a:ext cx="7772400" cy="53800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Computer Solution (Third LP)</a:t>
            </a:r>
          </a:p>
          <a:p>
            <a:pPr marL="342900" indent="-342900" eaLnBrk="0" hangingPunct="0">
              <a:spcBef>
                <a:spcPct val="20000"/>
              </a:spcBef>
              <a:buClr>
                <a:srgbClr val="66FFFF"/>
              </a:buClr>
              <a:buSzPct val="75000"/>
              <a:buFont typeface="Monotype Sorts"/>
              <a:buNone/>
            </a:pPr>
            <a:endParaRPr lang="en-US" sz="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pPr>
            <a:r>
              <a:rPr lang="en-US" sz="2400">
                <a:effectLst>
                  <a:outerShdw blurRad="38100" dist="38100" dir="2700000" algn="tl">
                    <a:srgbClr val="000000"/>
                  </a:outerShdw>
                </a:effectLst>
              </a:rPr>
              <a:t>          </a:t>
            </a:r>
            <a:r>
              <a:rPr lang="en-US" sz="2300">
                <a:effectLst>
                  <a:outerShdw blurRad="38100" dist="38100" dir="2700000" algn="tl">
                    <a:srgbClr val="000000"/>
                  </a:outerShdw>
                </a:effectLst>
              </a:rPr>
              <a:t>Objective Function Value  =  314.286</a:t>
            </a:r>
          </a:p>
          <a:p>
            <a:pPr marL="342900" indent="-342900" eaLnBrk="0" hangingPunct="0">
              <a:buClr>
                <a:srgbClr val="66FFFF"/>
              </a:buClr>
              <a:buSzPct val="75000"/>
              <a:buFont typeface="Monotype Sorts"/>
              <a:buNone/>
            </a:pPr>
            <a:r>
              <a:rPr lang="en-US" sz="2400">
                <a:effectLst>
                  <a:outerShdw blurRad="38100" dist="38100" dir="2700000" algn="tl">
                    <a:srgbClr val="000000"/>
                  </a:outerShdw>
                </a:effectLst>
              </a:rPr>
              <a:t>          </a:t>
            </a:r>
            <a:r>
              <a:rPr lang="en-US" sz="2300" u="sng">
                <a:effectLst>
                  <a:outerShdw blurRad="38100" dist="38100" dir="2700000" algn="tl">
                    <a:srgbClr val="000000"/>
                  </a:outerShdw>
                </a:effectLst>
              </a:rPr>
              <a:t>Variable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Value</a:t>
            </a:r>
            <a:r>
              <a:rPr lang="en-US" sz="2300">
                <a:effectLst>
                  <a:outerShdw blurRad="38100" dist="38100" dir="2700000" algn="tl">
                    <a:srgbClr val="000000"/>
                  </a:outerShdw>
                </a:effectLst>
              </a:rPr>
              <a:t>                  </a:t>
            </a:r>
            <a:r>
              <a:rPr lang="en-US" sz="2300" u="sng">
                <a:effectLst>
                  <a:outerShdw blurRad="38100" dist="38100" dir="2700000" algn="tl">
                    <a:srgbClr val="000000"/>
                  </a:outerShdw>
                </a:effectLst>
              </a:rPr>
              <a:t>Reduced Cost</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1</a:t>
            </a:r>
            <a:r>
              <a:rPr lang="en-US" sz="2300">
                <a:effectLst>
                  <a:outerShdw blurRad="38100" dist="38100" dir="2700000" algn="tl">
                    <a:srgbClr val="000000"/>
                  </a:outerShdw>
                </a:effectLst>
              </a:rPr>
              <a:t>                  285.714                      	0.000</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2</a:t>
            </a:r>
            <a:r>
              <a:rPr lang="en-US" sz="2300">
                <a:effectLst>
                  <a:outerShdw blurRad="38100" dist="38100" dir="2700000" algn="tl">
                    <a:srgbClr val="000000"/>
                  </a:outerShdw>
                </a:effectLst>
              </a:rPr>
              <a:t>               	    0.000                     	0.071</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x</a:t>
            </a:r>
            <a:r>
              <a:rPr lang="en-US" sz="2300" baseline="-25000">
                <a:effectLst>
                  <a:outerShdw blurRad="38100" dist="38100" dir="2700000" algn="tl">
                    <a:srgbClr val="000000"/>
                  </a:outerShdw>
                </a:effectLst>
              </a:rPr>
              <a:t>3</a:t>
            </a:r>
            <a:r>
              <a:rPr lang="en-US" sz="2300">
                <a:effectLst>
                  <a:outerShdw blurRad="38100" dist="38100" dir="2700000" algn="tl">
                    <a:srgbClr val="000000"/>
                  </a:outerShdw>
                </a:effectLst>
              </a:rPr>
              <a:t>         	214.286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1</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85.714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0.000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2</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0.714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3.571 </a:t>
            </a: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r>
              <a:rPr lang="en-US" sz="2300" i="1">
                <a:effectLst>
                  <a:outerShdw blurRad="38100" dist="38100" dir="2700000" algn="tl">
                    <a:srgbClr val="000000"/>
                  </a:outerShdw>
                </a:effectLst>
              </a:rPr>
              <a:t>d</a:t>
            </a:r>
            <a:r>
              <a:rPr lang="en-US" sz="2300" baseline="-25000">
                <a:effectLst>
                  <a:outerShdw blurRad="38100" dist="38100" dir="2700000" algn="tl">
                    <a:srgbClr val="000000"/>
                  </a:outerShdw>
                </a:effectLst>
              </a:rPr>
              <a:t>3</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1.429</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0.000        	             1.000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d</a:t>
            </a:r>
            <a:r>
              <a:rPr lang="en-US" sz="2300" baseline="-25000">
                <a:effectLst>
                  <a:outerShdw blurRad="38100" dist="38100" dir="2700000" algn="tl">
                    <a:srgbClr val="000000"/>
                  </a:outerShdw>
                </a:effectLst>
              </a:rPr>
              <a:t>4</a:t>
            </a:r>
            <a:r>
              <a:rPr lang="en-US" sz="2300" baseline="30000">
                <a:effectLst>
                  <a:outerShdw blurRad="38100" dist="38100" dir="2700000" algn="tl">
                    <a:srgbClr val="000000"/>
                  </a:outerShdw>
                </a:effectLst>
              </a:rPr>
              <a:t>+</a:t>
            </a:r>
            <a:r>
              <a:rPr lang="en-US" sz="2300">
                <a:effectLst>
                  <a:outerShdw blurRad="38100" dist="38100" dir="2700000" algn="tl">
                    <a:srgbClr val="000000"/>
                  </a:outerShdw>
                </a:effectLst>
              </a:rPr>
              <a:t>                314.286       	         	0.000</a:t>
            </a: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p:spPr>
        <p:txBody>
          <a:bodyPr/>
          <a:lstStyle/>
          <a:p>
            <a:pPr>
              <a:defRPr/>
            </a:pPr>
            <a:r>
              <a:rPr lang="en-US"/>
              <a:t>Goal Programming Formulation</a:t>
            </a:r>
          </a:p>
        </p:txBody>
      </p:sp>
      <p:sp>
        <p:nvSpPr>
          <p:cNvPr id="8195" name="Rectangle 3"/>
          <p:cNvSpPr>
            <a:spLocks noGrp="1" noChangeArrowheads="1"/>
          </p:cNvSpPr>
          <p:nvPr>
            <p:ph idx="1"/>
          </p:nvPr>
        </p:nvSpPr>
        <p:spPr>
          <a:xfrm>
            <a:off x="665163" y="1096963"/>
            <a:ext cx="7861300" cy="4897437"/>
          </a:xfrm>
        </p:spPr>
        <p:txBody>
          <a:bodyPr/>
          <a:lstStyle/>
          <a:p>
            <a:pPr>
              <a:buFont typeface="Monotype Sorts"/>
              <a:buNone/>
            </a:pPr>
            <a:r>
              <a:rPr lang="en-US" smtClean="0">
                <a:solidFill>
                  <a:srgbClr val="66FFFF"/>
                </a:solidFill>
              </a:rPr>
              <a:t>Step 1:  Decide the priority level of each goal.</a:t>
            </a:r>
          </a:p>
          <a:p>
            <a:pPr>
              <a:buFont typeface="Monotype Sorts"/>
              <a:buNone/>
            </a:pPr>
            <a:endParaRPr lang="en-US" sz="1400" smtClean="0">
              <a:solidFill>
                <a:srgbClr val="66FFFF"/>
              </a:solidFill>
            </a:endParaRPr>
          </a:p>
          <a:p>
            <a:pPr>
              <a:buFont typeface="Monotype Sorts"/>
              <a:buNone/>
            </a:pPr>
            <a:r>
              <a:rPr lang="en-US" smtClean="0">
                <a:solidFill>
                  <a:srgbClr val="66FFFF"/>
                </a:solidFill>
              </a:rPr>
              <a:t>Step 2:  Decide the weight on each goal.</a:t>
            </a:r>
          </a:p>
          <a:p>
            <a:pPr>
              <a:buFont typeface="Monotype Sorts"/>
              <a:buNone/>
            </a:pPr>
            <a:r>
              <a:rPr lang="en-US" smtClean="0"/>
              <a:t>		  If a priority level has more than one goal, for 	 	 each goal </a:t>
            </a:r>
            <a:r>
              <a:rPr lang="en-US" i="1" smtClean="0"/>
              <a:t>i</a:t>
            </a:r>
            <a:r>
              <a:rPr lang="en-US" smtClean="0"/>
              <a:t>  decide the weight, </a:t>
            </a:r>
            <a:r>
              <a:rPr lang="en-US" i="1" smtClean="0"/>
              <a:t>w</a:t>
            </a:r>
            <a:r>
              <a:rPr lang="en-US" i="1" baseline="-25000" smtClean="0"/>
              <a:t>i </a:t>
            </a:r>
            <a:r>
              <a:rPr lang="en-US" smtClean="0"/>
              <a:t>, to be placed 	 	 on the deviation(s), </a:t>
            </a:r>
            <a:r>
              <a:rPr lang="en-US" i="1" smtClean="0"/>
              <a:t>d</a:t>
            </a:r>
            <a:r>
              <a:rPr lang="en-US" i="1" baseline="-25000" smtClean="0"/>
              <a:t>i</a:t>
            </a:r>
            <a:r>
              <a:rPr lang="en-US" baseline="30000" smtClean="0"/>
              <a:t>+</a:t>
            </a:r>
            <a:r>
              <a:rPr lang="en-US" smtClean="0"/>
              <a:t> and/or </a:t>
            </a:r>
            <a:r>
              <a:rPr lang="en-US" i="1" smtClean="0"/>
              <a:t>d</a:t>
            </a:r>
            <a:r>
              <a:rPr lang="en-US" i="1" baseline="-25000" smtClean="0"/>
              <a:t>i</a:t>
            </a:r>
            <a:r>
              <a:rPr lang="en-US" baseline="30000" smtClean="0"/>
              <a:t>-</a:t>
            </a:r>
            <a:r>
              <a:rPr lang="en-US" smtClean="0"/>
              <a:t>, from the goal.</a:t>
            </a:r>
          </a:p>
          <a:p>
            <a:pPr eaLnBrk="0" hangingPunct="0">
              <a:buFont typeface="Monotype Sorts"/>
              <a:buNone/>
            </a:pPr>
            <a:r>
              <a:rPr lang="en-US" smtClean="0">
                <a:solidFill>
                  <a:srgbClr val="66FFFF"/>
                </a:solidFill>
              </a:rPr>
              <a:t>Step 3:  Set up the initial linear program.</a:t>
            </a:r>
          </a:p>
          <a:p>
            <a:pPr eaLnBrk="0" hangingPunct="0">
              <a:buFont typeface="Monotype Sorts"/>
              <a:buNone/>
            </a:pPr>
            <a:r>
              <a:rPr lang="en-US" smtClean="0"/>
              <a:t>			Min   </a:t>
            </a:r>
            <a:r>
              <a:rPr lang="en-US" i="1" smtClean="0"/>
              <a:t>w</a:t>
            </a:r>
            <a:r>
              <a:rPr lang="en-US" baseline="-25000" smtClean="0"/>
              <a:t>1</a:t>
            </a:r>
            <a:r>
              <a:rPr lang="en-US" i="1" smtClean="0"/>
              <a:t>d</a:t>
            </a:r>
            <a:r>
              <a:rPr lang="en-US" baseline="-25000" smtClean="0"/>
              <a:t>1</a:t>
            </a:r>
            <a:r>
              <a:rPr lang="en-US" baseline="30000" smtClean="0"/>
              <a:t>+</a:t>
            </a:r>
            <a:r>
              <a:rPr lang="en-US" smtClean="0"/>
              <a:t> + </a:t>
            </a:r>
            <a:r>
              <a:rPr lang="en-US" i="1" smtClean="0"/>
              <a:t>w</a:t>
            </a:r>
            <a:r>
              <a:rPr lang="en-US" baseline="-25000" smtClean="0"/>
              <a:t>2</a:t>
            </a:r>
            <a:r>
              <a:rPr lang="en-US" i="1" smtClean="0"/>
              <a:t>d</a:t>
            </a:r>
            <a:r>
              <a:rPr lang="en-US" baseline="-25000" smtClean="0"/>
              <a:t>2</a:t>
            </a:r>
            <a:r>
              <a:rPr lang="en-US" baseline="30000" smtClean="0"/>
              <a:t>-</a:t>
            </a:r>
            <a:endParaRPr lang="en-US" smtClean="0"/>
          </a:p>
          <a:p>
            <a:pPr eaLnBrk="0" hangingPunct="0">
              <a:lnSpc>
                <a:spcPct val="70000"/>
              </a:lnSpc>
              <a:buFont typeface="Monotype Sorts"/>
              <a:buNone/>
            </a:pPr>
            <a:r>
              <a:rPr lang="en-US" smtClean="0"/>
              <a:t>               	s.t.     Functional Constraints, </a:t>
            </a:r>
          </a:p>
          <a:p>
            <a:pPr eaLnBrk="0" hangingPunct="0">
              <a:lnSpc>
                <a:spcPct val="70000"/>
              </a:lnSpc>
              <a:buFont typeface="Monotype Sorts"/>
              <a:buNone/>
            </a:pPr>
            <a:r>
              <a:rPr lang="en-US" smtClean="0"/>
              <a:t>			          and Goal Constraints </a:t>
            </a:r>
          </a:p>
          <a:p>
            <a:pPr eaLnBrk="0" hangingPunct="0">
              <a:lnSpc>
                <a:spcPct val="70000"/>
              </a:lnSpc>
              <a:buFont typeface="Monotype Sorts"/>
              <a:buNone/>
            </a:pPr>
            <a:endParaRPr lang="en-US" sz="1400" smtClean="0"/>
          </a:p>
          <a:p>
            <a:pPr eaLnBrk="0" hangingPunct="0">
              <a:buFont typeface="Monotype Sorts"/>
              <a:buNone/>
            </a:pPr>
            <a:r>
              <a:rPr lang="en-US" smtClean="0">
                <a:solidFill>
                  <a:srgbClr val="66FFFF"/>
                </a:solidFill>
              </a:rPr>
              <a:t>Step 4:  Solve the current linear program.</a:t>
            </a:r>
            <a:r>
              <a:rPr lang="en-US" smtClean="0">
                <a:solidFill>
                  <a:schemeClr val="tx2"/>
                </a:solidFill>
              </a:rPr>
              <a:t>  </a:t>
            </a:r>
          </a:p>
          <a:p>
            <a:pPr eaLnBrk="0" hangingPunct="0">
              <a:buFont typeface="Monotype Sorts"/>
              <a:buNone/>
            </a:pPr>
            <a:r>
              <a:rPr lang="en-US" smtClean="0"/>
              <a:t>		 If there is a lower priority level, go to step 5. 	 	 Otherwise, a final solution has been reached.</a:t>
            </a:r>
          </a:p>
          <a:p>
            <a:pPr>
              <a:buFont typeface="Monotype Sorts"/>
              <a:buNone/>
            </a:pPr>
            <a:endParaRPr lang="en-US" smtClean="0"/>
          </a:p>
          <a:p>
            <a:pPr>
              <a:buFont typeface="Monotype Sorts"/>
              <a:buNone/>
            </a:pPr>
            <a:endParaRPr lang="en-US" sz="600" smtClean="0"/>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36613" y="192088"/>
            <a:ext cx="7475537" cy="433387"/>
          </a:xfrm>
          <a:prstGeom prst="rect">
            <a:avLst/>
          </a:prstGeom>
          <a:noFill/>
          <a:ln/>
        </p:spPr>
        <p:txBody>
          <a:bodyPr/>
          <a:lstStyle/>
          <a:p>
            <a:pPr algn="ctr" eaLnBrk="0" hangingPunct="0">
              <a:defRPr/>
            </a:pPr>
            <a:r>
              <a:rPr lang="en-US" sz="2800" kern="0" dirty="0">
                <a:solidFill>
                  <a:srgbClr val="66FFFF"/>
                </a:solidFill>
                <a:effectLst>
                  <a:outerShdw blurRad="38100" dist="38100" dir="2700000" algn="tl">
                    <a:srgbClr val="000000"/>
                  </a:outerShdw>
                </a:effectLst>
                <a:latin typeface="+mj-lt"/>
                <a:ea typeface="+mj-ea"/>
                <a:cs typeface="+mj-cs"/>
              </a:rPr>
              <a:t>GP Example 2:  Conceptual Products</a:t>
            </a:r>
          </a:p>
        </p:txBody>
      </p:sp>
      <p:sp>
        <p:nvSpPr>
          <p:cNvPr id="6" name="Rectangle 5"/>
          <p:cNvSpPr>
            <a:spLocks noChangeArrowheads="1"/>
          </p:cNvSpPr>
          <p:nvPr/>
        </p:nvSpPr>
        <p:spPr bwMode="auto">
          <a:xfrm>
            <a:off x="1047750" y="1549400"/>
            <a:ext cx="7232650" cy="2476500"/>
          </a:xfrm>
          <a:prstGeom prst="rect">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7" name="Rectangle 6"/>
          <p:cNvSpPr>
            <a:spLocks noChangeArrowheads="1"/>
          </p:cNvSpPr>
          <p:nvPr/>
        </p:nvSpPr>
        <p:spPr bwMode="auto">
          <a:xfrm>
            <a:off x="677863" y="1033463"/>
            <a:ext cx="7772400" cy="5380037"/>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pPr>
            <a:r>
              <a:rPr lang="en-US" sz="2400">
                <a:solidFill>
                  <a:srgbClr val="66FFFF"/>
                </a:solidFill>
                <a:effectLst>
                  <a:outerShdw blurRad="38100" dist="38100" dir="2700000" algn="tl">
                    <a:srgbClr val="000000"/>
                  </a:outerShdw>
                </a:effectLst>
              </a:rPr>
              <a:t>	Final Solution</a:t>
            </a:r>
          </a:p>
          <a:p>
            <a:pPr marL="342900" indent="-342900" eaLnBrk="0" hangingPunct="0">
              <a:spcBef>
                <a:spcPct val="20000"/>
              </a:spcBef>
              <a:buClr>
                <a:srgbClr val="66FFFF"/>
              </a:buClr>
              <a:buSzPct val="75000"/>
              <a:buFont typeface="Monotype Sorts"/>
              <a:buNone/>
            </a:pPr>
            <a:endParaRPr lang="en-US" sz="400">
              <a:solidFill>
                <a:srgbClr val="66FFFF"/>
              </a:solidFill>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i="1">
                <a:effectLst>
                  <a:outerShdw blurRad="38100" dist="38100" dir="2700000" algn="tl">
                    <a:srgbClr val="000000"/>
                  </a:outerShdw>
                </a:effectLst>
              </a:rPr>
              <a:t>	</a:t>
            </a:r>
            <a:endParaRPr lang="en-US" sz="2300">
              <a:effectLst>
                <a:outerShdw blurRad="38100" dist="38100" dir="2700000" algn="tl">
                  <a:srgbClr val="000000"/>
                </a:outerShdw>
              </a:effectLst>
            </a:endParaRPr>
          </a:p>
          <a:p>
            <a:pPr marL="342900" indent="-342900" eaLnBrk="0" hangingPunct="0">
              <a:lnSpc>
                <a:spcPct val="70000"/>
              </a:lnSpc>
              <a:spcBef>
                <a:spcPct val="20000"/>
              </a:spcBef>
              <a:buClr>
                <a:srgbClr val="66FFFF"/>
              </a:buClr>
              <a:buSzPct val="75000"/>
              <a:buFont typeface="Monotype Sorts"/>
              <a:buNone/>
            </a:pPr>
            <a:r>
              <a:rPr lang="en-US" sz="2300">
                <a:effectLst>
                  <a:outerShdw blurRad="38100" dist="38100" dir="2700000" algn="tl">
                    <a:srgbClr val="000000"/>
                  </a:outerShdw>
                </a:effectLst>
              </a:rPr>
              <a:t> </a:t>
            </a:r>
          </a:p>
        </p:txBody>
      </p:sp>
      <p:sp>
        <p:nvSpPr>
          <p:cNvPr id="5" name="Rectangle 4"/>
          <p:cNvSpPr/>
          <p:nvPr/>
        </p:nvSpPr>
        <p:spPr>
          <a:xfrm>
            <a:off x="1130300" y="1673225"/>
            <a:ext cx="7251700" cy="2301875"/>
          </a:xfrm>
          <a:prstGeom prst="rect">
            <a:avLst/>
          </a:prstGeom>
        </p:spPr>
        <p:txBody>
          <a:bodyPr>
            <a:spAutoFit/>
          </a:bodyPr>
          <a:lstStyle/>
          <a:p>
            <a:pPr eaLnBrk="0" hangingPunct="0">
              <a:defRPr/>
            </a:pPr>
            <a:r>
              <a:rPr lang="en-US" sz="2400" dirty="0">
                <a:effectLst>
                  <a:outerShdw blurRad="38100" dist="38100" dir="2700000" algn="tl">
                    <a:srgbClr val="000000">
                      <a:alpha val="43137"/>
                    </a:srgbClr>
                  </a:outerShdw>
                </a:effectLst>
              </a:rPr>
              <a:t>    Thus the optimal recommendation is to produce 285.714 CP400 computers, 0 CP500 computers, and  weekly and 214.286 CP600 computers weekly.</a:t>
            </a:r>
          </a:p>
          <a:p>
            <a:pPr eaLnBrk="0" hangingPunct="0">
              <a:defRPr/>
            </a:pPr>
            <a:r>
              <a:rPr lang="en-US" sz="2400" dirty="0">
                <a:effectLst>
                  <a:outerShdw blurRad="38100" dist="38100" dir="2700000" algn="tl">
                    <a:srgbClr val="000000">
                      <a:alpha val="43137"/>
                    </a:srgbClr>
                  </a:outerShdw>
                </a:effectLst>
              </a:rPr>
              <a:t>    All goals will be met except goal 4.  314.286 extra man-hours or a total of 714.286man-hours will be used.</a:t>
            </a: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36613" y="204788"/>
            <a:ext cx="7475537" cy="509587"/>
          </a:xfrm>
        </p:spPr>
        <p:txBody>
          <a:bodyPr/>
          <a:lstStyle/>
          <a:p>
            <a:pPr>
              <a:defRPr/>
            </a:pPr>
            <a:r>
              <a:rPr lang="en-US"/>
              <a:t>Goal Programming Formulation</a:t>
            </a:r>
          </a:p>
        </p:txBody>
      </p:sp>
      <p:sp>
        <p:nvSpPr>
          <p:cNvPr id="9219" name="Rectangle 3"/>
          <p:cNvSpPr>
            <a:spLocks noGrp="1" noChangeArrowheads="1"/>
          </p:cNvSpPr>
          <p:nvPr>
            <p:ph idx="1"/>
          </p:nvPr>
        </p:nvSpPr>
        <p:spPr>
          <a:xfrm>
            <a:off x="665163" y="1103313"/>
            <a:ext cx="7905750" cy="5106987"/>
          </a:xfrm>
        </p:spPr>
        <p:txBody>
          <a:bodyPr/>
          <a:lstStyle/>
          <a:p>
            <a:pPr>
              <a:buFont typeface="Monotype Sorts" pitchFamily="2" charset="2"/>
              <a:buNone/>
              <a:defRPr/>
            </a:pPr>
            <a:r>
              <a:rPr lang="en-US" dirty="0">
                <a:solidFill>
                  <a:srgbClr val="66FFFF"/>
                </a:solidFill>
              </a:rPr>
              <a:t>Step 5:  Set up the new linear program.</a:t>
            </a:r>
          </a:p>
          <a:p>
            <a:pPr>
              <a:buFont typeface="Monotype Sorts" pitchFamily="2" charset="2"/>
              <a:buNone/>
              <a:defRPr/>
            </a:pPr>
            <a:r>
              <a:rPr lang="en-US" dirty="0"/>
              <a:t>		Consider the next-lower priority level goals and formulate a new objective function based on these goals.  Add a constraint requiring the achievement of the next-higher priority level goals to be maintained.  	The new linear program might be:</a:t>
            </a:r>
          </a:p>
          <a:p>
            <a:pPr>
              <a:buFont typeface="Monotype Sorts" pitchFamily="2" charset="2"/>
              <a:buNone/>
              <a:defRPr/>
            </a:pPr>
            <a:endParaRPr lang="en-US" sz="600" dirty="0"/>
          </a:p>
          <a:p>
            <a:pPr>
              <a:buFont typeface="Monotype Sorts" pitchFamily="2" charset="2"/>
              <a:buNone/>
              <a:defRPr/>
            </a:pPr>
            <a:r>
              <a:rPr lang="en-US" dirty="0"/>
              <a:t>                     	Min   </a:t>
            </a:r>
            <a:r>
              <a:rPr lang="en-US" i="1" dirty="0"/>
              <a:t>w</a:t>
            </a:r>
            <a:r>
              <a:rPr lang="en-US" baseline="-25000" dirty="0"/>
              <a:t>3</a:t>
            </a:r>
            <a:r>
              <a:rPr lang="en-US" i="1" dirty="0"/>
              <a:t>d</a:t>
            </a:r>
            <a:r>
              <a:rPr lang="en-US" baseline="-25000" dirty="0"/>
              <a:t>3</a:t>
            </a:r>
            <a:r>
              <a:rPr lang="en-US" baseline="30000" dirty="0"/>
              <a:t>+</a:t>
            </a:r>
            <a:r>
              <a:rPr lang="en-US" dirty="0"/>
              <a:t> + </a:t>
            </a:r>
            <a:r>
              <a:rPr lang="en-US" i="1" dirty="0"/>
              <a:t>w</a:t>
            </a:r>
            <a:r>
              <a:rPr lang="en-US" baseline="-25000" dirty="0"/>
              <a:t>4</a:t>
            </a:r>
            <a:r>
              <a:rPr lang="en-US" i="1" dirty="0"/>
              <a:t>d</a:t>
            </a:r>
            <a:r>
              <a:rPr lang="en-US" baseline="-25000" dirty="0"/>
              <a:t>4</a:t>
            </a:r>
            <a:r>
              <a:rPr lang="en-US" baseline="30000" dirty="0"/>
              <a:t>-</a:t>
            </a:r>
            <a:r>
              <a:rPr lang="en-US" dirty="0"/>
              <a:t>                 </a:t>
            </a:r>
          </a:p>
          <a:p>
            <a:pPr>
              <a:lnSpc>
                <a:spcPct val="90000"/>
              </a:lnSpc>
              <a:buFont typeface="Monotype Sorts" pitchFamily="2" charset="2"/>
              <a:buNone/>
              <a:defRPr/>
            </a:pPr>
            <a:r>
              <a:rPr lang="en-US" dirty="0"/>
              <a:t>                	</a:t>
            </a:r>
            <a:r>
              <a:rPr lang="en-US" dirty="0" err="1"/>
              <a:t>s.t</a:t>
            </a:r>
            <a:r>
              <a:rPr lang="en-US" dirty="0"/>
              <a:t>.     Functional Constraints,</a:t>
            </a:r>
          </a:p>
          <a:p>
            <a:pPr>
              <a:lnSpc>
                <a:spcPct val="90000"/>
              </a:lnSpc>
              <a:buFont typeface="Monotype Sorts" pitchFamily="2" charset="2"/>
              <a:buNone/>
              <a:defRPr/>
            </a:pPr>
            <a:r>
              <a:rPr lang="en-US" dirty="0"/>
              <a:t>                                  Goal Constraints, and</a:t>
            </a:r>
          </a:p>
          <a:p>
            <a:pPr>
              <a:lnSpc>
                <a:spcPct val="90000"/>
              </a:lnSpc>
              <a:buFont typeface="Monotype Sorts" pitchFamily="2" charset="2"/>
              <a:buNone/>
              <a:defRPr/>
            </a:pPr>
            <a:r>
              <a:rPr lang="en-US" dirty="0"/>
              <a:t>                                  </a:t>
            </a:r>
            <a:r>
              <a:rPr lang="en-US" i="1" dirty="0"/>
              <a:t>w</a:t>
            </a:r>
            <a:r>
              <a:rPr lang="en-US" baseline="-25000" dirty="0"/>
              <a:t>1</a:t>
            </a:r>
            <a:r>
              <a:rPr lang="en-US" i="1" dirty="0"/>
              <a:t>d</a:t>
            </a:r>
            <a:r>
              <a:rPr lang="en-US" baseline="-25000" dirty="0"/>
              <a:t>1</a:t>
            </a:r>
            <a:r>
              <a:rPr lang="en-US" baseline="30000" dirty="0"/>
              <a:t>+</a:t>
            </a:r>
            <a:r>
              <a:rPr lang="en-US" dirty="0"/>
              <a:t> + </a:t>
            </a:r>
            <a:r>
              <a:rPr lang="en-US" i="1" dirty="0"/>
              <a:t>w</a:t>
            </a:r>
            <a:r>
              <a:rPr lang="en-US" baseline="-25000" dirty="0"/>
              <a:t>2</a:t>
            </a:r>
            <a:r>
              <a:rPr lang="en-US" i="1" dirty="0"/>
              <a:t>d</a:t>
            </a:r>
            <a:r>
              <a:rPr lang="en-US" baseline="-25000" dirty="0"/>
              <a:t>2</a:t>
            </a:r>
            <a:r>
              <a:rPr lang="en-US" baseline="30000" dirty="0"/>
              <a:t>-</a:t>
            </a:r>
            <a:r>
              <a:rPr lang="en-US" dirty="0"/>
              <a:t> = </a:t>
            </a:r>
            <a:r>
              <a:rPr lang="en-US" i="1" dirty="0"/>
              <a:t>k</a:t>
            </a:r>
          </a:p>
          <a:p>
            <a:pPr>
              <a:lnSpc>
                <a:spcPct val="90000"/>
              </a:lnSpc>
              <a:buFont typeface="Monotype Sorts" pitchFamily="2" charset="2"/>
              <a:buNone/>
              <a:defRPr/>
            </a:pPr>
            <a:endParaRPr lang="en-US" sz="600" dirty="0"/>
          </a:p>
          <a:p>
            <a:pPr>
              <a:buFont typeface="Monotype Sorts" pitchFamily="2" charset="2"/>
              <a:buNone/>
              <a:defRPr/>
            </a:pPr>
            <a:r>
              <a:rPr lang="en-US" dirty="0"/>
              <a:t>	</a:t>
            </a:r>
            <a:r>
              <a:rPr lang="en-US" dirty="0" smtClean="0"/>
              <a:t>Go </a:t>
            </a:r>
            <a:r>
              <a:rPr lang="en-US" dirty="0"/>
              <a:t>to step 4.  (Repeat steps 4 and 5 until all priority levels have been examined.) </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36613" y="242888"/>
            <a:ext cx="7475537" cy="433387"/>
          </a:xfrm>
        </p:spPr>
        <p:txBody>
          <a:bodyPr/>
          <a:lstStyle/>
          <a:p>
            <a:pPr>
              <a:defRPr/>
            </a:pPr>
            <a:r>
              <a:rPr lang="en-US" dirty="0" smtClean="0"/>
              <a:t>GP Example</a:t>
            </a:r>
            <a:r>
              <a:rPr lang="en-US" dirty="0"/>
              <a:t>:  Conceptual Products</a:t>
            </a:r>
          </a:p>
        </p:txBody>
      </p:sp>
      <p:sp>
        <p:nvSpPr>
          <p:cNvPr id="10243" name="Rectangle 3"/>
          <p:cNvSpPr>
            <a:spLocks noGrp="1" noChangeArrowheads="1"/>
          </p:cNvSpPr>
          <p:nvPr>
            <p:ph idx="1"/>
          </p:nvPr>
        </p:nvSpPr>
        <p:spPr>
          <a:xfrm>
            <a:off x="512763" y="1122363"/>
            <a:ext cx="7962900" cy="5138737"/>
          </a:xfrm>
        </p:spPr>
        <p:txBody>
          <a:bodyPr/>
          <a:lstStyle/>
          <a:p>
            <a:pPr>
              <a:lnSpc>
                <a:spcPct val="90000"/>
              </a:lnSpc>
              <a:buFont typeface="Monotype Sorts"/>
              <a:buNone/>
            </a:pPr>
            <a:r>
              <a:rPr lang="en-US" dirty="0" smtClean="0"/>
              <a:t>		Conceptual Products produces CP400 and CP500 computers that use memory modules, external hard drives, and cases.  The CP400 model uses two memory modules and no external hard drive, whereas the CP500 uses one memory module and one external hard drive.  Both models use one case.</a:t>
            </a:r>
          </a:p>
          <a:p>
            <a:pPr>
              <a:buFont typeface="Monotype Sorts"/>
              <a:buNone/>
            </a:pPr>
            <a:r>
              <a:rPr lang="en-US" dirty="0" smtClean="0"/>
              <a:t>		</a:t>
            </a:r>
            <a:r>
              <a:rPr lang="en-US" dirty="0" smtClean="0"/>
              <a:t>Suppliers </a:t>
            </a:r>
            <a:r>
              <a:rPr lang="en-US" dirty="0" smtClean="0"/>
              <a:t>can provide Conceptual Products with</a:t>
            </a:r>
          </a:p>
          <a:p>
            <a:pPr>
              <a:buFont typeface="Monotype Sorts"/>
              <a:buNone/>
            </a:pPr>
            <a:r>
              <a:rPr lang="en-US" dirty="0" smtClean="0"/>
              <a:t>	1000 memory modules, 500 external hard drives, and</a:t>
            </a:r>
          </a:p>
          <a:p>
            <a:pPr>
              <a:buFont typeface="Monotype Sorts"/>
              <a:buNone/>
            </a:pPr>
            <a:r>
              <a:rPr lang="en-US" dirty="0" smtClean="0"/>
              <a:t>	600 cases on a weekly basis.  It takes one hour to</a:t>
            </a:r>
          </a:p>
          <a:p>
            <a:pPr>
              <a:buFont typeface="Monotype Sorts"/>
              <a:buNone/>
            </a:pPr>
            <a:r>
              <a:rPr lang="en-US" dirty="0" smtClean="0"/>
              <a:t>	manufacture a CP400 and its profit is $200 and it takes</a:t>
            </a:r>
          </a:p>
          <a:p>
            <a:pPr>
              <a:buFont typeface="Monotype Sorts"/>
              <a:buNone/>
            </a:pPr>
            <a:r>
              <a:rPr lang="en-US" dirty="0" smtClean="0"/>
              <a:t>	one and one-half hours to manufacture a CP500 and</a:t>
            </a:r>
          </a:p>
          <a:p>
            <a:pPr>
              <a:buFont typeface="Monotype Sorts"/>
              <a:buNone/>
            </a:pPr>
            <a:r>
              <a:rPr lang="en-US" dirty="0" smtClean="0"/>
              <a:t>	its profit is $500. </a:t>
            </a:r>
          </a:p>
          <a:p>
            <a:pPr>
              <a:lnSpc>
                <a:spcPct val="90000"/>
              </a:lnSpc>
              <a:buFont typeface="Monotype Sorts"/>
              <a:buNone/>
            </a:pPr>
            <a:r>
              <a:rPr lang="en-US" dirty="0" smtClean="0"/>
              <a:t>	</a:t>
            </a: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933450" y="1733550"/>
            <a:ext cx="7486650" cy="3314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sp>
        <p:nvSpPr>
          <p:cNvPr id="11266" name="Rectangle 2"/>
          <p:cNvSpPr>
            <a:spLocks noGrp="1" noChangeArrowheads="1"/>
          </p:cNvSpPr>
          <p:nvPr>
            <p:ph type="title"/>
          </p:nvPr>
        </p:nvSpPr>
        <p:spPr>
          <a:xfrm>
            <a:off x="836613" y="242888"/>
            <a:ext cx="7475537" cy="433387"/>
          </a:xfrm>
        </p:spPr>
        <p:txBody>
          <a:bodyPr/>
          <a:lstStyle/>
          <a:p>
            <a:pPr>
              <a:defRPr/>
            </a:pPr>
            <a:r>
              <a:rPr lang="en-US" dirty="0" smtClean="0"/>
              <a:t>GP Example</a:t>
            </a:r>
            <a:r>
              <a:rPr lang="en-US" dirty="0"/>
              <a:t>:  Conceptual Products</a:t>
            </a:r>
          </a:p>
        </p:txBody>
      </p:sp>
      <p:sp>
        <p:nvSpPr>
          <p:cNvPr id="11267" name="Rectangle 3"/>
          <p:cNvSpPr>
            <a:spLocks noGrp="1" noChangeArrowheads="1"/>
          </p:cNvSpPr>
          <p:nvPr>
            <p:ph idx="1"/>
          </p:nvPr>
        </p:nvSpPr>
        <p:spPr>
          <a:xfrm>
            <a:off x="790575" y="1111250"/>
            <a:ext cx="7583488" cy="3859213"/>
          </a:xfrm>
        </p:spPr>
        <p:txBody>
          <a:bodyPr/>
          <a:lstStyle/>
          <a:p>
            <a:pPr>
              <a:buFont typeface="Monotype Sorts" pitchFamily="2" charset="2"/>
              <a:buNone/>
              <a:defRPr/>
            </a:pPr>
            <a:r>
              <a:rPr lang="en-US"/>
              <a:t>     The company has four goals:</a:t>
            </a:r>
          </a:p>
          <a:p>
            <a:pPr>
              <a:buFont typeface="Monotype Sorts" pitchFamily="2" charset="2"/>
              <a:buNone/>
              <a:defRPr/>
            </a:pPr>
            <a:endParaRPr lang="en-US"/>
          </a:p>
          <a:p>
            <a:pPr>
              <a:buFont typeface="Monotype Sorts" pitchFamily="2" charset="2"/>
              <a:buNone/>
              <a:defRPr/>
            </a:pPr>
            <a:r>
              <a:rPr lang="en-US"/>
              <a:t>     Priority 1:  Meet a state contract of 200 CP400 			 machines weekly.  (Goal 1)</a:t>
            </a:r>
          </a:p>
          <a:p>
            <a:pPr>
              <a:buFont typeface="Monotype Sorts" pitchFamily="2" charset="2"/>
              <a:buNone/>
              <a:defRPr/>
            </a:pPr>
            <a:r>
              <a:rPr lang="en-US"/>
              <a:t>     Priority 2:  Make at least 500 total computers 			 weekly.  (Goal 2)</a:t>
            </a:r>
          </a:p>
          <a:p>
            <a:pPr>
              <a:buFont typeface="Monotype Sorts" pitchFamily="2" charset="2"/>
              <a:buNone/>
              <a:defRPr/>
            </a:pPr>
            <a:r>
              <a:rPr lang="en-US"/>
              <a:t>     Priority 3:  Make at least $250,000 weekly.  (Goal 3)</a:t>
            </a:r>
          </a:p>
          <a:p>
            <a:pPr>
              <a:buFont typeface="Monotype Sorts" pitchFamily="2" charset="2"/>
              <a:buNone/>
              <a:defRPr/>
            </a:pPr>
            <a:r>
              <a:rPr lang="en-US"/>
              <a:t>     Priority 4:  Use no more than 400 man-hours per 			 week.  (Goal 4)</a:t>
            </a: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57" name="Rectangle 169"/>
          <p:cNvSpPr>
            <a:spLocks noGrp="1" noChangeArrowheads="1"/>
          </p:cNvSpPr>
          <p:nvPr>
            <p:ph type="title"/>
          </p:nvPr>
        </p:nvSpPr>
        <p:spPr>
          <a:xfrm>
            <a:off x="836613" y="204788"/>
            <a:ext cx="7475537" cy="509587"/>
          </a:xfrm>
        </p:spPr>
        <p:txBody>
          <a:bodyPr/>
          <a:lstStyle/>
          <a:p>
            <a:pPr>
              <a:defRPr/>
            </a:pPr>
            <a:r>
              <a:rPr lang="en-US" dirty="0" smtClean="0"/>
              <a:t>GP Example:  Formulation</a:t>
            </a:r>
            <a:endParaRPr lang="en-US" dirty="0"/>
          </a:p>
        </p:txBody>
      </p:sp>
      <p:sp>
        <p:nvSpPr>
          <p:cNvPr id="12291" name="Rectangle 3"/>
          <p:cNvSpPr>
            <a:spLocks noGrp="1" noChangeArrowheads="1"/>
          </p:cNvSpPr>
          <p:nvPr>
            <p:ph idx="1"/>
          </p:nvPr>
        </p:nvSpPr>
        <p:spPr>
          <a:xfrm>
            <a:off x="642938" y="1106488"/>
            <a:ext cx="7807325" cy="4256087"/>
          </a:xfrm>
        </p:spPr>
        <p:txBody>
          <a:bodyPr/>
          <a:lstStyle/>
          <a:p>
            <a:pPr defTabSz="635000">
              <a:buFont typeface="Monotype Sorts"/>
              <a:buNone/>
            </a:pPr>
            <a:r>
              <a:rPr lang="en-US" smtClean="0">
                <a:solidFill>
                  <a:srgbClr val="66FFFF"/>
                </a:solidFill>
              </a:rPr>
              <a:t>	Variables</a:t>
            </a:r>
          </a:p>
          <a:p>
            <a:pPr defTabSz="635000">
              <a:buFont typeface="Monotype Sorts"/>
              <a:buNone/>
            </a:pPr>
            <a:r>
              <a:rPr lang="en-US" smtClean="0"/>
              <a:t>    </a:t>
            </a:r>
            <a:r>
              <a:rPr lang="en-US" i="1" smtClean="0"/>
              <a:t>x</a:t>
            </a:r>
            <a:r>
              <a:rPr lang="en-US" baseline="-25000" smtClean="0"/>
              <a:t>1	</a:t>
            </a:r>
            <a:r>
              <a:rPr lang="en-US" smtClean="0"/>
              <a:t>= number of CP400 computers produced weekly</a:t>
            </a:r>
          </a:p>
          <a:p>
            <a:pPr defTabSz="635000">
              <a:buFont typeface="Monotype Sorts"/>
              <a:buNone/>
            </a:pPr>
            <a:r>
              <a:rPr lang="en-US" smtClean="0"/>
              <a:t>    </a:t>
            </a:r>
            <a:r>
              <a:rPr lang="en-US" i="1" smtClean="0"/>
              <a:t>x</a:t>
            </a:r>
            <a:r>
              <a:rPr lang="en-US" baseline="-25000" smtClean="0"/>
              <a:t>2	</a:t>
            </a:r>
            <a:r>
              <a:rPr lang="en-US" smtClean="0"/>
              <a:t>= number of CP500 computers produced weekly</a:t>
            </a:r>
          </a:p>
          <a:p>
            <a:pPr defTabSz="635000">
              <a:buFont typeface="Monotype Sorts"/>
              <a:buNone/>
            </a:pPr>
            <a:r>
              <a:rPr lang="en-US" i="1" smtClean="0"/>
              <a:t>   d</a:t>
            </a:r>
            <a:r>
              <a:rPr lang="en-US" i="1" baseline="-25000" smtClean="0"/>
              <a:t>i</a:t>
            </a:r>
            <a:r>
              <a:rPr lang="en-US" baseline="30000" smtClean="0"/>
              <a:t>- </a:t>
            </a:r>
            <a:r>
              <a:rPr lang="en-US" smtClean="0"/>
              <a:t>	= amount the right hand side of goal </a:t>
            </a:r>
            <a:r>
              <a:rPr lang="en-US" i="1" smtClean="0"/>
              <a:t>i</a:t>
            </a:r>
            <a:r>
              <a:rPr lang="en-US" smtClean="0"/>
              <a:t>  is deficient </a:t>
            </a:r>
          </a:p>
          <a:p>
            <a:pPr defTabSz="635000">
              <a:buFont typeface="Monotype Sorts"/>
              <a:buNone/>
            </a:pPr>
            <a:r>
              <a:rPr lang="en-US" smtClean="0"/>
              <a:t>   </a:t>
            </a:r>
            <a:r>
              <a:rPr lang="en-US" i="1" smtClean="0"/>
              <a:t>d</a:t>
            </a:r>
            <a:r>
              <a:rPr lang="en-US" i="1" baseline="-25000" smtClean="0"/>
              <a:t>i</a:t>
            </a:r>
            <a:r>
              <a:rPr lang="en-US" baseline="30000" smtClean="0"/>
              <a:t>+</a:t>
            </a:r>
            <a:r>
              <a:rPr lang="en-US" smtClean="0"/>
              <a:t> = amount the right hand side of goal </a:t>
            </a:r>
            <a:r>
              <a:rPr lang="en-US" i="1" smtClean="0"/>
              <a:t>i</a:t>
            </a:r>
            <a:r>
              <a:rPr lang="en-US" smtClean="0"/>
              <a:t>  is exceeded</a:t>
            </a:r>
          </a:p>
          <a:p>
            <a:pPr defTabSz="635000">
              <a:buFont typeface="Monotype Sorts"/>
              <a:buNone/>
            </a:pPr>
            <a:endParaRPr lang="en-US" sz="800" smtClean="0"/>
          </a:p>
          <a:p>
            <a:pPr defTabSz="635000">
              <a:buFont typeface="Monotype Sorts"/>
              <a:buNone/>
            </a:pPr>
            <a:r>
              <a:rPr lang="en-US" smtClean="0">
                <a:solidFill>
                  <a:srgbClr val="66FFFF"/>
                </a:solidFill>
              </a:rPr>
              <a:t>	Functional Constraints</a:t>
            </a:r>
          </a:p>
          <a:p>
            <a:pPr defTabSz="635000">
              <a:buFont typeface="Monotype Sorts"/>
              <a:buNone/>
            </a:pPr>
            <a:r>
              <a:rPr lang="en-US" smtClean="0"/>
              <a:t>	Availability of memory modules:       2</a:t>
            </a:r>
            <a:r>
              <a:rPr lang="en-US" i="1" smtClean="0"/>
              <a:t>x</a:t>
            </a:r>
            <a:r>
              <a:rPr lang="en-US" baseline="-25000" smtClean="0"/>
              <a:t>1</a:t>
            </a:r>
            <a:r>
              <a:rPr lang="en-US" smtClean="0"/>
              <a:t> + </a:t>
            </a:r>
            <a:r>
              <a:rPr lang="en-US" i="1" smtClean="0"/>
              <a:t>x</a:t>
            </a:r>
            <a:r>
              <a:rPr lang="en-US" baseline="-25000" smtClean="0"/>
              <a:t>2</a:t>
            </a:r>
            <a:r>
              <a:rPr lang="en-US" smtClean="0"/>
              <a:t> </a:t>
            </a:r>
            <a:r>
              <a:rPr lang="en-US" u="sng" smtClean="0"/>
              <a:t>&lt;</a:t>
            </a:r>
            <a:r>
              <a:rPr lang="en-US" smtClean="0"/>
              <a:t> 1000</a:t>
            </a:r>
          </a:p>
          <a:p>
            <a:pPr defTabSz="635000">
              <a:buFont typeface="Monotype Sorts"/>
              <a:buNone/>
            </a:pPr>
            <a:r>
              <a:rPr lang="en-US" smtClean="0"/>
              <a:t>	Availability of external hard drives: 	     </a:t>
            </a:r>
            <a:r>
              <a:rPr lang="en-US" i="1" smtClean="0"/>
              <a:t>x</a:t>
            </a:r>
            <a:r>
              <a:rPr lang="en-US" baseline="-25000" smtClean="0"/>
              <a:t>2</a:t>
            </a:r>
            <a:r>
              <a:rPr lang="en-US" smtClean="0"/>
              <a:t> </a:t>
            </a:r>
            <a:r>
              <a:rPr lang="en-US" u="sng" smtClean="0"/>
              <a:t>&lt;</a:t>
            </a:r>
            <a:r>
              <a:rPr lang="en-US" smtClean="0"/>
              <a:t>   500</a:t>
            </a:r>
          </a:p>
          <a:p>
            <a:pPr defTabSz="635000">
              <a:buFont typeface="Monotype Sorts"/>
              <a:buNone/>
            </a:pPr>
            <a:r>
              <a:rPr lang="en-US" smtClean="0"/>
              <a:t>	Availability of cases:			              </a:t>
            </a:r>
            <a:r>
              <a:rPr lang="en-US" i="1" smtClean="0"/>
              <a:t>x</a:t>
            </a:r>
            <a:r>
              <a:rPr lang="en-US" baseline="-25000" smtClean="0"/>
              <a:t>1</a:t>
            </a:r>
            <a:r>
              <a:rPr lang="en-US" smtClean="0"/>
              <a:t> + </a:t>
            </a:r>
            <a:r>
              <a:rPr lang="en-US" i="1" smtClean="0"/>
              <a:t>x</a:t>
            </a:r>
            <a:r>
              <a:rPr lang="en-US" baseline="-25000" smtClean="0"/>
              <a:t>2</a:t>
            </a:r>
            <a:r>
              <a:rPr lang="en-US" smtClean="0"/>
              <a:t> </a:t>
            </a:r>
            <a:r>
              <a:rPr lang="en-US" u="sng" smtClean="0"/>
              <a:t>&lt;</a:t>
            </a:r>
            <a:r>
              <a:rPr lang="en-US" smtClean="0"/>
              <a:t>   600</a:t>
            </a: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81" name="Rectangle 169"/>
          <p:cNvSpPr>
            <a:spLocks noGrp="1" noChangeArrowheads="1"/>
          </p:cNvSpPr>
          <p:nvPr>
            <p:ph type="title"/>
          </p:nvPr>
        </p:nvSpPr>
        <p:spPr>
          <a:xfrm>
            <a:off x="836613" y="204788"/>
            <a:ext cx="7475537" cy="509587"/>
          </a:xfrm>
        </p:spPr>
        <p:txBody>
          <a:bodyPr/>
          <a:lstStyle/>
          <a:p>
            <a:pPr>
              <a:defRPr/>
            </a:pPr>
            <a:r>
              <a:rPr lang="en-US" dirty="0" smtClean="0"/>
              <a:t>GP Example:  Formulation</a:t>
            </a:r>
            <a:endParaRPr lang="en-US" dirty="0"/>
          </a:p>
        </p:txBody>
      </p:sp>
      <p:sp>
        <p:nvSpPr>
          <p:cNvPr id="13315" name="Rectangle 3"/>
          <p:cNvSpPr>
            <a:spLocks noGrp="1" noChangeArrowheads="1"/>
          </p:cNvSpPr>
          <p:nvPr>
            <p:ph idx="1"/>
          </p:nvPr>
        </p:nvSpPr>
        <p:spPr>
          <a:xfrm>
            <a:off x="639763" y="1096963"/>
            <a:ext cx="6553200" cy="4992687"/>
          </a:xfrm>
        </p:spPr>
        <p:txBody>
          <a:bodyPr/>
          <a:lstStyle/>
          <a:p>
            <a:pPr>
              <a:buFont typeface="Monotype Sorts"/>
              <a:buNone/>
            </a:pPr>
            <a:r>
              <a:rPr lang="en-US" smtClean="0">
                <a:solidFill>
                  <a:srgbClr val="66FFFF"/>
                </a:solidFill>
              </a:rPr>
              <a:t>	Goals</a:t>
            </a:r>
          </a:p>
          <a:p>
            <a:pPr>
              <a:buFont typeface="Monotype Sorts"/>
              <a:buNone/>
            </a:pPr>
            <a:r>
              <a:rPr lang="en-US" smtClean="0"/>
              <a:t>	(1)  200 CP400 computers weekly:  </a:t>
            </a:r>
          </a:p>
          <a:p>
            <a:pPr>
              <a:buFont typeface="Monotype Sorts"/>
              <a:buNone/>
            </a:pPr>
            <a:r>
              <a:rPr lang="en-US" i="1" smtClean="0"/>
              <a:t>			x</a:t>
            </a:r>
            <a:r>
              <a:rPr lang="en-US" baseline="-25000" smtClean="0"/>
              <a:t>1</a:t>
            </a:r>
            <a:r>
              <a:rPr lang="en-US" smtClean="0"/>
              <a:t> + </a:t>
            </a:r>
            <a:r>
              <a:rPr lang="en-US" i="1" smtClean="0"/>
              <a:t>d</a:t>
            </a:r>
            <a:r>
              <a:rPr lang="en-US" baseline="-25000" smtClean="0"/>
              <a:t>1</a:t>
            </a:r>
            <a:r>
              <a:rPr lang="en-US" baseline="30000" smtClean="0"/>
              <a:t>-</a:t>
            </a:r>
            <a:r>
              <a:rPr lang="en-US" smtClean="0"/>
              <a:t> - </a:t>
            </a:r>
            <a:r>
              <a:rPr lang="en-US" i="1" smtClean="0"/>
              <a:t>d</a:t>
            </a:r>
            <a:r>
              <a:rPr lang="en-US" baseline="-25000" smtClean="0"/>
              <a:t>1</a:t>
            </a:r>
            <a:r>
              <a:rPr lang="en-US" baseline="30000" smtClean="0"/>
              <a:t>+</a:t>
            </a:r>
            <a:r>
              <a:rPr lang="en-US" smtClean="0"/>
              <a:t> = 200 </a:t>
            </a:r>
          </a:p>
          <a:p>
            <a:pPr>
              <a:buFont typeface="Monotype Sorts"/>
              <a:buNone/>
            </a:pPr>
            <a:r>
              <a:rPr lang="en-US" smtClean="0"/>
              <a:t>  	(2)  500 total computers weekly: </a:t>
            </a:r>
          </a:p>
          <a:p>
            <a:pPr>
              <a:buFont typeface="Monotype Sorts"/>
              <a:buNone/>
            </a:pPr>
            <a:r>
              <a:rPr lang="en-US" smtClean="0"/>
              <a:t>	 		</a:t>
            </a:r>
            <a:r>
              <a:rPr lang="en-US" i="1" smtClean="0"/>
              <a:t>x</a:t>
            </a:r>
            <a:r>
              <a:rPr lang="en-US" baseline="-25000" smtClean="0"/>
              <a:t>1</a:t>
            </a:r>
            <a:r>
              <a:rPr lang="en-US" smtClean="0"/>
              <a:t> + </a:t>
            </a:r>
            <a:r>
              <a:rPr lang="en-US" i="1" smtClean="0"/>
              <a:t>x</a:t>
            </a:r>
            <a:r>
              <a:rPr lang="en-US" baseline="-25000" smtClean="0"/>
              <a:t>2</a:t>
            </a:r>
            <a:r>
              <a:rPr lang="en-US" smtClean="0"/>
              <a:t> + </a:t>
            </a:r>
            <a:r>
              <a:rPr lang="en-US" i="1" smtClean="0"/>
              <a:t>d</a:t>
            </a:r>
            <a:r>
              <a:rPr lang="en-US" baseline="-25000" smtClean="0"/>
              <a:t>2</a:t>
            </a:r>
            <a:r>
              <a:rPr lang="en-US" baseline="30000" smtClean="0"/>
              <a:t>-</a:t>
            </a:r>
            <a:r>
              <a:rPr lang="en-US" smtClean="0"/>
              <a:t> - </a:t>
            </a:r>
            <a:r>
              <a:rPr lang="en-US" i="1" smtClean="0"/>
              <a:t>d</a:t>
            </a:r>
            <a:r>
              <a:rPr lang="en-US" baseline="-25000" smtClean="0"/>
              <a:t>2</a:t>
            </a:r>
            <a:r>
              <a:rPr lang="en-US" baseline="30000" smtClean="0"/>
              <a:t>+</a:t>
            </a:r>
            <a:r>
              <a:rPr lang="en-US" smtClean="0"/>
              <a:t> =  500</a:t>
            </a:r>
          </a:p>
          <a:p>
            <a:pPr>
              <a:buFont typeface="Monotype Sorts"/>
              <a:buNone/>
            </a:pPr>
            <a:r>
              <a:rPr lang="en-US" smtClean="0"/>
              <a:t>  	(3)  $250(in thousands) profit:</a:t>
            </a:r>
          </a:p>
          <a:p>
            <a:pPr>
              <a:buFont typeface="Monotype Sorts"/>
              <a:buNone/>
            </a:pPr>
            <a:r>
              <a:rPr lang="en-US" smtClean="0"/>
              <a:t>  			.2</a:t>
            </a:r>
            <a:r>
              <a:rPr lang="en-US" i="1" smtClean="0"/>
              <a:t>x</a:t>
            </a:r>
            <a:r>
              <a:rPr lang="en-US" baseline="-25000" smtClean="0"/>
              <a:t>1</a:t>
            </a:r>
            <a:r>
              <a:rPr lang="en-US" smtClean="0"/>
              <a:t> + .5</a:t>
            </a:r>
            <a:r>
              <a:rPr lang="en-US" i="1" smtClean="0"/>
              <a:t>x</a:t>
            </a:r>
            <a:r>
              <a:rPr lang="en-US" baseline="-25000" smtClean="0"/>
              <a:t>2</a:t>
            </a:r>
            <a:r>
              <a:rPr lang="en-US" smtClean="0"/>
              <a:t> + </a:t>
            </a:r>
            <a:r>
              <a:rPr lang="en-US" i="1" smtClean="0"/>
              <a:t>d</a:t>
            </a:r>
            <a:r>
              <a:rPr lang="en-US" baseline="-25000" smtClean="0"/>
              <a:t>3</a:t>
            </a:r>
            <a:r>
              <a:rPr lang="en-US" baseline="30000" smtClean="0"/>
              <a:t>-</a:t>
            </a:r>
            <a:r>
              <a:rPr lang="en-US" smtClean="0"/>
              <a:t> - </a:t>
            </a:r>
            <a:r>
              <a:rPr lang="en-US" i="1" smtClean="0"/>
              <a:t>d</a:t>
            </a:r>
            <a:r>
              <a:rPr lang="en-US" baseline="-25000" smtClean="0"/>
              <a:t>3</a:t>
            </a:r>
            <a:r>
              <a:rPr lang="en-US" baseline="30000" smtClean="0"/>
              <a:t>+</a:t>
            </a:r>
            <a:r>
              <a:rPr lang="en-US" smtClean="0"/>
              <a:t> =  250</a:t>
            </a:r>
          </a:p>
          <a:p>
            <a:pPr>
              <a:buFont typeface="Monotype Sorts"/>
              <a:buNone/>
            </a:pPr>
            <a:r>
              <a:rPr lang="en-US" smtClean="0"/>
              <a:t>  	(4)  400 total man-hours weekly: </a:t>
            </a:r>
          </a:p>
          <a:p>
            <a:pPr>
              <a:buFont typeface="Monotype Sorts"/>
              <a:buNone/>
            </a:pPr>
            <a:r>
              <a:rPr lang="en-US" smtClean="0"/>
              <a:t>	 		</a:t>
            </a:r>
            <a:r>
              <a:rPr lang="en-US" i="1" smtClean="0"/>
              <a:t>x</a:t>
            </a:r>
            <a:r>
              <a:rPr lang="en-US" baseline="-25000" smtClean="0"/>
              <a:t>1</a:t>
            </a:r>
            <a:r>
              <a:rPr lang="en-US" smtClean="0"/>
              <a:t> + 1.5</a:t>
            </a:r>
            <a:r>
              <a:rPr lang="en-US" i="1" smtClean="0"/>
              <a:t>x</a:t>
            </a:r>
            <a:r>
              <a:rPr lang="en-US" baseline="-25000" smtClean="0"/>
              <a:t>2</a:t>
            </a:r>
            <a:r>
              <a:rPr lang="en-US" smtClean="0"/>
              <a:t> + </a:t>
            </a:r>
            <a:r>
              <a:rPr lang="en-US" i="1" smtClean="0"/>
              <a:t>d</a:t>
            </a:r>
            <a:r>
              <a:rPr lang="en-US" baseline="-25000" smtClean="0"/>
              <a:t>4</a:t>
            </a:r>
            <a:r>
              <a:rPr lang="en-US" baseline="30000" smtClean="0"/>
              <a:t>-</a:t>
            </a:r>
            <a:r>
              <a:rPr lang="en-US" smtClean="0"/>
              <a:t> - </a:t>
            </a:r>
            <a:r>
              <a:rPr lang="en-US" i="1" smtClean="0"/>
              <a:t>d</a:t>
            </a:r>
            <a:r>
              <a:rPr lang="en-US" baseline="-25000" smtClean="0"/>
              <a:t>4</a:t>
            </a:r>
            <a:r>
              <a:rPr lang="en-US" baseline="30000" smtClean="0"/>
              <a:t>+</a:t>
            </a:r>
            <a:r>
              <a:rPr lang="en-US" smtClean="0"/>
              <a:t> =  400</a:t>
            </a:r>
          </a:p>
          <a:p>
            <a:pPr>
              <a:buFont typeface="Monotype Sorts"/>
              <a:buNone/>
            </a:pPr>
            <a:r>
              <a:rPr lang="en-US" smtClean="0"/>
              <a:t> 	Non-negativity: </a:t>
            </a:r>
          </a:p>
          <a:p>
            <a:pPr>
              <a:buFont typeface="Monotype Sorts"/>
              <a:buNone/>
            </a:pPr>
            <a:r>
              <a:rPr lang="en-US" smtClean="0"/>
              <a:t>			 </a:t>
            </a:r>
            <a:r>
              <a:rPr lang="en-US" i="1" smtClean="0"/>
              <a:t>x</a:t>
            </a:r>
            <a:r>
              <a:rPr lang="en-US" baseline="-25000" smtClean="0"/>
              <a:t>1</a:t>
            </a:r>
            <a:r>
              <a:rPr lang="en-US" smtClean="0"/>
              <a:t>, </a:t>
            </a:r>
            <a:r>
              <a:rPr lang="en-US" i="1" smtClean="0"/>
              <a:t>x</a:t>
            </a:r>
            <a:r>
              <a:rPr lang="en-US" baseline="-25000" smtClean="0"/>
              <a:t>2</a:t>
            </a:r>
            <a:r>
              <a:rPr lang="en-US" smtClean="0"/>
              <a:t>, </a:t>
            </a:r>
            <a:r>
              <a:rPr lang="en-US" i="1" smtClean="0"/>
              <a:t>d</a:t>
            </a:r>
            <a:r>
              <a:rPr lang="en-US" i="1" baseline="-25000" smtClean="0"/>
              <a:t>i</a:t>
            </a:r>
            <a:r>
              <a:rPr lang="en-US" baseline="30000" smtClean="0"/>
              <a:t>-</a:t>
            </a:r>
            <a:r>
              <a:rPr lang="en-US" smtClean="0"/>
              <a:t>, </a:t>
            </a:r>
            <a:r>
              <a:rPr lang="en-US" i="1" smtClean="0"/>
              <a:t>d</a:t>
            </a:r>
            <a:r>
              <a:rPr lang="en-US" i="1" baseline="-25000" smtClean="0"/>
              <a:t>i</a:t>
            </a:r>
            <a:r>
              <a:rPr lang="en-US" baseline="30000" smtClean="0"/>
              <a:t>+</a:t>
            </a:r>
            <a:r>
              <a:rPr lang="en-US" smtClean="0"/>
              <a:t> </a:t>
            </a:r>
            <a:r>
              <a:rPr lang="en-US" u="sng" smtClean="0"/>
              <a:t>&gt;</a:t>
            </a:r>
            <a:r>
              <a:rPr lang="en-US" smtClean="0"/>
              <a:t> 0 for all </a:t>
            </a:r>
            <a:r>
              <a:rPr lang="en-US" i="1" smtClean="0"/>
              <a:t>i</a:t>
            </a: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05" name="Rectangle 169"/>
          <p:cNvSpPr>
            <a:spLocks noGrp="1" noChangeArrowheads="1"/>
          </p:cNvSpPr>
          <p:nvPr>
            <p:ph type="title"/>
          </p:nvPr>
        </p:nvSpPr>
        <p:spPr>
          <a:xfrm>
            <a:off x="836613" y="204788"/>
            <a:ext cx="7475537" cy="509587"/>
          </a:xfrm>
        </p:spPr>
        <p:txBody>
          <a:bodyPr/>
          <a:lstStyle/>
          <a:p>
            <a:pPr>
              <a:defRPr/>
            </a:pPr>
            <a:r>
              <a:rPr lang="en-US" dirty="0" smtClean="0"/>
              <a:t>GP Example:  Formulation</a:t>
            </a:r>
            <a:endParaRPr lang="en-US" dirty="0"/>
          </a:p>
        </p:txBody>
      </p:sp>
      <p:sp>
        <p:nvSpPr>
          <p:cNvPr id="14339" name="Rectangle 3"/>
          <p:cNvSpPr>
            <a:spLocks noGrp="1" noChangeArrowheads="1"/>
          </p:cNvSpPr>
          <p:nvPr>
            <p:ph idx="1"/>
          </p:nvPr>
        </p:nvSpPr>
        <p:spPr>
          <a:xfrm>
            <a:off x="642938" y="1106488"/>
            <a:ext cx="7585075" cy="3975100"/>
          </a:xfrm>
        </p:spPr>
        <p:txBody>
          <a:bodyPr/>
          <a:lstStyle/>
          <a:p>
            <a:pPr>
              <a:buFont typeface="Monotype Sorts"/>
              <a:buNone/>
            </a:pPr>
            <a:r>
              <a:rPr lang="en-US" smtClean="0">
                <a:solidFill>
                  <a:srgbClr val="66FFFF"/>
                </a:solidFill>
              </a:rPr>
              <a:t>	Objective Functions</a:t>
            </a:r>
            <a:r>
              <a:rPr lang="en-US" smtClean="0">
                <a:solidFill>
                  <a:schemeClr val="tx2"/>
                </a:solidFill>
              </a:rPr>
              <a:t>  </a:t>
            </a:r>
          </a:p>
          <a:p>
            <a:pPr>
              <a:buFont typeface="Monotype Sorts"/>
              <a:buNone/>
            </a:pPr>
            <a:endParaRPr lang="en-US" sz="1000" smtClean="0"/>
          </a:p>
          <a:p>
            <a:pPr>
              <a:buFont typeface="Monotype Sorts"/>
              <a:buNone/>
            </a:pPr>
            <a:r>
              <a:rPr lang="en-US" smtClean="0"/>
              <a:t>     Priority 1:  Minimize the amount the state contract 			 is not met:   Min  </a:t>
            </a:r>
            <a:r>
              <a:rPr lang="en-US" i="1" smtClean="0"/>
              <a:t>d</a:t>
            </a:r>
            <a:r>
              <a:rPr lang="en-US" baseline="-25000" smtClean="0"/>
              <a:t>1</a:t>
            </a:r>
            <a:r>
              <a:rPr lang="en-US" baseline="30000" smtClean="0"/>
              <a:t>-</a:t>
            </a:r>
            <a:endParaRPr lang="en-US" smtClean="0"/>
          </a:p>
          <a:p>
            <a:pPr>
              <a:buFont typeface="Monotype Sorts"/>
              <a:buNone/>
            </a:pPr>
            <a:r>
              <a:rPr lang="en-US" smtClean="0"/>
              <a:t>     Priority 2:  Minimize the number under 500 				 computers produced weekly:   Min  </a:t>
            </a:r>
            <a:r>
              <a:rPr lang="en-US" i="1" smtClean="0"/>
              <a:t>d</a:t>
            </a:r>
            <a:r>
              <a:rPr lang="en-US" baseline="-25000" smtClean="0"/>
              <a:t>2</a:t>
            </a:r>
            <a:r>
              <a:rPr lang="en-US" baseline="30000" smtClean="0"/>
              <a:t>-</a:t>
            </a:r>
            <a:endParaRPr lang="en-US" smtClean="0"/>
          </a:p>
          <a:p>
            <a:pPr>
              <a:buFont typeface="Monotype Sorts"/>
              <a:buNone/>
            </a:pPr>
            <a:r>
              <a:rPr lang="en-US" smtClean="0"/>
              <a:t>     Priority 3:  Minimize the amount under $250,000 			 earned weekly:   Min  </a:t>
            </a:r>
            <a:r>
              <a:rPr lang="en-US" i="1" smtClean="0"/>
              <a:t>d</a:t>
            </a:r>
            <a:r>
              <a:rPr lang="en-US" baseline="-25000" smtClean="0"/>
              <a:t>3</a:t>
            </a:r>
            <a:r>
              <a:rPr lang="en-US" baseline="30000" smtClean="0"/>
              <a:t>-</a:t>
            </a:r>
            <a:endParaRPr lang="en-US" smtClean="0"/>
          </a:p>
          <a:p>
            <a:pPr>
              <a:buFont typeface="Monotype Sorts"/>
              <a:buNone/>
            </a:pPr>
            <a:r>
              <a:rPr lang="en-US" smtClean="0"/>
              <a:t>     Priority 4:  Minimize the man-hours over 400 used 			 weekly:   Min  </a:t>
            </a:r>
            <a:r>
              <a:rPr lang="en-US" i="1" smtClean="0"/>
              <a:t>d</a:t>
            </a:r>
            <a:r>
              <a:rPr lang="en-US" baseline="-25000" smtClean="0"/>
              <a:t>4</a:t>
            </a:r>
            <a:r>
              <a:rPr lang="en-US" baseline="30000" smtClean="0"/>
              <a:t>+</a:t>
            </a:r>
            <a:endParaRPr lang="en-US" smtClean="0"/>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MS13ch04</Template>
  <TotalTime>1697</TotalTime>
  <Pages>34</Pages>
  <Words>407</Words>
  <Application>Microsoft Office PowerPoint</Application>
  <PresentationFormat>On-screen Show (4:3)</PresentationFormat>
  <Paragraphs>343</Paragraphs>
  <Slides>30</Slides>
  <Notes>16</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QMB11ch01</vt:lpstr>
      <vt:lpstr>Chapter 14: Goal Programming</vt:lpstr>
      <vt:lpstr>Goal Programming</vt:lpstr>
      <vt:lpstr>Goal Programming Formulation</vt:lpstr>
      <vt:lpstr>Goal Programming Formulation</vt:lpstr>
      <vt:lpstr>GP Example:  Conceptual Products</vt:lpstr>
      <vt:lpstr>GP Example:  Conceptual Products</vt:lpstr>
      <vt:lpstr>GP Example:  Formulation</vt:lpstr>
      <vt:lpstr>GP Example:  Formulation</vt:lpstr>
      <vt:lpstr>GP Example:  Formulation</vt:lpstr>
      <vt:lpstr>GP Example:  Formulation</vt:lpstr>
      <vt:lpstr>GP Example:  Graphical Solution</vt:lpstr>
      <vt:lpstr>GP Example:  Graphical Solution</vt:lpstr>
      <vt:lpstr>GP Example:  Graphical Solution</vt:lpstr>
      <vt:lpstr>GP Example:  Graphical Solution</vt:lpstr>
      <vt:lpstr>GP Example:  Graphical Solution</vt:lpstr>
      <vt:lpstr>GP Example:  Graphical Solution</vt:lpstr>
      <vt:lpstr>Goal Programming:  More Complex Problems</vt:lpstr>
      <vt:lpstr>GP Example 2:  Conceptual Products</vt:lpstr>
      <vt:lpstr>GP Example 2:  Conceptual Products</vt:lpstr>
      <vt:lpstr>GP Example 2:  Conceptual Products</vt:lpstr>
      <vt:lpstr>GP Example 2:  Formulation</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14</dc:title>
  <dc:subject>Multicriteria Decisions</dc:subject>
  <dc:creator>John Loucks</dc:creator>
  <cp:lastModifiedBy>cgoh</cp:lastModifiedBy>
  <cp:revision>135</cp:revision>
  <cp:lastPrinted>1601-01-01T00:00:00Z</cp:lastPrinted>
  <dcterms:created xsi:type="dcterms:W3CDTF">1996-04-17T17:08:12Z</dcterms:created>
  <dcterms:modified xsi:type="dcterms:W3CDTF">2011-03-03T14:57:42Z</dcterms:modified>
</cp:coreProperties>
</file>