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50"/>
  </p:notesMasterIdLst>
  <p:handoutMasterIdLst>
    <p:handoutMasterId r:id="rId51"/>
  </p:handoutMasterIdLst>
  <p:sldIdLst>
    <p:sldId id="320" r:id="rId2"/>
    <p:sldId id="321" r:id="rId3"/>
    <p:sldId id="322" r:id="rId4"/>
    <p:sldId id="323" r:id="rId5"/>
    <p:sldId id="324" r:id="rId6"/>
    <p:sldId id="341" r:id="rId7"/>
    <p:sldId id="340" r:id="rId8"/>
    <p:sldId id="257" r:id="rId9"/>
    <p:sldId id="258" r:id="rId10"/>
    <p:sldId id="259" r:id="rId11"/>
    <p:sldId id="296" r:id="rId12"/>
    <p:sldId id="317" r:id="rId13"/>
    <p:sldId id="260" r:id="rId14"/>
    <p:sldId id="294" r:id="rId15"/>
    <p:sldId id="314" r:id="rId16"/>
    <p:sldId id="261" r:id="rId17"/>
    <p:sldId id="330" r:id="rId18"/>
    <p:sldId id="262" r:id="rId19"/>
    <p:sldId id="331" r:id="rId20"/>
    <p:sldId id="339" r:id="rId21"/>
    <p:sldId id="303" r:id="rId22"/>
    <p:sldId id="264" r:id="rId23"/>
    <p:sldId id="274" r:id="rId24"/>
    <p:sldId id="286" r:id="rId25"/>
    <p:sldId id="272" r:id="rId26"/>
    <p:sldId id="273" r:id="rId27"/>
    <p:sldId id="332" r:id="rId28"/>
    <p:sldId id="333" r:id="rId29"/>
    <p:sldId id="334" r:id="rId30"/>
    <p:sldId id="336" r:id="rId31"/>
    <p:sldId id="337" r:id="rId32"/>
    <p:sldId id="318" r:id="rId33"/>
    <p:sldId id="304" r:id="rId34"/>
    <p:sldId id="275" r:id="rId35"/>
    <p:sldId id="276" r:id="rId36"/>
    <p:sldId id="313" r:id="rId37"/>
    <p:sldId id="277" r:id="rId38"/>
    <p:sldId id="279" r:id="rId39"/>
    <p:sldId id="278" r:id="rId40"/>
    <p:sldId id="280" r:id="rId41"/>
    <p:sldId id="293" r:id="rId42"/>
    <p:sldId id="319" r:id="rId43"/>
    <p:sldId id="281" r:id="rId44"/>
    <p:sldId id="282" r:id="rId45"/>
    <p:sldId id="310" r:id="rId46"/>
    <p:sldId id="283" r:id="rId47"/>
    <p:sldId id="311" r:id="rId48"/>
    <p:sldId id="284" r:id="rId49"/>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FFFF"/>
    </p:penClr>
  </p:showPr>
  <p:clrMru>
    <a:srgbClr val="8CF4EA"/>
    <a:srgbClr val="FFFFFF"/>
    <a:srgbClr val="000000"/>
    <a:srgbClr val="414141"/>
    <a:srgbClr val="993366"/>
    <a:srgbClr val="808080"/>
    <a:srgbClr val="990033"/>
    <a:srgbClr val="00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2787"/>
    <p:restoredTop sz="90898" autoAdjust="0"/>
  </p:normalViewPr>
  <p:slideViewPr>
    <p:cSldViewPr snapToGrid="0">
      <p:cViewPr>
        <p:scale>
          <a:sx n="75" d="100"/>
          <a:sy n="75" d="100"/>
        </p:scale>
        <p:origin x="-660" y="-72"/>
      </p:cViewPr>
      <p:guideLst>
        <p:guide orient="horz" pos="792"/>
        <p:guide pos="50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165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8" Type="http://schemas.openxmlformats.org/officeDocument/2006/relationships/slide" Target="slides/slide20.xml"/><Relationship Id="rId3" Type="http://schemas.openxmlformats.org/officeDocument/2006/relationships/slide" Target="slides/slide6.xml"/><Relationship Id="rId7" Type="http://schemas.openxmlformats.org/officeDocument/2006/relationships/slide" Target="slides/slide15.xml"/><Relationship Id="rId12" Type="http://schemas.openxmlformats.org/officeDocument/2006/relationships/slide" Target="slides/slide42.xml"/><Relationship Id="rId2" Type="http://schemas.openxmlformats.org/officeDocument/2006/relationships/slide" Target="slides/slide5.xml"/><Relationship Id="rId1" Type="http://schemas.openxmlformats.org/officeDocument/2006/relationships/slide" Target="slides/slide2.xml"/><Relationship Id="rId6" Type="http://schemas.openxmlformats.org/officeDocument/2006/relationships/slide" Target="slides/slide12.xml"/><Relationship Id="rId11" Type="http://schemas.openxmlformats.org/officeDocument/2006/relationships/slide" Target="slides/slide33.xml"/><Relationship Id="rId5" Type="http://schemas.openxmlformats.org/officeDocument/2006/relationships/slide" Target="slides/slide9.xml"/><Relationship Id="rId10" Type="http://schemas.openxmlformats.org/officeDocument/2006/relationships/slide" Target="slides/slide32.xml"/><Relationship Id="rId4" Type="http://schemas.openxmlformats.org/officeDocument/2006/relationships/slide" Target="slides/slide7.xml"/><Relationship Id="rId9" Type="http://schemas.openxmlformats.org/officeDocument/2006/relationships/slide" Target="slides/slide2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6D4911D6-D694-4C04-9C3A-64E8B87355CE}" type="slidenum">
              <a:rPr lang="en-US" sz="1400">
                <a:effectLst/>
              </a:rPr>
              <a:pPr algn="r"/>
              <a:t>‹#›</a:t>
            </a:fld>
            <a:endParaRPr lang="en-US" sz="1400">
              <a:effectLst/>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notes styles</a:t>
            </a:r>
          </a:p>
          <a:p>
            <a:pPr lvl="0"/>
            <a:r>
              <a:rPr lang="en-US" smtClean="0"/>
              <a:t>Second Level</a:t>
            </a:r>
          </a:p>
          <a:p>
            <a:pPr lvl="0"/>
            <a:r>
              <a:rPr lang="en-US" smtClean="0"/>
              <a:t>Third Level</a:t>
            </a:r>
          </a:p>
          <a:p>
            <a:pPr lvl="0"/>
            <a:r>
              <a:rPr lang="en-US" smtClean="0"/>
              <a:t>Fourth Level</a:t>
            </a:r>
          </a:p>
          <a:p>
            <a:pPr lvl="0"/>
            <a:r>
              <a:rPr lang="en-US" smtClean="0"/>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EFB87001-B048-493C-9F88-BAFBD0847D5A}" type="slidenum">
              <a:rPr lang="en-US" sz="1400">
                <a:effectLst/>
              </a:rPr>
              <a:pPr algn="r"/>
              <a:t>‹#›</a:t>
            </a:fld>
            <a:endParaRPr lang="en-US" sz="1400">
              <a:effectLst/>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0"/>
          <p:cNvSpPr>
            <a:spLocks noGrp="1" noRot="1" noChangeAspect="1" noChangeArrowheads="1" noTextEdit="1"/>
          </p:cNvSpPr>
          <p:nvPr>
            <p:ph type="sldImg"/>
          </p:nvPr>
        </p:nvSpPr>
        <p:spPr>
          <a:xfrm>
            <a:off x="1150938" y="692150"/>
            <a:ext cx="4556125" cy="3416300"/>
          </a:xfrm>
          <a:ln/>
        </p:spPr>
      </p:sp>
      <p:sp>
        <p:nvSpPr>
          <p:cNvPr id="35843"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050"/>
          <p:cNvSpPr>
            <a:spLocks noGrp="1" noRot="1" noChangeAspect="1" noChangeArrowheads="1" noTextEdit="1"/>
          </p:cNvSpPr>
          <p:nvPr>
            <p:ph type="sldImg"/>
          </p:nvPr>
        </p:nvSpPr>
        <p:spPr>
          <a:xfrm>
            <a:off x="1150938" y="692150"/>
            <a:ext cx="4556125" cy="3416300"/>
          </a:xfrm>
          <a:ln/>
        </p:spPr>
      </p:sp>
      <p:sp>
        <p:nvSpPr>
          <p:cNvPr id="3789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xfrm>
            <a:off x="1150938" y="692150"/>
            <a:ext cx="4556125" cy="3416300"/>
          </a:xfrm>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050"/>
          <p:cNvSpPr>
            <a:spLocks noGrp="1" noRot="1" noChangeAspect="1" noChangeArrowheads="1" noTextEdit="1"/>
          </p:cNvSpPr>
          <p:nvPr>
            <p:ph type="sldImg"/>
          </p:nvPr>
        </p:nvSpPr>
        <p:spPr>
          <a:xfrm>
            <a:off x="1150938" y="692150"/>
            <a:ext cx="4556125" cy="3416300"/>
          </a:xfrm>
          <a:ln/>
        </p:spPr>
      </p:sp>
      <p:sp>
        <p:nvSpPr>
          <p:cNvPr id="38915"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p:spPr>
      </p:sp>
      <p:sp>
        <p:nvSpPr>
          <p:cNvPr id="10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050"/>
          <p:cNvSpPr>
            <a:spLocks noGrp="1" noRot="1" noChangeAspect="1" noChangeArrowheads="1" noTextEdit="1"/>
          </p:cNvSpPr>
          <p:nvPr>
            <p:ph type="sldImg"/>
          </p:nvPr>
        </p:nvSpPr>
        <p:spPr>
          <a:xfrm>
            <a:off x="1150938" y="692150"/>
            <a:ext cx="4556125" cy="3416300"/>
          </a:xfrm>
          <a:ln/>
        </p:spPr>
      </p:sp>
      <p:sp>
        <p:nvSpPr>
          <p:cNvPr id="39939"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050"/>
          <p:cNvSpPr>
            <a:spLocks noGrp="1" noRot="1" noChangeAspect="1" noChangeArrowheads="1" noTextEdit="1"/>
          </p:cNvSpPr>
          <p:nvPr>
            <p:ph type="sldImg"/>
          </p:nvPr>
        </p:nvSpPr>
        <p:spPr>
          <a:xfrm>
            <a:off x="1150938" y="692150"/>
            <a:ext cx="4556125" cy="3416300"/>
          </a:xfrm>
          <a:ln/>
        </p:spPr>
      </p:sp>
      <p:sp>
        <p:nvSpPr>
          <p:cNvPr id="36867"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xfrm>
            <a:off x="1150938" y="692150"/>
            <a:ext cx="4556125" cy="3416300"/>
          </a:xfrm>
          <a:ln/>
        </p:spPr>
      </p:sp>
      <p:sp>
        <p:nvSpPr>
          <p:cNvPr id="136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050"/>
          <p:cNvSpPr>
            <a:spLocks noGrp="1" noRot="1" noChangeAspect="1" noChangeArrowheads="1" noTextEdit="1"/>
          </p:cNvSpPr>
          <p:nvPr>
            <p:ph type="sldImg"/>
          </p:nvPr>
        </p:nvSpPr>
        <p:spPr>
          <a:xfrm>
            <a:off x="1150938" y="692150"/>
            <a:ext cx="4556125" cy="3416300"/>
          </a:xfrm>
          <a:ln/>
        </p:spPr>
      </p:sp>
      <p:sp>
        <p:nvSpPr>
          <p:cNvPr id="4301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0938" y="692150"/>
            <a:ext cx="4556125" cy="3416300"/>
          </a:xfrm>
          <a:ln/>
        </p:spPr>
      </p:sp>
      <p:sp>
        <p:nvSpPr>
          <p:cNvPr id="5325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50938" y="692150"/>
            <a:ext cx="4556125" cy="3416300"/>
          </a:xfrm>
          <a:ln/>
        </p:spPr>
      </p:sp>
      <p:sp>
        <p:nvSpPr>
          <p:cNvPr id="7168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1150938" y="692150"/>
            <a:ext cx="4556125" cy="3416300"/>
          </a:xfrm>
          <a:ln/>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Grp="1" noRot="1" noChangeAspect="1" noChangeArrowheads="1" noTextEdit="1"/>
          </p:cNvSpPr>
          <p:nvPr>
            <p:ph type="sldImg"/>
          </p:nvPr>
        </p:nvSpPr>
        <p:spPr>
          <a:xfrm>
            <a:off x="1150938" y="692150"/>
            <a:ext cx="4556125" cy="3416300"/>
          </a:xfrm>
          <a:ln/>
        </p:spPr>
      </p:sp>
      <p:sp>
        <p:nvSpPr>
          <p:cNvPr id="4096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050"/>
          <p:cNvSpPr>
            <a:spLocks noGrp="1" noRot="1" noChangeAspect="1" noChangeArrowheads="1" noTextEdit="1"/>
          </p:cNvSpPr>
          <p:nvPr>
            <p:ph type="sldImg"/>
          </p:nvPr>
        </p:nvSpPr>
        <p:spPr>
          <a:xfrm>
            <a:off x="1150938" y="692150"/>
            <a:ext cx="4556125" cy="3416300"/>
          </a:xfrm>
          <a:ln/>
        </p:spPr>
      </p:sp>
      <p:sp>
        <p:nvSpPr>
          <p:cNvPr id="4301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050"/>
          <p:cNvSpPr>
            <a:spLocks noGrp="1" noRot="1" noChangeAspect="1" noChangeArrowheads="1" noTextEdit="1"/>
          </p:cNvSpPr>
          <p:nvPr>
            <p:ph type="sldImg"/>
          </p:nvPr>
        </p:nvSpPr>
        <p:spPr>
          <a:xfrm>
            <a:off x="1150938" y="692150"/>
            <a:ext cx="4556125" cy="3416300"/>
          </a:xfrm>
          <a:ln/>
        </p:spPr>
      </p:sp>
      <p:sp>
        <p:nvSpPr>
          <p:cNvPr id="3789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xfrm>
            <a:off x="1150938" y="692150"/>
            <a:ext cx="4556125" cy="3416300"/>
          </a:xfrm>
          <a:ln/>
        </p:spPr>
      </p:sp>
      <p:sp>
        <p:nvSpPr>
          <p:cNvPr id="14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50938" y="692150"/>
            <a:ext cx="4556125" cy="3416300"/>
          </a:xfrm>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50938" y="692150"/>
            <a:ext cx="4556125" cy="3416300"/>
          </a:xfrm>
          <a:ln/>
        </p:spPr>
      </p:sp>
      <p:sp>
        <p:nvSpPr>
          <p:cNvPr id="5529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xfrm>
            <a:off x="1150938" y="692150"/>
            <a:ext cx="4556125" cy="3416300"/>
          </a:xfrm>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0938" y="692150"/>
            <a:ext cx="4556125" cy="3416300"/>
          </a:xfrm>
          <a:ln/>
        </p:spPr>
      </p:sp>
      <p:sp>
        <p:nvSpPr>
          <p:cNvPr id="5632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0938" y="692150"/>
            <a:ext cx="4556125" cy="3416300"/>
          </a:xfrm>
          <a:ln/>
        </p:spPr>
      </p:sp>
      <p:sp>
        <p:nvSpPr>
          <p:cNvPr id="5837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0938" y="692150"/>
            <a:ext cx="4556125" cy="3416300"/>
          </a:xfrm>
          <a:ln/>
        </p:spPr>
      </p:sp>
      <p:sp>
        <p:nvSpPr>
          <p:cNvPr id="5734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050"/>
          <p:cNvSpPr>
            <a:spLocks noGrp="1" noRot="1" noChangeAspect="1" noChangeArrowheads="1" noTextEdit="1"/>
          </p:cNvSpPr>
          <p:nvPr>
            <p:ph type="sldImg"/>
          </p:nvPr>
        </p:nvSpPr>
        <p:spPr>
          <a:xfrm>
            <a:off x="1150938" y="692150"/>
            <a:ext cx="4556125" cy="3416300"/>
          </a:xfrm>
          <a:ln/>
        </p:spPr>
      </p:sp>
      <p:sp>
        <p:nvSpPr>
          <p:cNvPr id="38915"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p:spPr>
      </p:sp>
      <p:sp>
        <p:nvSpPr>
          <p:cNvPr id="5939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xfrm>
            <a:off x="1150938" y="692150"/>
            <a:ext cx="4556125" cy="3416300"/>
          </a:xfrm>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xfrm>
            <a:off x="1150938" y="692150"/>
            <a:ext cx="4556125" cy="3416300"/>
          </a:xfrm>
          <a:ln/>
        </p:spPr>
      </p:sp>
      <p:sp>
        <p:nvSpPr>
          <p:cNvPr id="143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p:spPr>
      </p:sp>
      <p:sp>
        <p:nvSpPr>
          <p:cNvPr id="6041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50938" y="692150"/>
            <a:ext cx="4556125" cy="3416300"/>
          </a:xfrm>
          <a:ln/>
        </p:spPr>
      </p:sp>
      <p:sp>
        <p:nvSpPr>
          <p:cNvPr id="6144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150938" y="692150"/>
            <a:ext cx="4556125" cy="3416300"/>
          </a:xfrm>
          <a:ln/>
        </p:spPr>
      </p:sp>
      <p:sp>
        <p:nvSpPr>
          <p:cNvPr id="113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50938" y="692150"/>
            <a:ext cx="4556125" cy="3416300"/>
          </a:xfrm>
          <a:ln/>
        </p:spPr>
      </p:sp>
      <p:sp>
        <p:nvSpPr>
          <p:cNvPr id="6246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xfrm>
            <a:off x="1150938" y="692150"/>
            <a:ext cx="4556125" cy="3416300"/>
          </a:xfrm>
          <a:ln/>
        </p:spPr>
      </p:sp>
      <p:sp>
        <p:nvSpPr>
          <p:cNvPr id="114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0938" y="692150"/>
            <a:ext cx="4556125" cy="3416300"/>
          </a:xfrm>
          <a:ln/>
        </p:spPr>
      </p:sp>
      <p:sp>
        <p:nvSpPr>
          <p:cNvPr id="6349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050"/>
          <p:cNvSpPr>
            <a:spLocks noGrp="1" noRot="1" noChangeAspect="1" noChangeArrowheads="1" noTextEdit="1"/>
          </p:cNvSpPr>
          <p:nvPr>
            <p:ph type="sldImg"/>
          </p:nvPr>
        </p:nvSpPr>
        <p:spPr>
          <a:xfrm>
            <a:off x="1150938" y="692150"/>
            <a:ext cx="4556125" cy="3416300"/>
          </a:xfrm>
          <a:ln/>
        </p:spPr>
      </p:sp>
      <p:sp>
        <p:nvSpPr>
          <p:cNvPr id="35843"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050"/>
          <p:cNvSpPr>
            <a:spLocks noGrp="1" noRot="1" noChangeAspect="1" noChangeArrowheads="1" noTextEdit="1"/>
          </p:cNvSpPr>
          <p:nvPr>
            <p:ph type="sldImg"/>
          </p:nvPr>
        </p:nvSpPr>
        <p:spPr>
          <a:xfrm>
            <a:off x="1150938" y="692150"/>
            <a:ext cx="4556125" cy="3416300"/>
          </a:xfrm>
          <a:ln/>
        </p:spPr>
      </p:sp>
      <p:sp>
        <p:nvSpPr>
          <p:cNvPr id="36867"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6699">
                <a:gamma/>
                <a:shade val="46275"/>
                <a:invGamma/>
              </a:srgbClr>
            </a:gs>
            <a:gs pos="50000">
              <a:srgbClr val="666699"/>
            </a:gs>
            <a:gs pos="100000">
              <a:srgbClr val="666699">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33122" name="Group 2"/>
          <p:cNvGrpSpPr>
            <a:grpSpLocks/>
          </p:cNvGrpSpPr>
          <p:nvPr/>
        </p:nvGrpSpPr>
        <p:grpSpPr bwMode="auto">
          <a:xfrm>
            <a:off x="355600" y="393700"/>
            <a:ext cx="8231188" cy="6183313"/>
            <a:chOff x="372" y="186"/>
            <a:chExt cx="5185" cy="3895"/>
          </a:xfrm>
        </p:grpSpPr>
        <p:grpSp>
          <p:nvGrpSpPr>
            <p:cNvPr id="133123" name="Group 3"/>
            <p:cNvGrpSpPr>
              <a:grpSpLocks/>
            </p:cNvGrpSpPr>
            <p:nvPr/>
          </p:nvGrpSpPr>
          <p:grpSpPr bwMode="auto">
            <a:xfrm>
              <a:off x="372" y="186"/>
              <a:ext cx="5185" cy="919"/>
              <a:chOff x="372" y="186"/>
              <a:chExt cx="5185" cy="919"/>
            </a:xfrm>
          </p:grpSpPr>
          <p:sp>
            <p:nvSpPr>
              <p:cNvPr id="133124"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33125"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133126"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133127" name="Group 7"/>
            <p:cNvGrpSpPr>
              <a:grpSpLocks/>
            </p:cNvGrpSpPr>
            <p:nvPr/>
          </p:nvGrpSpPr>
          <p:grpSpPr bwMode="auto">
            <a:xfrm>
              <a:off x="372" y="291"/>
              <a:ext cx="5185" cy="3790"/>
              <a:chOff x="372" y="291"/>
              <a:chExt cx="5185" cy="3790"/>
            </a:xfrm>
          </p:grpSpPr>
          <p:sp>
            <p:nvSpPr>
              <p:cNvPr id="133128"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133129"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133130"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133131"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133132"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33133" name="Rectangle 13"/>
          <p:cNvSpPr>
            <a:spLocks noGrp="1" noChangeArrowheads="1"/>
          </p:cNvSpPr>
          <p:nvPr>
            <p:ph type="body" idx="1"/>
          </p:nvPr>
        </p:nvSpPr>
        <p:spPr bwMode="auto">
          <a:xfrm>
            <a:off x="687388" y="1104900"/>
            <a:ext cx="78867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7" name="Rectangle 16"/>
          <p:cNvSpPr>
            <a:spLocks noChangeArrowheads="1"/>
          </p:cNvSpPr>
          <p:nvPr userDrawn="1"/>
        </p:nvSpPr>
        <p:spPr bwMode="auto">
          <a:xfrm>
            <a:off x="8012658" y="6309519"/>
            <a:ext cx="543420" cy="366767"/>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r>
              <a:rPr lang="en-US" sz="1800" dirty="0">
                <a:effectLst/>
              </a:rPr>
              <a:t>  </a:t>
            </a:r>
            <a:fld id="{52D30340-E83C-4288-85A8-74FE9C04A5A1}" type="slidenum">
              <a:rPr lang="en-US" sz="1500" baseline="0">
                <a:effectLst/>
              </a:rPr>
              <a:pPr algn="l"/>
              <a:t>‹#›</a:t>
            </a:fld>
            <a:endParaRPr lang="en-US" sz="1500" baseline="0" dirty="0">
              <a:effectLst/>
            </a:endParaRPr>
          </a:p>
        </p:txBody>
      </p:sp>
      <p:sp>
        <p:nvSpPr>
          <p:cNvPr id="18" name="Rectangle 17"/>
          <p:cNvSpPr>
            <a:spLocks noChangeArrowheads="1"/>
          </p:cNvSpPr>
          <p:nvPr userDrawn="1"/>
        </p:nvSpPr>
        <p:spPr bwMode="auto">
          <a:xfrm>
            <a:off x="7596733" y="6072982"/>
            <a:ext cx="831850" cy="597599"/>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r>
              <a:rPr lang="en-US" sz="1800" dirty="0">
                <a:effectLst/>
              </a:rPr>
              <a:t>            </a:t>
            </a:r>
            <a:r>
              <a:rPr lang="en-US" sz="1500" baseline="0" dirty="0">
                <a:effectLst/>
              </a:rPr>
              <a:t>Slide</a:t>
            </a:r>
          </a:p>
        </p:txBody>
      </p:sp>
      <p:sp>
        <p:nvSpPr>
          <p:cNvPr id="19" name="Rectangle 18"/>
          <p:cNvSpPr>
            <a:spLocks noChangeArrowheads="1"/>
          </p:cNvSpPr>
          <p:nvPr userDrawn="1"/>
        </p:nvSpPr>
        <p:spPr bwMode="auto">
          <a:xfrm>
            <a:off x="587921" y="6257132"/>
            <a:ext cx="182808" cy="296107"/>
          </a:xfrm>
          <a:prstGeom prst="rect">
            <a:avLst/>
          </a:prstGeom>
          <a:noFill/>
          <a:ln w="12700">
            <a:noFill/>
            <a:miter lim="800000"/>
            <a:headEnd/>
            <a:tailEnd/>
          </a:ln>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lnSpc>
                <a:spcPts val="1600"/>
              </a:lnSpc>
              <a:spcBef>
                <a:spcPct val="20000"/>
              </a:spcBef>
              <a:defRPr/>
            </a:pPr>
            <a:endParaRPr lang="en-US" sz="1500" dirty="0">
              <a:solidFill>
                <a:srgbClr val="FFFFFF"/>
              </a:solidFill>
              <a:effectLst>
                <a:outerShdw blurRad="38100" dist="38100" dir="2700000" algn="tl">
                  <a:srgbClr val="000000"/>
                </a:outerShdw>
              </a:effectLst>
              <a:latin typeface="Book Antiqua" pitchFamily="18" charset="0"/>
            </a:endParaRPr>
          </a:p>
        </p:txBody>
      </p:sp>
    </p:spTree>
  </p:cSld>
  <p:clrMap bg1="dk2" tx1="lt1" bg2="dk1"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7.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8.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4288"/>
            <a:ext cx="7772400" cy="1100138"/>
          </a:xfrm>
          <a:noFill/>
          <a:ln/>
        </p:spPr>
        <p:txBody>
          <a:bodyPr/>
          <a:lstStyle/>
          <a:p>
            <a:r>
              <a:rPr lang="en-US" dirty="0" smtClean="0"/>
              <a:t>Review of Probability Distributions</a:t>
            </a:r>
            <a:endParaRPr lang="en-US" dirty="0"/>
          </a:p>
        </p:txBody>
      </p:sp>
      <p:sp>
        <p:nvSpPr>
          <p:cNvPr id="5123" name="Rectangle 3"/>
          <p:cNvSpPr>
            <a:spLocks noGrp="1" noChangeArrowheads="1"/>
          </p:cNvSpPr>
          <p:nvPr>
            <p:ph type="body" idx="1"/>
          </p:nvPr>
        </p:nvSpPr>
        <p:spPr>
          <a:xfrm>
            <a:off x="873125" y="1330325"/>
            <a:ext cx="7523163" cy="4241800"/>
          </a:xfrm>
          <a:noFill/>
          <a:ln/>
        </p:spPr>
        <p:txBody>
          <a:bodyPr/>
          <a:lstStyle/>
          <a:p>
            <a:pPr>
              <a:lnSpc>
                <a:spcPct val="90000"/>
              </a:lnSpc>
            </a:pPr>
            <a:r>
              <a:rPr lang="en-US" dirty="0" smtClean="0"/>
              <a:t>Probability distribution is a theoretical frequency distribution.</a:t>
            </a:r>
          </a:p>
          <a:p>
            <a:pPr>
              <a:lnSpc>
                <a:spcPct val="90000"/>
              </a:lnSpc>
              <a:buNone/>
            </a:pPr>
            <a:endParaRPr lang="en-US" dirty="0" smtClean="0"/>
          </a:p>
          <a:p>
            <a:pPr>
              <a:lnSpc>
                <a:spcPct val="90000"/>
              </a:lnSpc>
              <a:buNone/>
            </a:pPr>
            <a:r>
              <a:rPr lang="en-US" dirty="0" smtClean="0"/>
              <a:t>Example 1.</a:t>
            </a:r>
          </a:p>
          <a:p>
            <a:pPr>
              <a:lnSpc>
                <a:spcPct val="90000"/>
              </a:lnSpc>
              <a:buNone/>
            </a:pPr>
            <a:r>
              <a:rPr lang="en-US" dirty="0" smtClean="0"/>
              <a:t>	If you throw a fair die (numbered 1 through 6).  What is the probability that you get a 1? or a 5?</a:t>
            </a:r>
          </a:p>
          <a:p>
            <a:pPr>
              <a:lnSpc>
                <a:spcPct val="90000"/>
              </a:lnSpc>
              <a:buNone/>
            </a:pPr>
            <a:endParaRPr lang="en-US" dirty="0" smtClean="0"/>
          </a:p>
          <a:p>
            <a:pPr>
              <a:lnSpc>
                <a:spcPct val="90000"/>
              </a:lnSpc>
              <a:buNone/>
            </a:pPr>
            <a:endParaRPr lang="en-US" dirty="0" smtClean="0"/>
          </a:p>
          <a:p>
            <a:pPr>
              <a:lnSpc>
                <a:spcPct val="90000"/>
              </a:lnSpc>
              <a:buNone/>
            </a:pPr>
            <a:r>
              <a:rPr lang="en-US" dirty="0" smtClean="0"/>
              <a:t>Example 2.</a:t>
            </a:r>
          </a:p>
          <a:p>
            <a:pPr>
              <a:lnSpc>
                <a:spcPct val="90000"/>
              </a:lnSpc>
              <a:buNone/>
            </a:pPr>
            <a:r>
              <a:rPr lang="en-US" dirty="0" smtClean="0"/>
              <a:t>	If you throw a fair coin twice.  What is the probability that you get two tails?</a:t>
            </a:r>
          </a:p>
          <a:p>
            <a:pPr>
              <a:lnSpc>
                <a:spcPct val="90000"/>
              </a:lnSpc>
              <a:buNone/>
            </a:pPr>
            <a:endParaRPr lang="en-US" dirty="0"/>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a:t>Structure of a Waiting Line System</a:t>
            </a:r>
          </a:p>
        </p:txBody>
      </p:sp>
      <p:sp>
        <p:nvSpPr>
          <p:cNvPr id="7171" name="Rectangle 3"/>
          <p:cNvSpPr>
            <a:spLocks noGrp="1" noChangeArrowheads="1"/>
          </p:cNvSpPr>
          <p:nvPr>
            <p:ph type="body" idx="1"/>
          </p:nvPr>
        </p:nvSpPr>
        <p:spPr>
          <a:xfrm>
            <a:off x="687388" y="1104900"/>
            <a:ext cx="8088312" cy="5753100"/>
          </a:xfrm>
          <a:noFill/>
          <a:ln/>
        </p:spPr>
        <p:txBody>
          <a:bodyPr/>
          <a:lstStyle/>
          <a:p>
            <a:pPr>
              <a:lnSpc>
                <a:spcPct val="90000"/>
              </a:lnSpc>
            </a:pPr>
            <a:r>
              <a:rPr lang="en-US" dirty="0">
                <a:solidFill>
                  <a:srgbClr val="66FFFF"/>
                </a:solidFill>
              </a:rPr>
              <a:t>Distribution of Arrivals</a:t>
            </a:r>
          </a:p>
          <a:p>
            <a:pPr lvl="1">
              <a:lnSpc>
                <a:spcPct val="90000"/>
              </a:lnSpc>
            </a:pPr>
            <a:r>
              <a:rPr lang="en-US" dirty="0"/>
              <a:t>Generally, the arrival of customers into the system is a </a:t>
            </a:r>
            <a:r>
              <a:rPr lang="en-US" u="sng" dirty="0"/>
              <a:t>random event</a:t>
            </a:r>
            <a:r>
              <a:rPr lang="en-US" dirty="0"/>
              <a:t>.  </a:t>
            </a:r>
          </a:p>
          <a:p>
            <a:pPr lvl="1">
              <a:lnSpc>
                <a:spcPct val="90000"/>
              </a:lnSpc>
            </a:pPr>
            <a:r>
              <a:rPr lang="en-US" dirty="0"/>
              <a:t>Frequently the arrival pattern is modeled as a </a:t>
            </a:r>
            <a:r>
              <a:rPr lang="en-US" u="sng" dirty="0"/>
              <a:t>Poisson </a:t>
            </a:r>
            <a:r>
              <a:rPr lang="en-US" u="sng" dirty="0" smtClean="0"/>
              <a:t>process</a:t>
            </a:r>
            <a:endParaRPr lang="en-US" dirty="0"/>
          </a:p>
          <a:p>
            <a:pPr>
              <a:lnSpc>
                <a:spcPct val="90000"/>
              </a:lnSpc>
            </a:pPr>
            <a:r>
              <a:rPr lang="en-US" dirty="0">
                <a:solidFill>
                  <a:srgbClr val="66FFFF"/>
                </a:solidFill>
              </a:rPr>
              <a:t>Distribution of Service Times</a:t>
            </a:r>
          </a:p>
          <a:p>
            <a:pPr lvl="1">
              <a:lnSpc>
                <a:spcPct val="80000"/>
              </a:lnSpc>
            </a:pPr>
            <a:r>
              <a:rPr lang="en-US" dirty="0"/>
              <a:t>Service time is also usually a random variable.  </a:t>
            </a:r>
          </a:p>
          <a:p>
            <a:pPr lvl="1">
              <a:lnSpc>
                <a:spcPct val="80000"/>
              </a:lnSpc>
            </a:pPr>
            <a:r>
              <a:rPr lang="en-US" dirty="0"/>
              <a:t>A distribution commonly used to describe service time is the </a:t>
            </a:r>
            <a:r>
              <a:rPr lang="en-US" u="sng" dirty="0"/>
              <a:t>exponential distribution</a:t>
            </a:r>
            <a:r>
              <a:rPr lang="en-US" dirty="0" smtClean="0"/>
              <a:t>.</a:t>
            </a:r>
          </a:p>
          <a:p>
            <a:r>
              <a:rPr lang="en-US" dirty="0" smtClean="0">
                <a:solidFill>
                  <a:srgbClr val="66FFFF"/>
                </a:solidFill>
              </a:rPr>
              <a:t>Queue Discipline</a:t>
            </a:r>
          </a:p>
          <a:p>
            <a:pPr lvl="1"/>
            <a:r>
              <a:rPr lang="en-US" dirty="0" smtClean="0"/>
              <a:t>Most common queue discipline is </a:t>
            </a:r>
            <a:r>
              <a:rPr lang="en-US" u="sng" dirty="0" smtClean="0"/>
              <a:t>first come, first served (FCFS)</a:t>
            </a:r>
            <a:r>
              <a:rPr lang="en-US" dirty="0" smtClean="0"/>
              <a:t>.  </a:t>
            </a:r>
          </a:p>
          <a:p>
            <a:pPr lvl="1"/>
            <a:r>
              <a:rPr lang="en-US" dirty="0" smtClean="0"/>
              <a:t>What is the queue discipline in elevators?</a:t>
            </a:r>
          </a:p>
          <a:p>
            <a:pPr lvl="1">
              <a:lnSpc>
                <a:spcPct val="80000"/>
              </a:lnSpc>
              <a:buNone/>
            </a:pPr>
            <a:endParaRPr lang="en-US" dirty="0"/>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Structure of a Waiting Line System</a:t>
            </a:r>
          </a:p>
        </p:txBody>
      </p:sp>
      <p:sp>
        <p:nvSpPr>
          <p:cNvPr id="87043" name="Rectangle 3"/>
          <p:cNvSpPr>
            <a:spLocks noGrp="1" noChangeArrowheads="1"/>
          </p:cNvSpPr>
          <p:nvPr>
            <p:ph type="body" idx="1"/>
          </p:nvPr>
        </p:nvSpPr>
        <p:spPr>
          <a:xfrm>
            <a:off x="687388" y="1079500"/>
            <a:ext cx="7772400" cy="2217738"/>
          </a:xfrm>
        </p:spPr>
        <p:txBody>
          <a:bodyPr/>
          <a:lstStyle/>
          <a:p>
            <a:r>
              <a:rPr lang="en-US">
                <a:solidFill>
                  <a:srgbClr val="66FFFF"/>
                </a:solidFill>
              </a:rPr>
              <a:t>Single Service Channel</a:t>
            </a:r>
          </a:p>
          <a:p>
            <a:pPr lvl="1"/>
            <a:endParaRPr lang="en-US"/>
          </a:p>
          <a:p>
            <a:pPr lvl="1">
              <a:buFontTx/>
              <a:buNone/>
            </a:pPr>
            <a:endParaRPr lang="en-US"/>
          </a:p>
          <a:p>
            <a:pPr lvl="1"/>
            <a:endParaRPr lang="en-US"/>
          </a:p>
          <a:p>
            <a:r>
              <a:rPr lang="en-US">
                <a:solidFill>
                  <a:srgbClr val="66FFFF"/>
                </a:solidFill>
              </a:rPr>
              <a:t>Multiple Service Channels</a:t>
            </a:r>
          </a:p>
        </p:txBody>
      </p:sp>
      <p:sp>
        <p:nvSpPr>
          <p:cNvPr id="87045" name="Line 5"/>
          <p:cNvSpPr>
            <a:spLocks noChangeShapeType="1"/>
          </p:cNvSpPr>
          <p:nvPr/>
        </p:nvSpPr>
        <p:spPr bwMode="auto">
          <a:xfrm>
            <a:off x="3067050" y="2127250"/>
            <a:ext cx="22860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46" name="Line 6"/>
          <p:cNvSpPr>
            <a:spLocks noChangeShapeType="1"/>
          </p:cNvSpPr>
          <p:nvPr/>
        </p:nvSpPr>
        <p:spPr bwMode="auto">
          <a:xfrm flipV="1">
            <a:off x="6172200" y="214630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47" name="Rectangle 7"/>
          <p:cNvSpPr>
            <a:spLocks noChangeArrowheads="1"/>
          </p:cNvSpPr>
          <p:nvPr/>
        </p:nvSpPr>
        <p:spPr bwMode="auto">
          <a:xfrm>
            <a:off x="5505450" y="1860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dirty="0">
                <a:solidFill>
                  <a:srgbClr val="F7FFFF"/>
                </a:solidFill>
                <a:effectLst>
                  <a:outerShdw blurRad="38100" dist="38100" dir="2700000" algn="tl">
                    <a:srgbClr val="000000"/>
                  </a:outerShdw>
                </a:effectLst>
                <a:latin typeface="Times New Roman" pitchFamily="18" charset="0"/>
              </a:rPr>
              <a:t>S</a:t>
            </a:r>
            <a:r>
              <a:rPr lang="en-US" sz="2400" baseline="-25000" dirty="0">
                <a:solidFill>
                  <a:srgbClr val="F7FFFF"/>
                </a:solidFill>
                <a:effectLst>
                  <a:outerShdw blurRad="38100" dist="38100" dir="2700000" algn="tl">
                    <a:srgbClr val="000000"/>
                  </a:outerShdw>
                </a:effectLst>
                <a:latin typeface="Times New Roman" pitchFamily="18" charset="0"/>
              </a:rPr>
              <a:t>1</a:t>
            </a:r>
          </a:p>
        </p:txBody>
      </p:sp>
      <p:sp>
        <p:nvSpPr>
          <p:cNvPr id="87049" name="Line 9"/>
          <p:cNvSpPr>
            <a:spLocks noChangeShapeType="1"/>
          </p:cNvSpPr>
          <p:nvPr/>
        </p:nvSpPr>
        <p:spPr bwMode="auto">
          <a:xfrm>
            <a:off x="4673600" y="3898900"/>
            <a:ext cx="660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0" name="Line 10"/>
          <p:cNvSpPr>
            <a:spLocks noChangeShapeType="1"/>
          </p:cNvSpPr>
          <p:nvPr/>
        </p:nvSpPr>
        <p:spPr bwMode="auto">
          <a:xfrm>
            <a:off x="6153150" y="391795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1" name="Rectangle 11"/>
          <p:cNvSpPr>
            <a:spLocks noChangeArrowheads="1"/>
          </p:cNvSpPr>
          <p:nvPr/>
        </p:nvSpPr>
        <p:spPr bwMode="auto">
          <a:xfrm>
            <a:off x="5486400" y="363220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1</a:t>
            </a:r>
          </a:p>
        </p:txBody>
      </p:sp>
      <p:sp>
        <p:nvSpPr>
          <p:cNvPr id="87052" name="Line 12"/>
          <p:cNvSpPr>
            <a:spLocks noChangeShapeType="1"/>
          </p:cNvSpPr>
          <p:nvPr/>
        </p:nvSpPr>
        <p:spPr bwMode="auto">
          <a:xfrm>
            <a:off x="3048000" y="4737100"/>
            <a:ext cx="22860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3" name="Line 13"/>
          <p:cNvSpPr>
            <a:spLocks noChangeShapeType="1"/>
          </p:cNvSpPr>
          <p:nvPr/>
        </p:nvSpPr>
        <p:spPr bwMode="auto">
          <a:xfrm>
            <a:off x="6153150" y="4756150"/>
            <a:ext cx="5334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4" name="Rectangle 14"/>
          <p:cNvSpPr>
            <a:spLocks noChangeArrowheads="1"/>
          </p:cNvSpPr>
          <p:nvPr/>
        </p:nvSpPr>
        <p:spPr bwMode="auto">
          <a:xfrm>
            <a:off x="5486400" y="447040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2</a:t>
            </a:r>
          </a:p>
        </p:txBody>
      </p:sp>
      <p:sp>
        <p:nvSpPr>
          <p:cNvPr id="87055" name="Line 15"/>
          <p:cNvSpPr>
            <a:spLocks noChangeShapeType="1"/>
          </p:cNvSpPr>
          <p:nvPr/>
        </p:nvSpPr>
        <p:spPr bwMode="auto">
          <a:xfrm>
            <a:off x="6153150" y="5575300"/>
            <a:ext cx="51435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6" name="Rectangle 16"/>
          <p:cNvSpPr>
            <a:spLocks noChangeArrowheads="1"/>
          </p:cNvSpPr>
          <p:nvPr/>
        </p:nvSpPr>
        <p:spPr bwMode="auto">
          <a:xfrm>
            <a:off x="5486400" y="5289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a:solidFill>
                  <a:srgbClr val="F7FFFF"/>
                </a:solidFill>
                <a:effectLst>
                  <a:outerShdw blurRad="38100" dist="38100" dir="2700000" algn="tl">
                    <a:srgbClr val="000000"/>
                  </a:outerShdw>
                </a:effectLst>
                <a:latin typeface="Times New Roman" pitchFamily="18" charset="0"/>
              </a:rPr>
              <a:t>S</a:t>
            </a:r>
            <a:r>
              <a:rPr lang="en-US" sz="2400" baseline="-25000">
                <a:solidFill>
                  <a:srgbClr val="F7FFFF"/>
                </a:solidFill>
                <a:effectLst>
                  <a:outerShdw blurRad="38100" dist="38100" dir="2700000" algn="tl">
                    <a:srgbClr val="000000"/>
                  </a:outerShdw>
                </a:effectLst>
                <a:latin typeface="Times New Roman" pitchFamily="18" charset="0"/>
              </a:rPr>
              <a:t>3</a:t>
            </a:r>
          </a:p>
        </p:txBody>
      </p:sp>
      <p:sp>
        <p:nvSpPr>
          <p:cNvPr id="87057" name="Line 17"/>
          <p:cNvSpPr>
            <a:spLocks noChangeShapeType="1"/>
          </p:cNvSpPr>
          <p:nvPr/>
        </p:nvSpPr>
        <p:spPr bwMode="auto">
          <a:xfrm>
            <a:off x="4673600" y="3898900"/>
            <a:ext cx="0" cy="1657350"/>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87058" name="Line 18"/>
          <p:cNvSpPr>
            <a:spLocks noChangeShapeType="1"/>
          </p:cNvSpPr>
          <p:nvPr/>
        </p:nvSpPr>
        <p:spPr bwMode="auto">
          <a:xfrm>
            <a:off x="4667250" y="5556250"/>
            <a:ext cx="66675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87059" name="Rectangle 19"/>
          <p:cNvSpPr>
            <a:spLocks noChangeArrowheads="1"/>
          </p:cNvSpPr>
          <p:nvPr/>
        </p:nvSpPr>
        <p:spPr bwMode="auto">
          <a:xfrm>
            <a:off x="2952750" y="1689100"/>
            <a:ext cx="3886200" cy="9144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0" name="Rectangle 20"/>
          <p:cNvSpPr>
            <a:spLocks noChangeArrowheads="1"/>
          </p:cNvSpPr>
          <p:nvPr/>
        </p:nvSpPr>
        <p:spPr bwMode="auto">
          <a:xfrm>
            <a:off x="2933700" y="3460750"/>
            <a:ext cx="3905250" cy="25527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1" name="Text Box 21"/>
          <p:cNvSpPr txBox="1">
            <a:spLocks noChangeArrowheads="1"/>
          </p:cNvSpPr>
          <p:nvPr/>
        </p:nvSpPr>
        <p:spPr bwMode="auto">
          <a:xfrm>
            <a:off x="6918325" y="44196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2" name="Text Box 22"/>
          <p:cNvSpPr txBox="1">
            <a:spLocks noChangeArrowheads="1"/>
          </p:cNvSpPr>
          <p:nvPr/>
        </p:nvSpPr>
        <p:spPr bwMode="auto">
          <a:xfrm>
            <a:off x="6937375" y="17907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3" name="Text Box 23"/>
          <p:cNvSpPr txBox="1">
            <a:spLocks noChangeArrowheads="1"/>
          </p:cNvSpPr>
          <p:nvPr/>
        </p:nvSpPr>
        <p:spPr bwMode="auto">
          <a:xfrm>
            <a:off x="1470025" y="43815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arrives</a:t>
            </a:r>
          </a:p>
        </p:txBody>
      </p:sp>
      <p:sp>
        <p:nvSpPr>
          <p:cNvPr id="87064" name="Text Box 24"/>
          <p:cNvSpPr txBox="1">
            <a:spLocks noChangeArrowheads="1"/>
          </p:cNvSpPr>
          <p:nvPr/>
        </p:nvSpPr>
        <p:spPr bwMode="auto">
          <a:xfrm>
            <a:off x="1489075" y="177165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Customer</a:t>
            </a:r>
          </a:p>
          <a:p>
            <a:pPr>
              <a:lnSpc>
                <a:spcPct val="90000"/>
              </a:lnSpc>
            </a:pPr>
            <a:r>
              <a:rPr lang="en-US" dirty="0">
                <a:solidFill>
                  <a:srgbClr val="FFFFFF"/>
                </a:solidFill>
                <a:effectLst>
                  <a:outerShdw blurRad="38100" dist="38100" dir="2700000" algn="tl">
                    <a:srgbClr val="000000"/>
                  </a:outerShdw>
                </a:effectLst>
              </a:rPr>
              <a:t>arrives</a:t>
            </a:r>
          </a:p>
        </p:txBody>
      </p:sp>
      <p:sp>
        <p:nvSpPr>
          <p:cNvPr id="87065" name="Text Box 25"/>
          <p:cNvSpPr txBox="1">
            <a:spLocks noChangeArrowheads="1"/>
          </p:cNvSpPr>
          <p:nvPr/>
        </p:nvSpPr>
        <p:spPr bwMode="auto">
          <a:xfrm>
            <a:off x="3017838" y="1752600"/>
            <a:ext cx="1700212"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Waiting line</a:t>
            </a:r>
          </a:p>
        </p:txBody>
      </p:sp>
      <p:sp>
        <p:nvSpPr>
          <p:cNvPr id="87066" name="Text Box 26"/>
          <p:cNvSpPr txBox="1">
            <a:spLocks noChangeArrowheads="1"/>
          </p:cNvSpPr>
          <p:nvPr/>
        </p:nvSpPr>
        <p:spPr bwMode="auto">
          <a:xfrm>
            <a:off x="2979738" y="4362450"/>
            <a:ext cx="1700212"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Waiting line</a:t>
            </a:r>
          </a:p>
        </p:txBody>
      </p:sp>
      <p:sp>
        <p:nvSpPr>
          <p:cNvPr id="87067" name="Text Box 27"/>
          <p:cNvSpPr txBox="1">
            <a:spLocks noChangeArrowheads="1"/>
          </p:cNvSpPr>
          <p:nvPr/>
        </p:nvSpPr>
        <p:spPr bwMode="auto">
          <a:xfrm>
            <a:off x="5653088" y="12763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87068" name="Text Box 28"/>
          <p:cNvSpPr txBox="1">
            <a:spLocks noChangeArrowheads="1"/>
          </p:cNvSpPr>
          <p:nvPr/>
        </p:nvSpPr>
        <p:spPr bwMode="auto">
          <a:xfrm>
            <a:off x="5653088" y="30289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27" name="Rectangle 3"/>
          <p:cNvSpPr txBox="1">
            <a:spLocks noChangeArrowheads="1"/>
          </p:cNvSpPr>
          <p:nvPr/>
        </p:nvSpPr>
        <p:spPr bwMode="auto">
          <a:xfrm>
            <a:off x="674688" y="1079500"/>
            <a:ext cx="7772400" cy="22177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smtClean="0">
                <a:ln>
                  <a:noFill/>
                </a:ln>
                <a:solidFill>
                  <a:srgbClr val="66FFFF"/>
                </a:solidFill>
                <a:effectLst>
                  <a:outerShdw blurRad="38100" dist="38100" dir="2700000" algn="tl">
                    <a:srgbClr val="000000"/>
                  </a:outerShdw>
                </a:effectLst>
                <a:uLnTx/>
                <a:uFillTx/>
                <a:latin typeface="+mn-lt"/>
                <a:ea typeface="+mn-ea"/>
                <a:cs typeface="+mn-cs"/>
              </a:rPr>
              <a:t>Single Service Channel</a:t>
            </a: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Char char="•"/>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None/>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Char char="•"/>
              <a:tabLst/>
              <a:defRPr/>
            </a:pPr>
            <a:endParaRPr kumimoji="0" lang="en-US" sz="2400" b="0" i="0" u="none" strike="noStrike" kern="0" cap="none" spc="0" normalizeH="0" baseline="0" noProof="0" smtClean="0">
              <a:ln>
                <a:noFill/>
              </a:ln>
              <a:solidFill>
                <a:schemeClr val="tx1"/>
              </a:solidFill>
              <a:effectLst>
                <a:outerShdw blurRad="38100" dist="38100" dir="2700000" algn="tl">
                  <a:srgbClr val="000000"/>
                </a:outerShdw>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smtClean="0">
                <a:ln>
                  <a:noFill/>
                </a:ln>
                <a:solidFill>
                  <a:srgbClr val="66FFFF"/>
                </a:solidFill>
                <a:effectLst>
                  <a:outerShdw blurRad="38100" dist="38100" dir="2700000" algn="tl">
                    <a:srgbClr val="000000"/>
                  </a:outerShdw>
                </a:effectLst>
                <a:uLnTx/>
                <a:uFillTx/>
                <a:latin typeface="+mn-lt"/>
                <a:ea typeface="+mn-ea"/>
                <a:cs typeface="+mn-cs"/>
              </a:rPr>
              <a:t>Multiple Service Channels</a:t>
            </a:r>
            <a:endParaRPr kumimoji="0" lang="en-US" sz="2400" b="0" i="0" u="none" strike="noStrike" kern="0" cap="none" spc="0" normalizeH="0" baseline="0" noProof="0">
              <a:ln>
                <a:noFill/>
              </a:ln>
              <a:solidFill>
                <a:srgbClr val="66FFFF"/>
              </a:solidFill>
              <a:effectLst>
                <a:outerShdw blurRad="38100" dist="38100" dir="2700000" algn="tl">
                  <a:srgbClr val="000000"/>
                </a:outerShdw>
              </a:effectLst>
              <a:uLnTx/>
              <a:uFillTx/>
              <a:latin typeface="+mn-lt"/>
              <a:ea typeface="+mn-ea"/>
              <a:cs typeface="+mn-cs"/>
            </a:endParaRP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836613" y="204788"/>
            <a:ext cx="7475537" cy="5095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Steady-State Operation</a:t>
            </a:r>
          </a:p>
        </p:txBody>
      </p:sp>
      <p:sp>
        <p:nvSpPr>
          <p:cNvPr id="137219" name="Rectangle 3"/>
          <p:cNvSpPr>
            <a:spLocks noChangeArrowheads="1"/>
          </p:cNvSpPr>
          <p:nvPr/>
        </p:nvSpPr>
        <p:spPr bwMode="auto">
          <a:xfrm>
            <a:off x="687388" y="1093788"/>
            <a:ext cx="7643812" cy="47482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When a business like a restaurant opens in the morning, no customers are in the restaurant.</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Gradually, activity builds up to a normal or steady state. </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The beginning or start-up period is referred to as the </a:t>
            </a:r>
            <a:r>
              <a:rPr lang="en-US" sz="2400" u="sng" dirty="0">
                <a:effectLst>
                  <a:outerShdw blurRad="38100" dist="38100" dir="2700000" algn="tl">
                    <a:srgbClr val="000000"/>
                  </a:outerShdw>
                </a:effectLst>
                <a:cs typeface="Times New Roman" pitchFamily="18" charset="0"/>
              </a:rPr>
              <a:t>transient period</a:t>
            </a:r>
            <a:r>
              <a:rPr lang="en-US" sz="2400" dirty="0">
                <a:effectLst>
                  <a:outerShdw blurRad="38100" dist="38100" dir="2700000" algn="tl">
                    <a:srgbClr val="000000"/>
                  </a:outerShdw>
                </a:effectLst>
                <a:cs typeface="Times New Roman" pitchFamily="18" charset="0"/>
              </a:rPr>
              <a:t>. </a:t>
            </a:r>
          </a:p>
          <a:p>
            <a:pPr marL="342900" indent="-342900" algn="l">
              <a:lnSpc>
                <a:spcPct val="90000"/>
              </a:lnSpc>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The transient period ends when the system reaches the normal or </a:t>
            </a:r>
            <a:r>
              <a:rPr lang="en-US" sz="2400" u="sng" dirty="0">
                <a:effectLst>
                  <a:outerShdw blurRad="38100" dist="38100" dir="2700000" algn="tl">
                    <a:srgbClr val="000000"/>
                  </a:outerShdw>
                </a:effectLst>
                <a:cs typeface="Times New Roman" pitchFamily="18" charset="0"/>
              </a:rPr>
              <a:t>steady-state operation</a:t>
            </a:r>
            <a:r>
              <a:rPr lang="en-US" sz="2400" dirty="0">
                <a:effectLst>
                  <a:outerShdw blurRad="38100" dist="38100" dir="2700000" algn="tl">
                    <a:srgbClr val="000000"/>
                  </a:outerShdw>
                </a:effectLst>
                <a:cs typeface="Times New Roman" pitchFamily="18" charset="0"/>
              </a:rPr>
              <a:t>. </a:t>
            </a:r>
            <a:endParaRPr lang="en-US" sz="2400" dirty="0" smtClean="0">
              <a:effectLst>
                <a:outerShdw blurRad="38100" dist="38100" dir="2700000" algn="tl">
                  <a:srgbClr val="000000"/>
                </a:outerShdw>
              </a:effectLst>
              <a:cs typeface="Times New Roman" pitchFamily="18" charset="0"/>
            </a:endParaRPr>
          </a:p>
          <a:p>
            <a:pPr marL="342900" indent="-342900" algn="l">
              <a:lnSpc>
                <a:spcPct val="90000"/>
              </a:lnSpc>
              <a:spcBef>
                <a:spcPct val="20000"/>
              </a:spcBef>
              <a:buClr>
                <a:srgbClr val="66FFFF"/>
              </a:buClr>
              <a:buSzPct val="75000"/>
            </a:pPr>
            <a:endParaRPr lang="en-US" sz="2400" dirty="0">
              <a:effectLst>
                <a:outerShdw blurRad="38100" dist="38100" dir="2700000" algn="tl">
                  <a:srgbClr val="000000"/>
                </a:outerShdw>
              </a:effectLst>
              <a:cs typeface="Times New Roman" pitchFamily="18" charset="0"/>
            </a:endParaRPr>
          </a:p>
          <a:p>
            <a:pPr marL="342900" indent="-342900" algn="l">
              <a:lnSpc>
                <a:spcPct val="90000"/>
              </a:lnSpc>
              <a:spcBef>
                <a:spcPct val="20000"/>
              </a:spcBef>
              <a:buClr>
                <a:srgbClr val="66FFFF"/>
              </a:buClr>
              <a:buSzPct val="75000"/>
              <a:buFont typeface="Monotype Sorts" pitchFamily="2" charset="2"/>
              <a:buChar char="n"/>
            </a:pPr>
            <a:r>
              <a:rPr lang="en-US" sz="2400" u="sng" dirty="0">
                <a:effectLst>
                  <a:outerShdw blurRad="38100" dist="38100" dir="2700000" algn="tl">
                    <a:srgbClr val="000000"/>
                  </a:outerShdw>
                </a:effectLst>
                <a:cs typeface="Times New Roman" pitchFamily="18" charset="0"/>
              </a:rPr>
              <a:t>Waiting </a:t>
            </a:r>
            <a:r>
              <a:rPr lang="en-US" sz="2400" u="sng" dirty="0" smtClean="0">
                <a:effectLst>
                  <a:outerShdw blurRad="38100" dist="38100" dir="2700000" algn="tl">
                    <a:srgbClr val="000000"/>
                  </a:outerShdw>
                </a:effectLst>
                <a:cs typeface="Times New Roman" pitchFamily="18" charset="0"/>
              </a:rPr>
              <a:t>line/</a:t>
            </a:r>
            <a:r>
              <a:rPr lang="en-US" sz="2400" u="sng" dirty="0" err="1" smtClean="0">
                <a:effectLst>
                  <a:outerShdw blurRad="38100" dist="38100" dir="2700000" algn="tl">
                    <a:srgbClr val="000000"/>
                  </a:outerShdw>
                </a:effectLst>
                <a:cs typeface="Times New Roman" pitchFamily="18" charset="0"/>
              </a:rPr>
              <a:t>Queueing</a:t>
            </a:r>
            <a:r>
              <a:rPr lang="en-US" sz="2400" u="sng" dirty="0" smtClean="0">
                <a:effectLst>
                  <a:outerShdw blurRad="38100" dist="38100" dir="2700000" algn="tl">
                    <a:srgbClr val="000000"/>
                  </a:outerShdw>
                </a:effectLst>
                <a:cs typeface="Times New Roman" pitchFamily="18" charset="0"/>
              </a:rPr>
              <a:t>  </a:t>
            </a:r>
            <a:r>
              <a:rPr lang="en-US" sz="2400" u="sng" dirty="0">
                <a:effectLst>
                  <a:outerShdw blurRad="38100" dist="38100" dir="2700000" algn="tl">
                    <a:srgbClr val="000000"/>
                  </a:outerShdw>
                </a:effectLst>
                <a:cs typeface="Times New Roman" pitchFamily="18" charset="0"/>
              </a:rPr>
              <a:t>models describe the steady-state operating characteristics of a waiting line.</a:t>
            </a:r>
            <a:r>
              <a:rPr lang="en-US" sz="2400" u="sng" dirty="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a:noFill/>
          <a:ln/>
        </p:spPr>
        <p:txBody>
          <a:bodyPr/>
          <a:lstStyle/>
          <a:p>
            <a:r>
              <a:rPr lang="en-US"/>
              <a:t>Queuing Systems</a:t>
            </a:r>
          </a:p>
        </p:txBody>
      </p:sp>
      <p:sp>
        <p:nvSpPr>
          <p:cNvPr id="8195" name="Rectangle 3"/>
          <p:cNvSpPr>
            <a:spLocks noGrp="1" noChangeArrowheads="1"/>
          </p:cNvSpPr>
          <p:nvPr>
            <p:ph type="body" idx="1"/>
          </p:nvPr>
        </p:nvSpPr>
        <p:spPr>
          <a:xfrm>
            <a:off x="687388" y="1081088"/>
            <a:ext cx="7456487" cy="2119312"/>
          </a:xfrm>
          <a:noFill/>
          <a:ln/>
        </p:spPr>
        <p:txBody>
          <a:bodyPr/>
          <a:lstStyle/>
          <a:p>
            <a:r>
              <a:rPr lang="en-US" dirty="0"/>
              <a:t>A </a:t>
            </a:r>
            <a:r>
              <a:rPr lang="en-US" u="sng" dirty="0"/>
              <a:t>three part code</a:t>
            </a:r>
            <a:r>
              <a:rPr lang="en-US" dirty="0"/>
              <a:t> of the form </a:t>
            </a:r>
            <a:r>
              <a:rPr lang="en-US" i="1" dirty="0"/>
              <a:t>A</a:t>
            </a:r>
            <a:r>
              <a:rPr lang="en-US" dirty="0"/>
              <a:t>/</a:t>
            </a:r>
            <a:r>
              <a:rPr lang="en-US" i="1" dirty="0"/>
              <a:t>B</a:t>
            </a:r>
            <a:r>
              <a:rPr lang="en-US" dirty="0"/>
              <a:t>/</a:t>
            </a:r>
            <a:r>
              <a:rPr lang="en-US" i="1" dirty="0"/>
              <a:t>k</a:t>
            </a:r>
            <a:r>
              <a:rPr lang="en-US" dirty="0"/>
              <a:t>  is used to describe various queuing systems.  </a:t>
            </a:r>
          </a:p>
          <a:p>
            <a:r>
              <a:rPr lang="en-US" b="1" i="1" dirty="0"/>
              <a:t>A</a:t>
            </a:r>
            <a:r>
              <a:rPr lang="en-US" dirty="0"/>
              <a:t> identifies the </a:t>
            </a:r>
            <a:r>
              <a:rPr lang="en-US" u="sng" dirty="0"/>
              <a:t>arrival distribution</a:t>
            </a:r>
            <a:r>
              <a:rPr lang="en-US" dirty="0"/>
              <a:t>, </a:t>
            </a:r>
            <a:r>
              <a:rPr lang="en-US" b="1" i="1" dirty="0"/>
              <a:t>B</a:t>
            </a:r>
            <a:r>
              <a:rPr lang="en-US" dirty="0"/>
              <a:t>  the </a:t>
            </a:r>
            <a:r>
              <a:rPr lang="en-US" u="sng" dirty="0"/>
              <a:t>service (departure) distribution</a:t>
            </a:r>
            <a:r>
              <a:rPr lang="en-US" dirty="0"/>
              <a:t>, and </a:t>
            </a:r>
            <a:r>
              <a:rPr lang="en-US" b="1" i="1" dirty="0"/>
              <a:t>k</a:t>
            </a:r>
            <a:r>
              <a:rPr lang="en-US" dirty="0"/>
              <a:t>  the </a:t>
            </a:r>
            <a:r>
              <a:rPr lang="en-US" u="sng" dirty="0"/>
              <a:t>number of </a:t>
            </a:r>
            <a:r>
              <a:rPr lang="en-US" u="sng" dirty="0" smtClean="0"/>
              <a:t>identical servers</a:t>
            </a:r>
            <a:r>
              <a:rPr lang="en-US" dirty="0" smtClean="0"/>
              <a:t> </a:t>
            </a:r>
            <a:r>
              <a:rPr lang="en-US" dirty="0"/>
              <a:t>for the system</a:t>
            </a:r>
            <a:r>
              <a:rPr lang="en-US" dirty="0" smtClean="0"/>
              <a:t>.</a:t>
            </a:r>
          </a:p>
          <a:p>
            <a:pPr>
              <a:lnSpc>
                <a:spcPct val="90000"/>
              </a:lnSpc>
            </a:pPr>
            <a:r>
              <a:rPr lang="en-US" dirty="0" smtClean="0"/>
              <a:t>Symbols used for the arrival and service processes are:  </a:t>
            </a:r>
            <a:r>
              <a:rPr lang="en-US" i="1" dirty="0" smtClean="0"/>
              <a:t>M</a:t>
            </a:r>
            <a:r>
              <a:rPr lang="en-US" dirty="0" smtClean="0"/>
              <a:t> - Markov distributions (Poisson/exponential), </a:t>
            </a:r>
            <a:r>
              <a:rPr lang="en-US" i="1" dirty="0" smtClean="0"/>
              <a:t>D</a:t>
            </a:r>
            <a:r>
              <a:rPr lang="en-US" dirty="0" smtClean="0"/>
              <a:t> - Deterministic (constant) and </a:t>
            </a:r>
            <a:r>
              <a:rPr lang="en-US" i="1" dirty="0" smtClean="0"/>
              <a:t>G</a:t>
            </a:r>
            <a:r>
              <a:rPr lang="en-US" dirty="0" smtClean="0"/>
              <a:t> - General distribution (with a known mean and variance). </a:t>
            </a:r>
          </a:p>
          <a:p>
            <a:pPr>
              <a:lnSpc>
                <a:spcPct val="90000"/>
              </a:lnSpc>
              <a:buNone/>
            </a:pPr>
            <a:r>
              <a:rPr lang="en-US" dirty="0" smtClean="0"/>
              <a:t>	For example, </a:t>
            </a:r>
            <a:r>
              <a:rPr lang="en-US" i="1" dirty="0" smtClean="0"/>
              <a:t>M</a:t>
            </a:r>
            <a:r>
              <a:rPr lang="en-US" dirty="0" smtClean="0"/>
              <a:t>/</a:t>
            </a:r>
            <a:r>
              <a:rPr lang="en-US" i="1" dirty="0" smtClean="0"/>
              <a:t>M</a:t>
            </a:r>
            <a:r>
              <a:rPr lang="en-US" dirty="0" smtClean="0"/>
              <a:t>/</a:t>
            </a:r>
            <a:r>
              <a:rPr lang="en-US" i="1" dirty="0" smtClean="0"/>
              <a:t>k</a:t>
            </a:r>
            <a:r>
              <a:rPr lang="en-US" dirty="0" smtClean="0"/>
              <a:t>  refers to a system in which arrivals occur according to a Poisson distribution, service times follow an exponential distribution and there are </a:t>
            </a:r>
            <a:r>
              <a:rPr lang="en-US" i="1" dirty="0" smtClean="0"/>
              <a:t>k</a:t>
            </a:r>
            <a:r>
              <a:rPr lang="en-US" dirty="0" smtClean="0"/>
              <a:t>  servers working at identical service rates.  </a:t>
            </a:r>
          </a:p>
          <a:p>
            <a:pPr>
              <a:lnSpc>
                <a:spcPct val="90000"/>
              </a:lnSpc>
            </a:pPr>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Analytical Formulas</a:t>
            </a:r>
          </a:p>
        </p:txBody>
      </p:sp>
      <p:sp>
        <p:nvSpPr>
          <p:cNvPr id="84995" name="Rectangle 3"/>
          <p:cNvSpPr>
            <a:spLocks noGrp="1" noChangeArrowheads="1"/>
          </p:cNvSpPr>
          <p:nvPr>
            <p:ph type="body" idx="1"/>
          </p:nvPr>
        </p:nvSpPr>
        <p:spPr>
          <a:xfrm>
            <a:off x="685800" y="1077913"/>
            <a:ext cx="8101013" cy="4440237"/>
          </a:xfrm>
        </p:spPr>
        <p:txBody>
          <a:bodyPr/>
          <a:lstStyle/>
          <a:p>
            <a:r>
              <a:rPr lang="en-US" dirty="0"/>
              <a:t>When the queue discipline is FCFS, analytical formulas have been derived for several different queuing models including the following:  </a:t>
            </a:r>
          </a:p>
          <a:p>
            <a:pPr lvl="1">
              <a:lnSpc>
                <a:spcPct val="90000"/>
              </a:lnSpc>
            </a:pPr>
            <a:r>
              <a:rPr lang="en-US" i="1" dirty="0"/>
              <a:t> M</a:t>
            </a:r>
            <a:r>
              <a:rPr lang="en-US" dirty="0"/>
              <a:t>/</a:t>
            </a:r>
            <a:r>
              <a:rPr lang="en-US" i="1" dirty="0"/>
              <a:t>M</a:t>
            </a:r>
            <a:r>
              <a:rPr lang="en-US" dirty="0"/>
              <a:t>/1</a:t>
            </a:r>
          </a:p>
          <a:p>
            <a:pPr lvl="1">
              <a:lnSpc>
                <a:spcPct val="90000"/>
              </a:lnSpc>
            </a:pPr>
            <a:r>
              <a:rPr lang="en-US" i="1" dirty="0" smtClean="0"/>
              <a:t> M</a:t>
            </a:r>
            <a:r>
              <a:rPr lang="en-US" dirty="0" smtClean="0"/>
              <a:t>/</a:t>
            </a:r>
            <a:r>
              <a:rPr lang="en-US" i="1" dirty="0" smtClean="0"/>
              <a:t>D</a:t>
            </a:r>
            <a:r>
              <a:rPr lang="en-US" dirty="0" smtClean="0"/>
              <a:t>/</a:t>
            </a:r>
            <a:r>
              <a:rPr lang="en-US" i="1" dirty="0" smtClean="0"/>
              <a:t>1</a:t>
            </a:r>
          </a:p>
          <a:p>
            <a:pPr lvl="1">
              <a:lnSpc>
                <a:spcPct val="90000"/>
              </a:lnSpc>
            </a:pPr>
            <a:r>
              <a:rPr lang="en-US" i="1" dirty="0" smtClean="0"/>
              <a:t> M</a:t>
            </a:r>
            <a:r>
              <a:rPr lang="en-US" dirty="0" smtClean="0"/>
              <a:t>/</a:t>
            </a:r>
            <a:r>
              <a:rPr lang="en-US" i="1" dirty="0" smtClean="0"/>
              <a:t>M</a:t>
            </a:r>
            <a:r>
              <a:rPr lang="en-US" dirty="0" smtClean="0"/>
              <a:t>/</a:t>
            </a:r>
            <a:r>
              <a:rPr lang="en-US" i="1" dirty="0" smtClean="0"/>
              <a:t>k</a:t>
            </a:r>
          </a:p>
          <a:p>
            <a:pPr lvl="1">
              <a:lnSpc>
                <a:spcPct val="90000"/>
              </a:lnSpc>
              <a:buNone/>
            </a:pPr>
            <a:endParaRPr lang="en-US" dirty="0" smtClean="0"/>
          </a:p>
          <a:p>
            <a:r>
              <a:rPr lang="en-US" dirty="0" smtClean="0"/>
              <a:t>Analytical formulas are not available for all possible queuing systems.  In this event, insights may be gained through a simulation of the system. </a:t>
            </a:r>
            <a:endParaRPr lang="en-US" dirty="0"/>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475537" cy="433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rPr>
              <a:t>Queuing </a:t>
            </a:r>
            <a:r>
              <a:rPr lang="en-US" sz="2800" dirty="0" smtClean="0">
                <a:solidFill>
                  <a:srgbClr val="66FFFF"/>
                </a:solidFill>
                <a:effectLst>
                  <a:outerShdw blurRad="38100" dist="38100" dir="2700000" algn="tl">
                    <a:srgbClr val="000000"/>
                  </a:outerShdw>
                </a:effectLst>
              </a:rPr>
              <a:t>Systems Assumptions</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093788"/>
            <a:ext cx="7631112" cy="51800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arrival rate is </a:t>
            </a:r>
            <a:r>
              <a:rPr lang="en-US" sz="2400" dirty="0" smtClean="0">
                <a:effectLst>
                  <a:outerShdw blurRad="38100" dist="38100" dir="2700000" algn="tl">
                    <a:srgbClr val="000000"/>
                  </a:outerShdw>
                </a:effectLst>
                <a:latin typeface="Symbol" pitchFamily="18" charset="2"/>
              </a:rPr>
              <a:t>l</a:t>
            </a:r>
            <a:r>
              <a:rPr lang="en-US" sz="2400" dirty="0" smtClean="0">
                <a:effectLst>
                  <a:outerShdw blurRad="38100" dist="38100" dir="2700000" algn="tl">
                    <a:srgbClr val="000000"/>
                  </a:outerShdw>
                </a:effectLst>
              </a:rPr>
              <a:t> and arrival process is Poisson</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There is one line/channel</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service rate, </a:t>
            </a:r>
            <a:r>
              <a:rPr lang="en-US" sz="2400" dirty="0" smtClean="0">
                <a:effectLst>
                  <a:outerShdw blurRad="38100" dist="38100" dir="2700000" algn="tl">
                    <a:srgbClr val="000000"/>
                  </a:outerShdw>
                </a:effectLst>
                <a:latin typeface="Symbol" pitchFamily="18" charset="2"/>
              </a:rPr>
              <a:t>m</a:t>
            </a:r>
            <a:r>
              <a:rPr lang="en-US" sz="2400" dirty="0" smtClean="0">
                <a:effectLst>
                  <a:outerShdw blurRad="38100" dist="38100" dir="2700000" algn="tl">
                    <a:srgbClr val="000000"/>
                  </a:outerShdw>
                </a:effectLst>
              </a:rPr>
              <a:t>, is </a:t>
            </a:r>
            <a:r>
              <a:rPr lang="en-US" sz="2400" u="sng" dirty="0" smtClean="0">
                <a:effectLst>
                  <a:outerShdw blurRad="38100" dist="38100" dir="2700000" algn="tl">
                    <a:srgbClr val="000000"/>
                  </a:outerShdw>
                </a:effectLst>
              </a:rPr>
              <a:t>per server </a:t>
            </a:r>
            <a:r>
              <a:rPr lang="en-US" sz="2400" dirty="0" smtClean="0">
                <a:effectLst>
                  <a:outerShdw blurRad="38100" dist="38100" dir="2700000" algn="tl">
                    <a:srgbClr val="000000"/>
                  </a:outerShdw>
                </a:effectLst>
              </a:rPr>
              <a:t>(even for M/M/K).</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The queue discipline is FCFS</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Unlimited maximum queue length</a:t>
            </a: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Infinite calling population</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Once the customers arrive they do not leave the system until they are served</a:t>
            </a:r>
          </a:p>
          <a:p>
            <a:pPr marL="342900" indent="-342900" algn="l">
              <a:lnSpc>
                <a:spcPct val="90000"/>
              </a:lnSpc>
              <a:spcBef>
                <a:spcPct val="20000"/>
              </a:spcBef>
              <a:buClr>
                <a:srgbClr val="66FFFF"/>
              </a:buClr>
              <a:buSzPct val="75000"/>
            </a:pPr>
            <a:endParaRPr lang="en-US" sz="2400" dirty="0" smtClean="0">
              <a:solidFill>
                <a:srgbClr val="F7FFFF"/>
              </a:solidFill>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1066800" y="1409700"/>
            <a:ext cx="7029450" cy="25146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9218" name="Rectangle 2"/>
          <p:cNvSpPr>
            <a:spLocks noGrp="1" noChangeArrowheads="1"/>
          </p:cNvSpPr>
          <p:nvPr>
            <p:ph type="title"/>
          </p:nvPr>
        </p:nvSpPr>
        <p:spPr>
          <a:noFill/>
          <a:ln/>
        </p:spPr>
        <p:txBody>
          <a:bodyPr/>
          <a:lstStyle/>
          <a:p>
            <a:r>
              <a:rPr lang="en-US"/>
              <a:t>Queuing System Input Characteristics</a:t>
            </a:r>
          </a:p>
        </p:txBody>
      </p:sp>
      <p:sp>
        <p:nvSpPr>
          <p:cNvPr id="9219" name="Rectangle 3"/>
          <p:cNvSpPr>
            <a:spLocks noGrp="1" noChangeArrowheads="1"/>
          </p:cNvSpPr>
          <p:nvPr>
            <p:ph type="body" idx="1"/>
          </p:nvPr>
        </p:nvSpPr>
        <p:spPr>
          <a:xfrm>
            <a:off x="687388" y="1104900"/>
            <a:ext cx="7999412" cy="5473700"/>
          </a:xfrm>
          <a:noFill/>
          <a:ln/>
        </p:spPr>
        <p:txBody>
          <a:bodyPr/>
          <a:lstStyle/>
          <a:p>
            <a:pPr>
              <a:buFont typeface="Monotype Sorts" pitchFamily="2" charset="2"/>
              <a:buNone/>
            </a:pPr>
            <a:endParaRPr lang="en-US" dirty="0">
              <a:latin typeface="Symbol" pitchFamily="18" charset="2"/>
            </a:endParaRPr>
          </a:p>
          <a:p>
            <a:pPr>
              <a:buFont typeface="Monotype Sorts" pitchFamily="2" charset="2"/>
              <a:buNone/>
            </a:pPr>
            <a:r>
              <a:rPr lang="en-US" dirty="0">
                <a:latin typeface="Symbol" pitchFamily="18" charset="2"/>
              </a:rPr>
              <a:t>	</a:t>
            </a:r>
            <a:r>
              <a:rPr lang="en-US" dirty="0"/>
              <a:t>  =  the </a:t>
            </a:r>
            <a:r>
              <a:rPr lang="en-US" dirty="0" smtClean="0"/>
              <a:t>arrival </a:t>
            </a:r>
            <a:r>
              <a:rPr lang="en-US" u="sng" dirty="0"/>
              <a:t>rate</a:t>
            </a:r>
            <a:endParaRPr lang="en-US" dirty="0"/>
          </a:p>
          <a:p>
            <a:pPr>
              <a:buFont typeface="Monotype Sorts" pitchFamily="2" charset="2"/>
              <a:buNone/>
            </a:pPr>
            <a:r>
              <a:rPr lang="en-US" dirty="0"/>
              <a:t>	  1/</a:t>
            </a:r>
            <a:r>
              <a:rPr lang="en-US" dirty="0">
                <a:latin typeface="Symbol" pitchFamily="18" charset="2"/>
              </a:rPr>
              <a:t></a:t>
            </a:r>
            <a:r>
              <a:rPr lang="en-US" dirty="0"/>
              <a:t> </a:t>
            </a:r>
            <a:r>
              <a:rPr lang="en-US" sz="2000" dirty="0"/>
              <a:t> </a:t>
            </a:r>
            <a:r>
              <a:rPr lang="en-US" dirty="0"/>
              <a:t>=  the average </a:t>
            </a:r>
            <a:r>
              <a:rPr lang="en-US" u="sng" dirty="0"/>
              <a:t>time</a:t>
            </a:r>
            <a:r>
              <a:rPr lang="en-US" dirty="0"/>
              <a:t> between arrivals</a:t>
            </a:r>
          </a:p>
          <a:p>
            <a:pPr>
              <a:buFont typeface="Monotype Sorts" pitchFamily="2" charset="2"/>
              <a:buNone/>
            </a:pPr>
            <a:r>
              <a:rPr lang="en-US" dirty="0"/>
              <a:t>	      </a:t>
            </a:r>
            <a:r>
              <a:rPr lang="en-US" i="1" dirty="0"/>
              <a:t>µ </a:t>
            </a:r>
            <a:r>
              <a:rPr lang="en-US" dirty="0"/>
              <a:t> =  the </a:t>
            </a:r>
            <a:r>
              <a:rPr lang="en-US" dirty="0" smtClean="0"/>
              <a:t>service </a:t>
            </a:r>
            <a:r>
              <a:rPr lang="en-US" u="sng" dirty="0"/>
              <a:t>rate</a:t>
            </a:r>
            <a:r>
              <a:rPr lang="en-US" dirty="0"/>
              <a:t> for each server</a:t>
            </a:r>
          </a:p>
          <a:p>
            <a:pPr>
              <a:buFont typeface="Monotype Sorts" pitchFamily="2" charset="2"/>
              <a:buNone/>
            </a:pPr>
            <a:r>
              <a:rPr lang="en-US" dirty="0"/>
              <a:t>	  1/</a:t>
            </a:r>
            <a:r>
              <a:rPr lang="en-US" i="1" dirty="0"/>
              <a:t>µ </a:t>
            </a:r>
            <a:r>
              <a:rPr lang="en-US" sz="2000" dirty="0"/>
              <a:t> </a:t>
            </a:r>
            <a:r>
              <a:rPr lang="en-US" dirty="0"/>
              <a:t>=  the average service </a:t>
            </a:r>
            <a:r>
              <a:rPr lang="en-US" u="sng" dirty="0"/>
              <a:t>time</a:t>
            </a:r>
            <a:endParaRPr lang="en-US" dirty="0"/>
          </a:p>
          <a:p>
            <a:pPr>
              <a:buFont typeface="Monotype Sorts" pitchFamily="2" charset="2"/>
              <a:buNone/>
            </a:pPr>
            <a:r>
              <a:rPr lang="en-US" dirty="0" smtClean="0"/>
              <a:t>	      </a:t>
            </a:r>
            <a:r>
              <a:rPr lang="en-US" dirty="0" smtClean="0">
                <a:latin typeface="Symbol" pitchFamily="18" charset="2"/>
              </a:rPr>
              <a:t></a:t>
            </a:r>
            <a:r>
              <a:rPr lang="en-US" dirty="0" smtClean="0"/>
              <a:t> =  the standard deviation of the service </a:t>
            </a:r>
            <a:r>
              <a:rPr lang="en-US" u="sng" dirty="0" smtClean="0"/>
              <a:t>time</a:t>
            </a:r>
          </a:p>
          <a:p>
            <a:pPr>
              <a:buFont typeface="Monotype Sorts" pitchFamily="2" charset="2"/>
              <a:buNone/>
            </a:pPr>
            <a:endParaRPr lang="en-US" u="sng" dirty="0" smtClean="0"/>
          </a:p>
          <a:p>
            <a:pPr>
              <a:buFont typeface="Monotype Sorts" pitchFamily="2" charset="2"/>
              <a:buNone/>
            </a:pPr>
            <a:r>
              <a:rPr lang="en-US" dirty="0" smtClean="0"/>
              <a:t>Suppose the arrival rate,</a:t>
            </a:r>
            <a:r>
              <a:rPr lang="en-US" dirty="0" smtClean="0">
                <a:latin typeface="Symbol" pitchFamily="18" charset="2"/>
              </a:rPr>
              <a:t> l</a:t>
            </a:r>
            <a:r>
              <a:rPr lang="en-US" dirty="0" smtClean="0"/>
              <a:t>, is 6 per hour.</a:t>
            </a:r>
          </a:p>
          <a:p>
            <a:pPr>
              <a:buFont typeface="Monotype Sorts" pitchFamily="2" charset="2"/>
              <a:buNone/>
            </a:pPr>
            <a:endParaRPr lang="en-US" sz="800" dirty="0" smtClean="0"/>
          </a:p>
          <a:p>
            <a:pPr>
              <a:buFont typeface="Monotype Sorts" pitchFamily="2" charset="2"/>
              <a:buNone/>
            </a:pPr>
            <a:r>
              <a:rPr lang="en-US" dirty="0" smtClean="0"/>
              <a:t>What is the average time between arrivals? </a:t>
            </a:r>
            <a:endParaRPr lang="en-US" dirty="0"/>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dirty="0" smtClean="0"/>
              <a:t>Relationship between L and </a:t>
            </a:r>
            <a:r>
              <a:rPr lang="en-US" dirty="0" err="1" smtClean="0"/>
              <a:t>Lq</a:t>
            </a:r>
            <a:r>
              <a:rPr lang="en-US" dirty="0" smtClean="0"/>
              <a:t> and W and </a:t>
            </a:r>
            <a:r>
              <a:rPr lang="en-US" dirty="0" err="1" smtClean="0"/>
              <a:t>Wq</a:t>
            </a:r>
            <a:r>
              <a:rPr lang="en-US" dirty="0" smtClean="0"/>
              <a:t>.</a:t>
            </a:r>
            <a:endParaRPr lang="en-US" dirty="0"/>
          </a:p>
        </p:txBody>
      </p:sp>
      <p:sp>
        <p:nvSpPr>
          <p:cNvPr id="87043" name="Rectangle 3"/>
          <p:cNvSpPr>
            <a:spLocks noGrp="1" noChangeArrowheads="1"/>
          </p:cNvSpPr>
          <p:nvPr>
            <p:ph type="body" idx="1"/>
          </p:nvPr>
        </p:nvSpPr>
        <p:spPr>
          <a:xfrm>
            <a:off x="687388" y="1079500"/>
            <a:ext cx="7772400" cy="2217738"/>
          </a:xfrm>
        </p:spPr>
        <p:txBody>
          <a:bodyPr/>
          <a:lstStyle/>
          <a:p>
            <a:r>
              <a:rPr lang="en-US" dirty="0">
                <a:solidFill>
                  <a:srgbClr val="66FFFF"/>
                </a:solidFill>
              </a:rPr>
              <a:t>Single Service Channel</a:t>
            </a:r>
          </a:p>
          <a:p>
            <a:pPr lvl="1"/>
            <a:endParaRPr lang="en-US" dirty="0"/>
          </a:p>
          <a:p>
            <a:pPr lvl="1">
              <a:buFontTx/>
              <a:buNone/>
            </a:pPr>
            <a:endParaRPr lang="en-US" dirty="0"/>
          </a:p>
          <a:p>
            <a:pPr lvl="1">
              <a:buNone/>
            </a:pPr>
            <a:endParaRPr lang="en-US" dirty="0"/>
          </a:p>
        </p:txBody>
      </p:sp>
      <p:sp>
        <p:nvSpPr>
          <p:cNvPr id="87047" name="Rectangle 7"/>
          <p:cNvSpPr>
            <a:spLocks noChangeArrowheads="1"/>
          </p:cNvSpPr>
          <p:nvPr/>
        </p:nvSpPr>
        <p:spPr bwMode="auto">
          <a:xfrm>
            <a:off x="5505450" y="1860550"/>
            <a:ext cx="495300" cy="552450"/>
          </a:xfrm>
          <a:prstGeom prst="rect">
            <a:avLst/>
          </a:prstGeom>
          <a:gradFill rotWithShape="0">
            <a:gsLst>
              <a:gs pos="0">
                <a:srgbClr val="336699"/>
              </a:gs>
              <a:gs pos="100000">
                <a:srgbClr val="336699">
                  <a:gamma/>
                  <a:shade val="46275"/>
                  <a:invGamma/>
                </a:srgbClr>
              </a:gs>
            </a:gsLst>
            <a:path path="shape">
              <a:fillToRect l="50000" t="50000" r="50000" b="50000"/>
            </a:path>
          </a:gradFill>
          <a:ln w="12700">
            <a:solidFill>
              <a:schemeClr val="tx1"/>
            </a:solidFill>
            <a:miter lim="800000"/>
            <a:headEnd/>
            <a:tailEnd/>
          </a:ln>
          <a:effectLst>
            <a:outerShdw dist="17961" dir="2700000" algn="ctr" rotWithShape="0">
              <a:schemeClr val="bg2"/>
            </a:outerShdw>
          </a:effectLst>
        </p:spPr>
        <p:txBody>
          <a:bodyPr wrap="none" anchor="ctr" anchorCtr="1"/>
          <a:lstStyle/>
          <a:p>
            <a:r>
              <a:rPr lang="en-US" sz="2400" dirty="0">
                <a:solidFill>
                  <a:srgbClr val="F7FFFF"/>
                </a:solidFill>
                <a:effectLst>
                  <a:outerShdw blurRad="38100" dist="38100" dir="2700000" algn="tl">
                    <a:srgbClr val="000000"/>
                  </a:outerShdw>
                </a:effectLst>
                <a:latin typeface="Times New Roman" pitchFamily="18" charset="0"/>
              </a:rPr>
              <a:t>S</a:t>
            </a:r>
            <a:r>
              <a:rPr lang="en-US" sz="2400" baseline="-25000" dirty="0">
                <a:solidFill>
                  <a:srgbClr val="F7FFFF"/>
                </a:solidFill>
                <a:effectLst>
                  <a:outerShdw blurRad="38100" dist="38100" dir="2700000" algn="tl">
                    <a:srgbClr val="000000"/>
                  </a:outerShdw>
                </a:effectLst>
                <a:latin typeface="Times New Roman" pitchFamily="18" charset="0"/>
              </a:rPr>
              <a:t>1</a:t>
            </a:r>
          </a:p>
        </p:txBody>
      </p:sp>
      <p:sp>
        <p:nvSpPr>
          <p:cNvPr id="87059" name="Rectangle 19"/>
          <p:cNvSpPr>
            <a:spLocks noChangeArrowheads="1"/>
          </p:cNvSpPr>
          <p:nvPr/>
        </p:nvSpPr>
        <p:spPr bwMode="auto">
          <a:xfrm>
            <a:off x="2952750" y="1689100"/>
            <a:ext cx="3886200" cy="914400"/>
          </a:xfrm>
          <a:prstGeom prst="rect">
            <a:avLst/>
          </a:prstGeom>
          <a:noFill/>
          <a:ln w="19050">
            <a:solidFill>
              <a:schemeClr val="tx1"/>
            </a:solidFill>
            <a:prstDash val="dash"/>
            <a:miter lim="800000"/>
            <a:headEnd type="none" w="sm" len="sm"/>
            <a:tailEnd type="none" w="sm" len="sm"/>
          </a:ln>
          <a:effectLst/>
        </p:spPr>
        <p:txBody>
          <a:bodyPr wrap="none" anchor="ctr"/>
          <a:lstStyle/>
          <a:p>
            <a:endParaRPr lang="en-US"/>
          </a:p>
        </p:txBody>
      </p:sp>
      <p:sp>
        <p:nvSpPr>
          <p:cNvPr id="87062" name="Text Box 22"/>
          <p:cNvSpPr txBox="1">
            <a:spLocks noChangeArrowheads="1"/>
          </p:cNvSpPr>
          <p:nvPr/>
        </p:nvSpPr>
        <p:spPr bwMode="auto">
          <a:xfrm>
            <a:off x="6937375" y="179070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solidFill>
                  <a:srgbClr val="FFFFFF"/>
                </a:solidFill>
                <a:effectLst>
                  <a:outerShdw blurRad="38100" dist="38100" dir="2700000" algn="tl">
                    <a:srgbClr val="000000"/>
                  </a:outerShdw>
                </a:effectLst>
              </a:rPr>
              <a:t>Customer</a:t>
            </a:r>
          </a:p>
          <a:p>
            <a:pPr>
              <a:lnSpc>
                <a:spcPct val="90000"/>
              </a:lnSpc>
            </a:pPr>
            <a:r>
              <a:rPr lang="en-US">
                <a:solidFill>
                  <a:srgbClr val="FFFFFF"/>
                </a:solidFill>
                <a:effectLst>
                  <a:outerShdw blurRad="38100" dist="38100" dir="2700000" algn="tl">
                    <a:srgbClr val="000000"/>
                  </a:outerShdw>
                </a:effectLst>
              </a:rPr>
              <a:t>leaves</a:t>
            </a:r>
          </a:p>
        </p:txBody>
      </p:sp>
      <p:sp>
        <p:nvSpPr>
          <p:cNvPr id="87064" name="Text Box 24"/>
          <p:cNvSpPr txBox="1">
            <a:spLocks noChangeArrowheads="1"/>
          </p:cNvSpPr>
          <p:nvPr/>
        </p:nvSpPr>
        <p:spPr bwMode="auto">
          <a:xfrm>
            <a:off x="1489075" y="1771650"/>
            <a:ext cx="1403350" cy="695325"/>
          </a:xfrm>
          <a:prstGeom prst="rect">
            <a:avLst/>
          </a:prstGeom>
          <a:noFill/>
          <a:ln w="12700">
            <a:noFill/>
            <a:miter lim="800000"/>
            <a:headEnd type="none" w="sm" len="sm"/>
            <a:tailEnd type="none" w="sm" len="sm"/>
          </a:ln>
          <a:effectLst/>
        </p:spPr>
        <p:txBody>
          <a:bodyPr wrap="none">
            <a:spAutoFit/>
          </a:bodyPr>
          <a:lstStyle/>
          <a:p>
            <a:pPr>
              <a:lnSpc>
                <a:spcPct val="90000"/>
              </a:lnSpc>
            </a:pPr>
            <a:r>
              <a:rPr lang="en-US" dirty="0">
                <a:solidFill>
                  <a:srgbClr val="FFFFFF"/>
                </a:solidFill>
                <a:effectLst>
                  <a:outerShdw blurRad="38100" dist="38100" dir="2700000" algn="tl">
                    <a:srgbClr val="000000"/>
                  </a:outerShdw>
                </a:effectLst>
              </a:rPr>
              <a:t>Customer</a:t>
            </a:r>
          </a:p>
          <a:p>
            <a:pPr>
              <a:lnSpc>
                <a:spcPct val="90000"/>
              </a:lnSpc>
            </a:pPr>
            <a:r>
              <a:rPr lang="en-US" dirty="0">
                <a:solidFill>
                  <a:srgbClr val="FFFFFF"/>
                </a:solidFill>
                <a:effectLst>
                  <a:outerShdw blurRad="38100" dist="38100" dir="2700000" algn="tl">
                    <a:srgbClr val="000000"/>
                  </a:outerShdw>
                </a:effectLst>
              </a:rPr>
              <a:t>arrives</a:t>
            </a:r>
          </a:p>
        </p:txBody>
      </p:sp>
      <p:sp>
        <p:nvSpPr>
          <p:cNvPr id="87067" name="Text Box 27"/>
          <p:cNvSpPr txBox="1">
            <a:spLocks noChangeArrowheads="1"/>
          </p:cNvSpPr>
          <p:nvPr/>
        </p:nvSpPr>
        <p:spPr bwMode="auto">
          <a:xfrm>
            <a:off x="5653088" y="1276350"/>
            <a:ext cx="1074737" cy="393700"/>
          </a:xfrm>
          <a:prstGeom prst="rect">
            <a:avLst/>
          </a:prstGeom>
          <a:noFill/>
          <a:ln w="12700">
            <a:noFill/>
            <a:miter lim="800000"/>
            <a:headEnd type="none" w="sm" len="sm"/>
            <a:tailEnd type="none" w="sm" len="sm"/>
          </a:ln>
          <a:effectLst/>
        </p:spPr>
        <p:txBody>
          <a:bodyPr wrap="none">
            <a:spAutoFit/>
          </a:bodyPr>
          <a:lstStyle/>
          <a:p>
            <a:pPr>
              <a:lnSpc>
                <a:spcPct val="90000"/>
              </a:lnSpc>
            </a:pPr>
            <a:r>
              <a:rPr lang="en-US">
                <a:effectLst>
                  <a:outerShdw blurRad="38100" dist="38100" dir="2700000" algn="tl">
                    <a:srgbClr val="000000"/>
                  </a:outerShdw>
                </a:effectLst>
              </a:rPr>
              <a:t>System</a:t>
            </a:r>
          </a:p>
        </p:txBody>
      </p:sp>
      <p:sp>
        <p:nvSpPr>
          <p:cNvPr id="27" name="Rectangle 3"/>
          <p:cNvSpPr txBox="1">
            <a:spLocks noChangeArrowheads="1"/>
          </p:cNvSpPr>
          <p:nvPr/>
        </p:nvSpPr>
        <p:spPr bwMode="auto">
          <a:xfrm>
            <a:off x="395288" y="939800"/>
            <a:ext cx="8431212" cy="25400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marL="742950" marR="0" lvl="1" indent="-285750" algn="l" defTabSz="914400" rtl="0" eaLnBrk="0" fontAlgn="base" latinLnBrk="0" hangingPunct="0">
              <a:lnSpc>
                <a:spcPct val="100000"/>
              </a:lnSpc>
              <a:spcBef>
                <a:spcPct val="20000"/>
              </a:spcBef>
              <a:spcAft>
                <a:spcPct val="0"/>
              </a:spcAft>
              <a:buClr>
                <a:srgbClr val="66FFFF"/>
              </a:buClr>
              <a:buSzPct val="125000"/>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buFontTx/>
              <a:buNone/>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66FFFF"/>
              </a:buClr>
              <a:buSzPct val="125000"/>
              <a:tabLst/>
              <a:defRPr/>
            </a:pPr>
            <a:endParaRPr kumimoji="0" lang="en-US" sz="2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endPar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lang="en-US" sz="2400" kern="0" dirty="0" smtClean="0">
                <a:solidFill>
                  <a:srgbClr val="66FFFF"/>
                </a:solidFill>
                <a:effectLst>
                  <a:outerShdw blurRad="38100" dist="38100" dir="2700000" algn="tl">
                    <a:srgbClr val="000000"/>
                  </a:outerShdw>
                </a:effectLst>
                <a:latin typeface="+mn-lt"/>
              </a:rPr>
              <a:t>How many customers are waiting in the queue?</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endParaRPr lang="en-US" sz="2400" kern="0" dirty="0" smtClean="0">
              <a:solidFill>
                <a:srgbClr val="66FFFF"/>
              </a:solidFill>
              <a:effectLst>
                <a:outerShdw blurRad="38100" dist="38100" dir="2700000" algn="tl">
                  <a:srgbClr val="000000"/>
                </a:outerShdw>
              </a:effectLst>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rPr>
              <a:t>How</a:t>
            </a: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 many customers are in the system?</a:t>
            </a: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endParaRPr lang="en-US" sz="2400" kern="0" baseline="0" dirty="0" smtClean="0">
              <a:solidFill>
                <a:srgbClr val="66FFFF"/>
              </a:solidFill>
              <a:effectLst>
                <a:outerShdw blurRad="38100" dist="38100" dir="2700000" algn="tl">
                  <a:srgbClr val="000000"/>
                </a:outerShdw>
              </a:effectLst>
              <a:latin typeface="+mn-lt"/>
            </a:endParaRPr>
          </a:p>
          <a:p>
            <a:pPr marL="342900" marR="0" lvl="0" indent="-342900" algn="l" defTabSz="914400" rtl="0" eaLnBrk="0" fontAlgn="base" latinLnBrk="0" hangingPunct="0">
              <a:lnSpc>
                <a:spcPct val="100000"/>
              </a:lnSpc>
              <a:spcBef>
                <a:spcPct val="20000"/>
              </a:spcBef>
              <a:spcAft>
                <a:spcPct val="0"/>
              </a:spcAft>
              <a:buClr>
                <a:srgbClr val="66FFFF"/>
              </a:buClr>
              <a:buSzPct val="75000"/>
              <a:buFont typeface="Monotype Sorts" pitchFamily="2" charset="2"/>
              <a:buChar char="n"/>
              <a:tabLst/>
              <a:defRPr/>
            </a:pP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Suppose a customer waits for 10 minutes before she is served and the service time takes another 5 minutes.</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r>
              <a:rPr lang="en-US" sz="2400" kern="0" baseline="0" dirty="0" smtClean="0">
                <a:solidFill>
                  <a:srgbClr val="66FFFF"/>
                </a:solidFill>
                <a:effectLst>
                  <a:outerShdw blurRad="38100" dist="38100" dir="2700000" algn="tl">
                    <a:srgbClr val="000000"/>
                  </a:outerShdw>
                </a:effectLst>
                <a:latin typeface="+mn-lt"/>
              </a:rPr>
              <a:t>	</a:t>
            </a:r>
            <a:r>
              <a:rPr lang="en-US" sz="2400" kern="0" dirty="0" smtClean="0">
                <a:solidFill>
                  <a:srgbClr val="66FFFF"/>
                </a:solidFill>
                <a:effectLst>
                  <a:outerShdw blurRad="38100" dist="38100" dir="2700000" algn="tl">
                    <a:srgbClr val="000000"/>
                  </a:outerShdw>
                </a:effectLst>
                <a:latin typeface="+mn-lt"/>
              </a:rPr>
              <a:t>What is the waiting time in the queue?</a:t>
            </a:r>
          </a:p>
          <a:p>
            <a:pPr marL="342900" marR="0" lvl="0" indent="-342900" algn="l" defTabSz="914400" rtl="0" eaLnBrk="0" fontAlgn="base" latinLnBrk="0" hangingPunct="0">
              <a:lnSpc>
                <a:spcPct val="100000"/>
              </a:lnSpc>
              <a:spcBef>
                <a:spcPct val="20000"/>
              </a:spcBef>
              <a:spcAft>
                <a:spcPct val="0"/>
              </a:spcAft>
              <a:buClr>
                <a:srgbClr val="66FFFF"/>
              </a:buClr>
              <a:buSzPct val="75000"/>
              <a:tabLst/>
              <a:defRPr/>
            </a:pPr>
            <a:r>
              <a:rPr kumimoji="0" lang="en-US" sz="2400" b="0" i="0" u="none" strike="noStrike" kern="0" cap="none" spc="0" normalizeH="0" baseline="0" noProof="0" dirty="0" smtClean="0">
                <a:ln>
                  <a:noFill/>
                </a:ln>
                <a:solidFill>
                  <a:srgbClr val="66FFFF"/>
                </a:solidFill>
                <a:effectLst>
                  <a:outerShdw blurRad="38100" dist="38100" dir="2700000" algn="tl">
                    <a:srgbClr val="000000"/>
                  </a:outerShdw>
                </a:effectLst>
                <a:uLnTx/>
                <a:uFillTx/>
                <a:latin typeface="+mn-lt"/>
                <a:ea typeface="+mn-ea"/>
                <a:cs typeface="+mn-cs"/>
              </a:rPr>
              <a:t>	What</a:t>
            </a:r>
            <a:r>
              <a:rPr kumimoji="0" lang="en-US" sz="2400" b="0" i="0" u="none" strike="noStrike" kern="0" cap="none" spc="0" normalizeH="0" noProof="0" dirty="0" smtClean="0">
                <a:ln>
                  <a:noFill/>
                </a:ln>
                <a:solidFill>
                  <a:srgbClr val="66FFFF"/>
                </a:solidFill>
                <a:effectLst>
                  <a:outerShdw blurRad="38100" dist="38100" dir="2700000" algn="tl">
                    <a:srgbClr val="000000"/>
                  </a:outerShdw>
                </a:effectLst>
                <a:uLnTx/>
                <a:uFillTx/>
                <a:latin typeface="+mn-lt"/>
                <a:ea typeface="+mn-ea"/>
                <a:cs typeface="+mn-cs"/>
              </a:rPr>
              <a:t> is the waiting time in the system?</a:t>
            </a:r>
            <a:endParaRPr kumimoji="0" lang="en-US" sz="2400" b="0" i="0" u="none" strike="noStrike" kern="0" cap="none" spc="0" normalizeH="0" baseline="0" noProof="0" dirty="0">
              <a:ln>
                <a:noFill/>
              </a:ln>
              <a:solidFill>
                <a:srgbClr val="66FFFF"/>
              </a:solidFill>
              <a:effectLst>
                <a:outerShdw blurRad="38100" dist="38100" dir="2700000" algn="tl">
                  <a:srgbClr val="000000"/>
                </a:outerShdw>
              </a:effectLst>
              <a:uLnTx/>
              <a:uFillTx/>
              <a:latin typeface="+mn-lt"/>
              <a:ea typeface="+mn-ea"/>
              <a:cs typeface="+mn-cs"/>
            </a:endParaRPr>
          </a:p>
        </p:txBody>
      </p:sp>
      <p:grpSp>
        <p:nvGrpSpPr>
          <p:cNvPr id="198658" name="Group 2"/>
          <p:cNvGrpSpPr>
            <a:grpSpLocks/>
          </p:cNvGrpSpPr>
          <p:nvPr/>
        </p:nvGrpSpPr>
        <p:grpSpPr bwMode="auto">
          <a:xfrm>
            <a:off x="3217863" y="1816100"/>
            <a:ext cx="461962" cy="644525"/>
            <a:chOff x="3238" y="2400"/>
            <a:chExt cx="847" cy="1158"/>
          </a:xfrm>
        </p:grpSpPr>
        <p:sp>
          <p:nvSpPr>
            <p:cNvPr id="198659" name="Freeform 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0" name="Freeform 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1" name="Freeform 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2" name="Freeform 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63" name="Freeform 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64" name="Group 8"/>
            <p:cNvGrpSpPr>
              <a:grpSpLocks/>
            </p:cNvGrpSpPr>
            <p:nvPr/>
          </p:nvGrpSpPr>
          <p:grpSpPr bwMode="auto">
            <a:xfrm>
              <a:off x="3238" y="3010"/>
              <a:ext cx="392" cy="298"/>
              <a:chOff x="2055" y="2750"/>
              <a:chExt cx="237" cy="199"/>
            </a:xfrm>
          </p:grpSpPr>
          <p:sp>
            <p:nvSpPr>
              <p:cNvPr id="198665" name="AutoShape 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66" name="AutoShape 1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98667" name="Freeform 1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38" name="Group 2"/>
          <p:cNvGrpSpPr>
            <a:grpSpLocks/>
          </p:cNvGrpSpPr>
          <p:nvPr/>
        </p:nvGrpSpPr>
        <p:grpSpPr bwMode="auto">
          <a:xfrm>
            <a:off x="3865563" y="1803400"/>
            <a:ext cx="461962" cy="644525"/>
            <a:chOff x="3238" y="2400"/>
            <a:chExt cx="847" cy="1158"/>
          </a:xfrm>
        </p:grpSpPr>
        <p:sp>
          <p:nvSpPr>
            <p:cNvPr id="39" name="Freeform 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44" name="Group 8"/>
            <p:cNvGrpSpPr>
              <a:grpSpLocks/>
            </p:cNvGrpSpPr>
            <p:nvPr/>
          </p:nvGrpSpPr>
          <p:grpSpPr bwMode="auto">
            <a:xfrm>
              <a:off x="3238" y="3010"/>
              <a:ext cx="392" cy="298"/>
              <a:chOff x="2055" y="2750"/>
              <a:chExt cx="237" cy="199"/>
            </a:xfrm>
          </p:grpSpPr>
          <p:sp>
            <p:nvSpPr>
              <p:cNvPr id="46" name="AutoShape 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AutoShape 1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45" name="Freeform 1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8668" name="Group 12"/>
          <p:cNvGrpSpPr>
            <a:grpSpLocks/>
          </p:cNvGrpSpPr>
          <p:nvPr/>
        </p:nvGrpSpPr>
        <p:grpSpPr bwMode="auto">
          <a:xfrm>
            <a:off x="4881563" y="1803400"/>
            <a:ext cx="461962" cy="644525"/>
            <a:chOff x="3238" y="2400"/>
            <a:chExt cx="847" cy="1158"/>
          </a:xfrm>
        </p:grpSpPr>
        <p:sp>
          <p:nvSpPr>
            <p:cNvPr id="198669" name="Freeform 13"/>
            <p:cNvSpPr>
              <a:spLocks/>
            </p:cNvSpPr>
            <p:nvPr/>
          </p:nvSpPr>
          <p:spPr bwMode="auto">
            <a:xfrm>
              <a:off x="3554" y="2400"/>
              <a:ext cx="269" cy="241"/>
            </a:xfrm>
            <a:custGeom>
              <a:avLst/>
              <a:gdLst/>
              <a:ahLst/>
              <a:cxnLst>
                <a:cxn ang="0">
                  <a:pos x="321" y="140"/>
                </a:cxn>
                <a:cxn ang="0">
                  <a:pos x="261" y="49"/>
                </a:cxn>
                <a:cxn ang="0">
                  <a:pos x="200" y="0"/>
                </a:cxn>
                <a:cxn ang="0">
                  <a:pos x="128" y="0"/>
                </a:cxn>
                <a:cxn ang="0">
                  <a:pos x="48" y="31"/>
                </a:cxn>
                <a:cxn ang="0">
                  <a:pos x="12" y="85"/>
                </a:cxn>
                <a:cxn ang="0">
                  <a:pos x="0" y="158"/>
                </a:cxn>
                <a:cxn ang="0">
                  <a:pos x="12" y="254"/>
                </a:cxn>
                <a:cxn ang="0">
                  <a:pos x="60" y="363"/>
                </a:cxn>
                <a:cxn ang="0">
                  <a:pos x="146" y="436"/>
                </a:cxn>
                <a:cxn ang="0">
                  <a:pos x="212" y="472"/>
                </a:cxn>
                <a:cxn ang="0">
                  <a:pos x="279" y="484"/>
                </a:cxn>
                <a:cxn ang="0">
                  <a:pos x="333" y="466"/>
                </a:cxn>
                <a:cxn ang="0">
                  <a:pos x="363" y="436"/>
                </a:cxn>
                <a:cxn ang="0">
                  <a:pos x="382" y="363"/>
                </a:cxn>
                <a:cxn ang="0">
                  <a:pos x="376" y="278"/>
                </a:cxn>
                <a:cxn ang="0">
                  <a:pos x="357" y="207"/>
                </a:cxn>
                <a:cxn ang="0">
                  <a:pos x="478" y="140"/>
                </a:cxn>
                <a:cxn ang="0">
                  <a:pos x="491" y="110"/>
                </a:cxn>
                <a:cxn ang="0">
                  <a:pos x="478" y="97"/>
                </a:cxn>
                <a:cxn ang="0">
                  <a:pos x="345" y="176"/>
                </a:cxn>
                <a:cxn ang="0">
                  <a:pos x="321" y="140"/>
                </a:cxn>
              </a:cxnLst>
              <a:rect l="0" t="0" r="r" b="b"/>
              <a:pathLst>
                <a:path w="491" h="484">
                  <a:moveTo>
                    <a:pt x="321" y="140"/>
                  </a:moveTo>
                  <a:lnTo>
                    <a:pt x="261" y="49"/>
                  </a:lnTo>
                  <a:lnTo>
                    <a:pt x="200" y="0"/>
                  </a:lnTo>
                  <a:lnTo>
                    <a:pt x="128" y="0"/>
                  </a:lnTo>
                  <a:lnTo>
                    <a:pt x="48" y="31"/>
                  </a:lnTo>
                  <a:lnTo>
                    <a:pt x="12" y="85"/>
                  </a:lnTo>
                  <a:lnTo>
                    <a:pt x="0" y="158"/>
                  </a:lnTo>
                  <a:lnTo>
                    <a:pt x="12" y="254"/>
                  </a:lnTo>
                  <a:lnTo>
                    <a:pt x="60" y="363"/>
                  </a:lnTo>
                  <a:lnTo>
                    <a:pt x="146" y="436"/>
                  </a:lnTo>
                  <a:lnTo>
                    <a:pt x="212" y="472"/>
                  </a:lnTo>
                  <a:lnTo>
                    <a:pt x="279" y="484"/>
                  </a:lnTo>
                  <a:lnTo>
                    <a:pt x="333" y="466"/>
                  </a:lnTo>
                  <a:lnTo>
                    <a:pt x="363" y="436"/>
                  </a:lnTo>
                  <a:lnTo>
                    <a:pt x="382" y="363"/>
                  </a:lnTo>
                  <a:lnTo>
                    <a:pt x="376" y="278"/>
                  </a:lnTo>
                  <a:lnTo>
                    <a:pt x="357" y="207"/>
                  </a:lnTo>
                  <a:lnTo>
                    <a:pt x="478" y="140"/>
                  </a:lnTo>
                  <a:lnTo>
                    <a:pt x="491" y="110"/>
                  </a:lnTo>
                  <a:lnTo>
                    <a:pt x="478" y="97"/>
                  </a:lnTo>
                  <a:lnTo>
                    <a:pt x="345" y="176"/>
                  </a:lnTo>
                  <a:lnTo>
                    <a:pt x="321" y="14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0" name="Freeform 14"/>
            <p:cNvSpPr>
              <a:spLocks/>
            </p:cNvSpPr>
            <p:nvPr/>
          </p:nvSpPr>
          <p:spPr bwMode="auto">
            <a:xfrm flipH="1" flipV="1">
              <a:off x="3412" y="2666"/>
              <a:ext cx="277"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1" name="Freeform 15"/>
            <p:cNvSpPr>
              <a:spLocks/>
            </p:cNvSpPr>
            <p:nvPr/>
          </p:nvSpPr>
          <p:spPr bwMode="auto">
            <a:xfrm>
              <a:off x="3633" y="2654"/>
              <a:ext cx="204" cy="400"/>
            </a:xfrm>
            <a:custGeom>
              <a:avLst/>
              <a:gdLst/>
              <a:ahLst/>
              <a:cxnLst>
                <a:cxn ang="0">
                  <a:pos x="321" y="253"/>
                </a:cxn>
                <a:cxn ang="0">
                  <a:pos x="284" y="103"/>
                </a:cxn>
                <a:cxn ang="0">
                  <a:pos x="242" y="30"/>
                </a:cxn>
                <a:cxn ang="0">
                  <a:pos x="151" y="0"/>
                </a:cxn>
                <a:cxn ang="0">
                  <a:pos x="60" y="12"/>
                </a:cxn>
                <a:cxn ang="0">
                  <a:pos x="18" y="91"/>
                </a:cxn>
                <a:cxn ang="0">
                  <a:pos x="24" y="187"/>
                </a:cxn>
                <a:cxn ang="0">
                  <a:pos x="48" y="344"/>
                </a:cxn>
                <a:cxn ang="0">
                  <a:pos x="48" y="482"/>
                </a:cxn>
                <a:cxn ang="0">
                  <a:pos x="18" y="603"/>
                </a:cxn>
                <a:cxn ang="0">
                  <a:pos x="0" y="670"/>
                </a:cxn>
                <a:cxn ang="0">
                  <a:pos x="12" y="730"/>
                </a:cxn>
                <a:cxn ang="0">
                  <a:pos x="54" y="761"/>
                </a:cxn>
                <a:cxn ang="0">
                  <a:pos x="109" y="791"/>
                </a:cxn>
                <a:cxn ang="0">
                  <a:pos x="163" y="803"/>
                </a:cxn>
                <a:cxn ang="0">
                  <a:pos x="230" y="803"/>
                </a:cxn>
                <a:cxn ang="0">
                  <a:pos x="309" y="742"/>
                </a:cxn>
                <a:cxn ang="0">
                  <a:pos x="369" y="615"/>
                </a:cxn>
                <a:cxn ang="0">
                  <a:pos x="363" y="500"/>
                </a:cxn>
                <a:cxn ang="0">
                  <a:pos x="327" y="368"/>
                </a:cxn>
                <a:cxn ang="0">
                  <a:pos x="321" y="253"/>
                </a:cxn>
              </a:cxnLst>
              <a:rect l="0" t="0" r="r" b="b"/>
              <a:pathLst>
                <a:path w="369" h="803">
                  <a:moveTo>
                    <a:pt x="321" y="253"/>
                  </a:moveTo>
                  <a:lnTo>
                    <a:pt x="284" y="103"/>
                  </a:lnTo>
                  <a:lnTo>
                    <a:pt x="242" y="30"/>
                  </a:lnTo>
                  <a:lnTo>
                    <a:pt x="151" y="0"/>
                  </a:lnTo>
                  <a:lnTo>
                    <a:pt x="60" y="12"/>
                  </a:lnTo>
                  <a:lnTo>
                    <a:pt x="18" y="91"/>
                  </a:lnTo>
                  <a:lnTo>
                    <a:pt x="24" y="187"/>
                  </a:lnTo>
                  <a:lnTo>
                    <a:pt x="48" y="344"/>
                  </a:lnTo>
                  <a:lnTo>
                    <a:pt x="48" y="482"/>
                  </a:lnTo>
                  <a:lnTo>
                    <a:pt x="18" y="603"/>
                  </a:lnTo>
                  <a:lnTo>
                    <a:pt x="0" y="670"/>
                  </a:lnTo>
                  <a:lnTo>
                    <a:pt x="12" y="730"/>
                  </a:lnTo>
                  <a:lnTo>
                    <a:pt x="54" y="761"/>
                  </a:lnTo>
                  <a:lnTo>
                    <a:pt x="109" y="791"/>
                  </a:lnTo>
                  <a:lnTo>
                    <a:pt x="163" y="803"/>
                  </a:lnTo>
                  <a:lnTo>
                    <a:pt x="230" y="803"/>
                  </a:lnTo>
                  <a:lnTo>
                    <a:pt x="309" y="742"/>
                  </a:lnTo>
                  <a:lnTo>
                    <a:pt x="369" y="615"/>
                  </a:lnTo>
                  <a:lnTo>
                    <a:pt x="363" y="500"/>
                  </a:lnTo>
                  <a:lnTo>
                    <a:pt x="327" y="368"/>
                  </a:lnTo>
                  <a:lnTo>
                    <a:pt x="321" y="25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2" name="Freeform 16"/>
            <p:cNvSpPr>
              <a:spLocks/>
            </p:cNvSpPr>
            <p:nvPr/>
          </p:nvSpPr>
          <p:spPr bwMode="auto">
            <a:xfrm>
              <a:off x="3572" y="2979"/>
              <a:ext cx="155" cy="579"/>
            </a:xfrm>
            <a:custGeom>
              <a:avLst/>
              <a:gdLst/>
              <a:ahLst/>
              <a:cxnLst>
                <a:cxn ang="0">
                  <a:pos x="268" y="18"/>
                </a:cxn>
                <a:cxn ang="0">
                  <a:pos x="196" y="0"/>
                </a:cxn>
                <a:cxn ang="0">
                  <a:pos x="153" y="18"/>
                </a:cxn>
                <a:cxn ang="0">
                  <a:pos x="135" y="78"/>
                </a:cxn>
                <a:cxn ang="0">
                  <a:pos x="153" y="410"/>
                </a:cxn>
                <a:cxn ang="0">
                  <a:pos x="153" y="489"/>
                </a:cxn>
                <a:cxn ang="0">
                  <a:pos x="129" y="634"/>
                </a:cxn>
                <a:cxn ang="0">
                  <a:pos x="123" y="803"/>
                </a:cxn>
                <a:cxn ang="0">
                  <a:pos x="135" y="887"/>
                </a:cxn>
                <a:cxn ang="0">
                  <a:pos x="123" y="935"/>
                </a:cxn>
                <a:cxn ang="0">
                  <a:pos x="37" y="1008"/>
                </a:cxn>
                <a:cxn ang="0">
                  <a:pos x="0" y="1099"/>
                </a:cxn>
                <a:cxn ang="0">
                  <a:pos x="7" y="1129"/>
                </a:cxn>
                <a:cxn ang="0">
                  <a:pos x="73" y="1160"/>
                </a:cxn>
                <a:cxn ang="0">
                  <a:pos x="91" y="1147"/>
                </a:cxn>
                <a:cxn ang="0">
                  <a:pos x="99" y="1093"/>
                </a:cxn>
                <a:cxn ang="0">
                  <a:pos x="117" y="1014"/>
                </a:cxn>
                <a:cxn ang="0">
                  <a:pos x="147" y="978"/>
                </a:cxn>
                <a:cxn ang="0">
                  <a:pos x="183" y="954"/>
                </a:cxn>
                <a:cxn ang="0">
                  <a:pos x="214" y="923"/>
                </a:cxn>
                <a:cxn ang="0">
                  <a:pos x="220" y="899"/>
                </a:cxn>
                <a:cxn ang="0">
                  <a:pos x="202" y="870"/>
                </a:cxn>
                <a:cxn ang="0">
                  <a:pos x="183" y="852"/>
                </a:cxn>
                <a:cxn ang="0">
                  <a:pos x="171" y="779"/>
                </a:cxn>
                <a:cxn ang="0">
                  <a:pos x="183" y="627"/>
                </a:cxn>
                <a:cxn ang="0">
                  <a:pos x="226" y="453"/>
                </a:cxn>
                <a:cxn ang="0">
                  <a:pos x="268" y="313"/>
                </a:cxn>
                <a:cxn ang="0">
                  <a:pos x="281" y="145"/>
                </a:cxn>
                <a:cxn ang="0">
                  <a:pos x="268" y="18"/>
                </a:cxn>
              </a:cxnLst>
              <a:rect l="0" t="0" r="r" b="b"/>
              <a:pathLst>
                <a:path w="281" h="1160">
                  <a:moveTo>
                    <a:pt x="268" y="18"/>
                  </a:moveTo>
                  <a:lnTo>
                    <a:pt x="196" y="0"/>
                  </a:lnTo>
                  <a:lnTo>
                    <a:pt x="153" y="18"/>
                  </a:lnTo>
                  <a:lnTo>
                    <a:pt x="135" y="78"/>
                  </a:lnTo>
                  <a:lnTo>
                    <a:pt x="153" y="410"/>
                  </a:lnTo>
                  <a:lnTo>
                    <a:pt x="153" y="489"/>
                  </a:lnTo>
                  <a:lnTo>
                    <a:pt x="129" y="634"/>
                  </a:lnTo>
                  <a:lnTo>
                    <a:pt x="123" y="803"/>
                  </a:lnTo>
                  <a:lnTo>
                    <a:pt x="135" y="887"/>
                  </a:lnTo>
                  <a:lnTo>
                    <a:pt x="123" y="935"/>
                  </a:lnTo>
                  <a:lnTo>
                    <a:pt x="37" y="1008"/>
                  </a:lnTo>
                  <a:lnTo>
                    <a:pt x="0" y="1099"/>
                  </a:lnTo>
                  <a:lnTo>
                    <a:pt x="7" y="1129"/>
                  </a:lnTo>
                  <a:lnTo>
                    <a:pt x="73" y="1160"/>
                  </a:lnTo>
                  <a:lnTo>
                    <a:pt x="91" y="1147"/>
                  </a:lnTo>
                  <a:lnTo>
                    <a:pt x="99" y="1093"/>
                  </a:lnTo>
                  <a:lnTo>
                    <a:pt x="117" y="1014"/>
                  </a:lnTo>
                  <a:lnTo>
                    <a:pt x="147" y="978"/>
                  </a:lnTo>
                  <a:lnTo>
                    <a:pt x="183" y="954"/>
                  </a:lnTo>
                  <a:lnTo>
                    <a:pt x="214" y="923"/>
                  </a:lnTo>
                  <a:lnTo>
                    <a:pt x="220" y="899"/>
                  </a:lnTo>
                  <a:lnTo>
                    <a:pt x="202" y="870"/>
                  </a:lnTo>
                  <a:lnTo>
                    <a:pt x="183" y="852"/>
                  </a:lnTo>
                  <a:lnTo>
                    <a:pt x="171" y="779"/>
                  </a:lnTo>
                  <a:lnTo>
                    <a:pt x="183" y="627"/>
                  </a:lnTo>
                  <a:lnTo>
                    <a:pt x="226" y="453"/>
                  </a:lnTo>
                  <a:lnTo>
                    <a:pt x="268" y="313"/>
                  </a:lnTo>
                  <a:lnTo>
                    <a:pt x="281" y="145"/>
                  </a:lnTo>
                  <a:lnTo>
                    <a:pt x="268"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73" name="Freeform 17"/>
            <p:cNvSpPr>
              <a:spLocks/>
            </p:cNvSpPr>
            <p:nvPr/>
          </p:nvSpPr>
          <p:spPr bwMode="auto">
            <a:xfrm>
              <a:off x="3753" y="2979"/>
              <a:ext cx="332" cy="488"/>
            </a:xfrm>
            <a:custGeom>
              <a:avLst/>
              <a:gdLst/>
              <a:ahLst/>
              <a:cxnLst>
                <a:cxn ang="0">
                  <a:pos x="151" y="145"/>
                </a:cxn>
                <a:cxn ang="0">
                  <a:pos x="139" y="48"/>
                </a:cxn>
                <a:cxn ang="0">
                  <a:pos x="85" y="0"/>
                </a:cxn>
                <a:cxn ang="0">
                  <a:pos x="6" y="6"/>
                </a:cxn>
                <a:cxn ang="0">
                  <a:pos x="0" y="48"/>
                </a:cxn>
                <a:cxn ang="0">
                  <a:pos x="6" y="139"/>
                </a:cxn>
                <a:cxn ang="0">
                  <a:pos x="48" y="277"/>
                </a:cxn>
                <a:cxn ang="0">
                  <a:pos x="79" y="380"/>
                </a:cxn>
                <a:cxn ang="0">
                  <a:pos x="115" y="518"/>
                </a:cxn>
                <a:cxn ang="0">
                  <a:pos x="127" y="639"/>
                </a:cxn>
                <a:cxn ang="0">
                  <a:pos x="127" y="736"/>
                </a:cxn>
                <a:cxn ang="0">
                  <a:pos x="109" y="809"/>
                </a:cxn>
                <a:cxn ang="0">
                  <a:pos x="91" y="833"/>
                </a:cxn>
                <a:cxn ang="0">
                  <a:pos x="91" y="856"/>
                </a:cxn>
                <a:cxn ang="0">
                  <a:pos x="115" y="893"/>
                </a:cxn>
                <a:cxn ang="0">
                  <a:pos x="157" y="905"/>
                </a:cxn>
                <a:cxn ang="0">
                  <a:pos x="224" y="905"/>
                </a:cxn>
                <a:cxn ang="0">
                  <a:pos x="346" y="935"/>
                </a:cxn>
                <a:cxn ang="0">
                  <a:pos x="382" y="978"/>
                </a:cxn>
                <a:cxn ang="0">
                  <a:pos x="437" y="953"/>
                </a:cxn>
                <a:cxn ang="0">
                  <a:pos x="461" y="893"/>
                </a:cxn>
                <a:cxn ang="0">
                  <a:pos x="437" y="870"/>
                </a:cxn>
                <a:cxn ang="0">
                  <a:pos x="334" y="856"/>
                </a:cxn>
                <a:cxn ang="0">
                  <a:pos x="218" y="856"/>
                </a:cxn>
                <a:cxn ang="0">
                  <a:pos x="169" y="850"/>
                </a:cxn>
                <a:cxn ang="0">
                  <a:pos x="157" y="815"/>
                </a:cxn>
                <a:cxn ang="0">
                  <a:pos x="169" y="748"/>
                </a:cxn>
                <a:cxn ang="0">
                  <a:pos x="176" y="633"/>
                </a:cxn>
                <a:cxn ang="0">
                  <a:pos x="163" y="506"/>
                </a:cxn>
                <a:cxn ang="0">
                  <a:pos x="145" y="338"/>
                </a:cxn>
                <a:cxn ang="0">
                  <a:pos x="151" y="192"/>
                </a:cxn>
                <a:cxn ang="0">
                  <a:pos x="151" y="145"/>
                </a:cxn>
              </a:cxnLst>
              <a:rect l="0" t="0" r="r" b="b"/>
              <a:pathLst>
                <a:path w="461" h="978">
                  <a:moveTo>
                    <a:pt x="151" y="145"/>
                  </a:moveTo>
                  <a:lnTo>
                    <a:pt x="139" y="48"/>
                  </a:lnTo>
                  <a:lnTo>
                    <a:pt x="85" y="0"/>
                  </a:lnTo>
                  <a:lnTo>
                    <a:pt x="6" y="6"/>
                  </a:lnTo>
                  <a:lnTo>
                    <a:pt x="0" y="48"/>
                  </a:lnTo>
                  <a:lnTo>
                    <a:pt x="6" y="139"/>
                  </a:lnTo>
                  <a:lnTo>
                    <a:pt x="48" y="277"/>
                  </a:lnTo>
                  <a:lnTo>
                    <a:pt x="79" y="380"/>
                  </a:lnTo>
                  <a:lnTo>
                    <a:pt x="115" y="518"/>
                  </a:lnTo>
                  <a:lnTo>
                    <a:pt x="127" y="639"/>
                  </a:lnTo>
                  <a:lnTo>
                    <a:pt x="127" y="736"/>
                  </a:lnTo>
                  <a:lnTo>
                    <a:pt x="109" y="809"/>
                  </a:lnTo>
                  <a:lnTo>
                    <a:pt x="91" y="833"/>
                  </a:lnTo>
                  <a:lnTo>
                    <a:pt x="91" y="856"/>
                  </a:lnTo>
                  <a:lnTo>
                    <a:pt x="115" y="893"/>
                  </a:lnTo>
                  <a:lnTo>
                    <a:pt x="157" y="905"/>
                  </a:lnTo>
                  <a:lnTo>
                    <a:pt x="224" y="905"/>
                  </a:lnTo>
                  <a:lnTo>
                    <a:pt x="346" y="935"/>
                  </a:lnTo>
                  <a:lnTo>
                    <a:pt x="382" y="978"/>
                  </a:lnTo>
                  <a:lnTo>
                    <a:pt x="437" y="953"/>
                  </a:lnTo>
                  <a:lnTo>
                    <a:pt x="461" y="893"/>
                  </a:lnTo>
                  <a:lnTo>
                    <a:pt x="437" y="870"/>
                  </a:lnTo>
                  <a:lnTo>
                    <a:pt x="334" y="856"/>
                  </a:lnTo>
                  <a:lnTo>
                    <a:pt x="218" y="856"/>
                  </a:lnTo>
                  <a:lnTo>
                    <a:pt x="169" y="850"/>
                  </a:lnTo>
                  <a:lnTo>
                    <a:pt x="157" y="815"/>
                  </a:lnTo>
                  <a:lnTo>
                    <a:pt x="169" y="748"/>
                  </a:lnTo>
                  <a:lnTo>
                    <a:pt x="176" y="633"/>
                  </a:lnTo>
                  <a:lnTo>
                    <a:pt x="163" y="506"/>
                  </a:lnTo>
                  <a:lnTo>
                    <a:pt x="145" y="338"/>
                  </a:lnTo>
                  <a:lnTo>
                    <a:pt x="151" y="192"/>
                  </a:lnTo>
                  <a:lnTo>
                    <a:pt x="151" y="1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74" name="Group 18"/>
            <p:cNvGrpSpPr>
              <a:grpSpLocks/>
            </p:cNvGrpSpPr>
            <p:nvPr/>
          </p:nvGrpSpPr>
          <p:grpSpPr bwMode="auto">
            <a:xfrm>
              <a:off x="3238" y="3010"/>
              <a:ext cx="392" cy="298"/>
              <a:chOff x="2055" y="2750"/>
              <a:chExt cx="237" cy="199"/>
            </a:xfrm>
          </p:grpSpPr>
          <p:sp>
            <p:nvSpPr>
              <p:cNvPr id="198675" name="AutoShape 19"/>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76" name="AutoShape 20"/>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98677" name="Freeform 21"/>
            <p:cNvSpPr>
              <a:spLocks/>
            </p:cNvSpPr>
            <p:nvPr/>
          </p:nvSpPr>
          <p:spPr bwMode="auto">
            <a:xfrm flipV="1">
              <a:off x="3718" y="2670"/>
              <a:ext cx="179" cy="446"/>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98678" name="Group 22"/>
          <p:cNvGrpSpPr>
            <a:grpSpLocks/>
          </p:cNvGrpSpPr>
          <p:nvPr/>
        </p:nvGrpSpPr>
        <p:grpSpPr bwMode="auto">
          <a:xfrm>
            <a:off x="6134100" y="1789113"/>
            <a:ext cx="584200" cy="649287"/>
            <a:chOff x="8208" y="5486"/>
            <a:chExt cx="1073" cy="1110"/>
          </a:xfrm>
        </p:grpSpPr>
        <p:grpSp>
          <p:nvGrpSpPr>
            <p:cNvPr id="198679" name="Group 23"/>
            <p:cNvGrpSpPr>
              <a:grpSpLocks/>
            </p:cNvGrpSpPr>
            <p:nvPr/>
          </p:nvGrpSpPr>
          <p:grpSpPr bwMode="auto">
            <a:xfrm rot="-4900853">
              <a:off x="8782" y="5867"/>
              <a:ext cx="423" cy="575"/>
              <a:chOff x="7966" y="5915"/>
              <a:chExt cx="423" cy="575"/>
            </a:xfrm>
          </p:grpSpPr>
          <p:sp>
            <p:nvSpPr>
              <p:cNvPr id="198680" name="Freeform 24"/>
              <p:cNvSpPr>
                <a:spLocks/>
              </p:cNvSpPr>
              <p:nvPr/>
            </p:nvSpPr>
            <p:spPr bwMode="auto">
              <a:xfrm flipH="1" flipV="1">
                <a:off x="8129" y="5915"/>
                <a:ext cx="260" cy="399"/>
              </a:xfrm>
              <a:custGeom>
                <a:avLst/>
                <a:gdLst/>
                <a:ahLst/>
                <a:cxnLst>
                  <a:cxn ang="0">
                    <a:pos x="121" y="913"/>
                  </a:cxn>
                  <a:cxn ang="0">
                    <a:pos x="42" y="973"/>
                  </a:cxn>
                  <a:cxn ang="0">
                    <a:pos x="18" y="992"/>
                  </a:cxn>
                  <a:cxn ang="0">
                    <a:pos x="0" y="1034"/>
                  </a:cxn>
                  <a:cxn ang="0">
                    <a:pos x="24" y="1075"/>
                  </a:cxn>
                  <a:cxn ang="0">
                    <a:pos x="48" y="1081"/>
                  </a:cxn>
                  <a:cxn ang="0">
                    <a:pos x="121" y="1057"/>
                  </a:cxn>
                  <a:cxn ang="0">
                    <a:pos x="230" y="973"/>
                  </a:cxn>
                  <a:cxn ang="0">
                    <a:pos x="328" y="871"/>
                  </a:cxn>
                  <a:cxn ang="0">
                    <a:pos x="431" y="755"/>
                  </a:cxn>
                  <a:cxn ang="0">
                    <a:pos x="437" y="707"/>
                  </a:cxn>
                  <a:cxn ang="0">
                    <a:pos x="437" y="575"/>
                  </a:cxn>
                  <a:cxn ang="0">
                    <a:pos x="407" y="369"/>
                  </a:cxn>
                  <a:cxn ang="0">
                    <a:pos x="425" y="249"/>
                  </a:cxn>
                  <a:cxn ang="0">
                    <a:pos x="437" y="200"/>
                  </a:cxn>
                  <a:cxn ang="0">
                    <a:pos x="419" y="176"/>
                  </a:cxn>
                  <a:cxn ang="0">
                    <a:pos x="376" y="152"/>
                  </a:cxn>
                  <a:cxn ang="0">
                    <a:pos x="346" y="134"/>
                  </a:cxn>
                  <a:cxn ang="0">
                    <a:pos x="364" y="25"/>
                  </a:cxn>
                  <a:cxn ang="0">
                    <a:pos x="352" y="0"/>
                  </a:cxn>
                  <a:cxn ang="0">
                    <a:pos x="328" y="8"/>
                  </a:cxn>
                  <a:cxn ang="0">
                    <a:pos x="316" y="146"/>
                  </a:cxn>
                  <a:cxn ang="0">
                    <a:pos x="304" y="182"/>
                  </a:cxn>
                  <a:cxn ang="0">
                    <a:pos x="298" y="206"/>
                  </a:cxn>
                  <a:cxn ang="0">
                    <a:pos x="248" y="188"/>
                  </a:cxn>
                  <a:cxn ang="0">
                    <a:pos x="212" y="188"/>
                  </a:cxn>
                  <a:cxn ang="0">
                    <a:pos x="212" y="212"/>
                  </a:cxn>
                  <a:cxn ang="0">
                    <a:pos x="236" y="231"/>
                  </a:cxn>
                  <a:cxn ang="0">
                    <a:pos x="280" y="231"/>
                  </a:cxn>
                  <a:cxn ang="0">
                    <a:pos x="310" y="255"/>
                  </a:cxn>
                  <a:cxn ang="0">
                    <a:pos x="334" y="297"/>
                  </a:cxn>
                  <a:cxn ang="0">
                    <a:pos x="358" y="363"/>
                  </a:cxn>
                  <a:cxn ang="0">
                    <a:pos x="376" y="496"/>
                  </a:cxn>
                  <a:cxn ang="0">
                    <a:pos x="376" y="617"/>
                  </a:cxn>
                  <a:cxn ang="0">
                    <a:pos x="364" y="713"/>
                  </a:cxn>
                  <a:cxn ang="0">
                    <a:pos x="340" y="755"/>
                  </a:cxn>
                  <a:cxn ang="0">
                    <a:pos x="254" y="816"/>
                  </a:cxn>
                  <a:cxn ang="0">
                    <a:pos x="163" y="871"/>
                  </a:cxn>
                  <a:cxn ang="0">
                    <a:pos x="121" y="913"/>
                  </a:cxn>
                </a:cxnLst>
                <a:rect l="0" t="0" r="r" b="b"/>
                <a:pathLst>
                  <a:path w="437" h="1081">
                    <a:moveTo>
                      <a:pt x="121" y="913"/>
                    </a:moveTo>
                    <a:lnTo>
                      <a:pt x="42" y="973"/>
                    </a:lnTo>
                    <a:lnTo>
                      <a:pt x="18" y="992"/>
                    </a:lnTo>
                    <a:lnTo>
                      <a:pt x="0" y="1034"/>
                    </a:lnTo>
                    <a:lnTo>
                      <a:pt x="24" y="1075"/>
                    </a:lnTo>
                    <a:lnTo>
                      <a:pt x="48" y="1081"/>
                    </a:lnTo>
                    <a:lnTo>
                      <a:pt x="121" y="1057"/>
                    </a:lnTo>
                    <a:lnTo>
                      <a:pt x="230" y="973"/>
                    </a:lnTo>
                    <a:lnTo>
                      <a:pt x="328" y="871"/>
                    </a:lnTo>
                    <a:lnTo>
                      <a:pt x="431" y="755"/>
                    </a:lnTo>
                    <a:lnTo>
                      <a:pt x="437" y="707"/>
                    </a:lnTo>
                    <a:lnTo>
                      <a:pt x="437" y="575"/>
                    </a:lnTo>
                    <a:lnTo>
                      <a:pt x="407" y="369"/>
                    </a:lnTo>
                    <a:lnTo>
                      <a:pt x="425" y="249"/>
                    </a:lnTo>
                    <a:lnTo>
                      <a:pt x="437" y="200"/>
                    </a:lnTo>
                    <a:lnTo>
                      <a:pt x="419" y="176"/>
                    </a:lnTo>
                    <a:lnTo>
                      <a:pt x="376" y="152"/>
                    </a:lnTo>
                    <a:lnTo>
                      <a:pt x="346" y="134"/>
                    </a:lnTo>
                    <a:lnTo>
                      <a:pt x="364" y="25"/>
                    </a:lnTo>
                    <a:lnTo>
                      <a:pt x="352" y="0"/>
                    </a:lnTo>
                    <a:lnTo>
                      <a:pt x="328" y="8"/>
                    </a:lnTo>
                    <a:lnTo>
                      <a:pt x="316" y="146"/>
                    </a:lnTo>
                    <a:lnTo>
                      <a:pt x="304" y="182"/>
                    </a:lnTo>
                    <a:lnTo>
                      <a:pt x="298" y="206"/>
                    </a:lnTo>
                    <a:lnTo>
                      <a:pt x="248" y="188"/>
                    </a:lnTo>
                    <a:lnTo>
                      <a:pt x="212" y="188"/>
                    </a:lnTo>
                    <a:lnTo>
                      <a:pt x="212" y="212"/>
                    </a:lnTo>
                    <a:lnTo>
                      <a:pt x="236" y="231"/>
                    </a:lnTo>
                    <a:lnTo>
                      <a:pt x="280" y="231"/>
                    </a:lnTo>
                    <a:lnTo>
                      <a:pt x="310" y="255"/>
                    </a:lnTo>
                    <a:lnTo>
                      <a:pt x="334" y="297"/>
                    </a:lnTo>
                    <a:lnTo>
                      <a:pt x="358" y="363"/>
                    </a:lnTo>
                    <a:lnTo>
                      <a:pt x="376" y="496"/>
                    </a:lnTo>
                    <a:lnTo>
                      <a:pt x="376" y="617"/>
                    </a:lnTo>
                    <a:lnTo>
                      <a:pt x="364" y="713"/>
                    </a:lnTo>
                    <a:lnTo>
                      <a:pt x="340" y="755"/>
                    </a:lnTo>
                    <a:lnTo>
                      <a:pt x="254" y="816"/>
                    </a:lnTo>
                    <a:lnTo>
                      <a:pt x="163" y="871"/>
                    </a:lnTo>
                    <a:lnTo>
                      <a:pt x="121" y="9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98681" name="Group 25"/>
              <p:cNvGrpSpPr>
                <a:grpSpLocks/>
              </p:cNvGrpSpPr>
              <p:nvPr/>
            </p:nvGrpSpPr>
            <p:grpSpPr bwMode="auto">
              <a:xfrm>
                <a:off x="7966" y="6223"/>
                <a:ext cx="367" cy="267"/>
                <a:chOff x="2055" y="2750"/>
                <a:chExt cx="237" cy="199"/>
              </a:xfrm>
            </p:grpSpPr>
            <p:sp>
              <p:nvSpPr>
                <p:cNvPr id="198682" name="AutoShape 26"/>
                <p:cNvSpPr>
                  <a:spLocks noChangeArrowheads="1"/>
                </p:cNvSpPr>
                <p:nvPr/>
              </p:nvSpPr>
              <p:spPr bwMode="auto">
                <a:xfrm>
                  <a:off x="2055" y="2806"/>
                  <a:ext cx="237" cy="143"/>
                </a:xfrm>
                <a:prstGeom prst="cube">
                  <a:avLst>
                    <a:gd name="adj" fmla="val 11889"/>
                  </a:avLst>
                </a:prstGeom>
                <a:solidFill>
                  <a:srgbClr val="969696"/>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8683" name="AutoShape 27"/>
                <p:cNvSpPr>
                  <a:spLocks noChangeArrowheads="1"/>
                </p:cNvSpPr>
                <p:nvPr/>
              </p:nvSpPr>
              <p:spPr bwMode="auto">
                <a:xfrm>
                  <a:off x="2105" y="2750"/>
                  <a:ext cx="143" cy="143"/>
                </a:xfrm>
                <a:custGeom>
                  <a:avLst/>
                  <a:gdLst>
                    <a:gd name="G0" fmla="+- 9100 0 0"/>
                    <a:gd name="G1" fmla="+- -11201930 0 0"/>
                    <a:gd name="G2" fmla="+- 0 0 -11201930"/>
                    <a:gd name="T0" fmla="*/ 0 256 1"/>
                    <a:gd name="T1" fmla="*/ 180 256 1"/>
                    <a:gd name="G3" fmla="+- -11201930 T0 T1"/>
                    <a:gd name="T2" fmla="*/ 0 256 1"/>
                    <a:gd name="T3" fmla="*/ 90 256 1"/>
                    <a:gd name="G4" fmla="+- -11201930 T2 T3"/>
                    <a:gd name="G5" fmla="*/ G4 2 1"/>
                    <a:gd name="T4" fmla="*/ 90 256 1"/>
                    <a:gd name="T5" fmla="*/ 0 256 1"/>
                    <a:gd name="G6" fmla="+- -11201930 T4 T5"/>
                    <a:gd name="G7" fmla="*/ G6 2 1"/>
                    <a:gd name="G8" fmla="abs -1120193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9100"/>
                    <a:gd name="G18" fmla="*/ 9100 1 2"/>
                    <a:gd name="G19" fmla="+- G18 5400 0"/>
                    <a:gd name="G20" fmla="cos G19 -11201930"/>
                    <a:gd name="G21" fmla="sin G19 -11201930"/>
                    <a:gd name="G22" fmla="+- G20 10800 0"/>
                    <a:gd name="G23" fmla="+- G21 10800 0"/>
                    <a:gd name="G24" fmla="+- 10800 0 G20"/>
                    <a:gd name="G25" fmla="+- 9100 10800 0"/>
                    <a:gd name="G26" fmla="?: G9 G17 G25"/>
                    <a:gd name="G27" fmla="?: G9 0 21600"/>
                    <a:gd name="G28" fmla="cos 10800 -11201930"/>
                    <a:gd name="G29" fmla="sin 10800 -11201930"/>
                    <a:gd name="G30" fmla="sin 9100 -11201930"/>
                    <a:gd name="G31" fmla="+- G28 10800 0"/>
                    <a:gd name="G32" fmla="+- G29 10800 0"/>
                    <a:gd name="G33" fmla="+- G30 10800 0"/>
                    <a:gd name="G34" fmla="?: G4 0 G31"/>
                    <a:gd name="G35" fmla="?: -11201930 G34 0"/>
                    <a:gd name="G36" fmla="?: G6 G35 G31"/>
                    <a:gd name="G37" fmla="+- 21600 0 G36"/>
                    <a:gd name="G38" fmla="?: G4 0 G33"/>
                    <a:gd name="G39" fmla="?: -11201930 G38 G32"/>
                    <a:gd name="G40" fmla="?: G6 G39 0"/>
                    <a:gd name="G41" fmla="?: G4 G32 21600"/>
                    <a:gd name="G42" fmla="?: G6 G41 G33"/>
                    <a:gd name="T12" fmla="*/ 10800 w 21600"/>
                    <a:gd name="T13" fmla="*/ 0 h 21600"/>
                    <a:gd name="T14" fmla="*/ 974 w 21600"/>
                    <a:gd name="T15" fmla="*/ 9231 h 21600"/>
                    <a:gd name="T16" fmla="*/ 10800 w 21600"/>
                    <a:gd name="T17" fmla="*/ 1700 h 21600"/>
                    <a:gd name="T18" fmla="*/ 20626 w 21600"/>
                    <a:gd name="T19" fmla="*/ 9231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813" y="9365"/>
                      </a:moveTo>
                      <a:cubicBezTo>
                        <a:pt x="2518" y="4949"/>
                        <a:pt x="6328" y="1699"/>
                        <a:pt x="10800" y="1700"/>
                      </a:cubicBezTo>
                      <a:cubicBezTo>
                        <a:pt x="15271" y="1700"/>
                        <a:pt x="19081" y="4949"/>
                        <a:pt x="19786" y="9365"/>
                      </a:cubicBezTo>
                      <a:lnTo>
                        <a:pt x="21464" y="9097"/>
                      </a:lnTo>
                      <a:cubicBezTo>
                        <a:pt x="20628" y="3856"/>
                        <a:pt x="16107" y="-1"/>
                        <a:pt x="10799" y="0"/>
                      </a:cubicBezTo>
                      <a:cubicBezTo>
                        <a:pt x="5492" y="0"/>
                        <a:pt x="971" y="3856"/>
                        <a:pt x="135" y="9097"/>
                      </a:cubicBezTo>
                      <a:close/>
                    </a:path>
                  </a:pathLst>
                </a:custGeom>
                <a:solidFill>
                  <a:srgbClr val="000000"/>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198684" name="Freeform 28"/>
            <p:cNvSpPr>
              <a:spLocks/>
            </p:cNvSpPr>
            <p:nvPr/>
          </p:nvSpPr>
          <p:spPr bwMode="auto">
            <a:xfrm>
              <a:off x="8648" y="5645"/>
              <a:ext cx="244" cy="247"/>
            </a:xfrm>
            <a:custGeom>
              <a:avLst/>
              <a:gdLst/>
              <a:ahLst/>
              <a:cxnLst>
                <a:cxn ang="0">
                  <a:pos x="473" y="351"/>
                </a:cxn>
                <a:cxn ang="0">
                  <a:pos x="454" y="215"/>
                </a:cxn>
                <a:cxn ang="0">
                  <a:pos x="416" y="94"/>
                </a:cxn>
                <a:cxn ang="0">
                  <a:pos x="346" y="28"/>
                </a:cxn>
                <a:cxn ang="0">
                  <a:pos x="225" y="0"/>
                </a:cxn>
                <a:cxn ang="0">
                  <a:pos x="121" y="28"/>
                </a:cxn>
                <a:cxn ang="0">
                  <a:pos x="23" y="149"/>
                </a:cxn>
                <a:cxn ang="0">
                  <a:pos x="0" y="294"/>
                </a:cxn>
                <a:cxn ang="0">
                  <a:pos x="23" y="449"/>
                </a:cxn>
                <a:cxn ang="0">
                  <a:pos x="61" y="543"/>
                </a:cxn>
                <a:cxn ang="0">
                  <a:pos x="108" y="641"/>
                </a:cxn>
                <a:cxn ang="0">
                  <a:pos x="159" y="707"/>
                </a:cxn>
                <a:cxn ang="0">
                  <a:pos x="216" y="740"/>
                </a:cxn>
                <a:cxn ang="0">
                  <a:pos x="295" y="711"/>
                </a:cxn>
                <a:cxn ang="0">
                  <a:pos x="374" y="645"/>
                </a:cxn>
                <a:cxn ang="0">
                  <a:pos x="426" y="553"/>
                </a:cxn>
                <a:cxn ang="0">
                  <a:pos x="473" y="473"/>
                </a:cxn>
                <a:cxn ang="0">
                  <a:pos x="487" y="426"/>
                </a:cxn>
                <a:cxn ang="0">
                  <a:pos x="688" y="356"/>
                </a:cxn>
                <a:cxn ang="0">
                  <a:pos x="731" y="328"/>
                </a:cxn>
                <a:cxn ang="0">
                  <a:pos x="707" y="285"/>
                </a:cxn>
                <a:cxn ang="0">
                  <a:pos x="473" y="351"/>
                </a:cxn>
              </a:cxnLst>
              <a:rect l="0" t="0" r="r" b="b"/>
              <a:pathLst>
                <a:path w="731" h="740">
                  <a:moveTo>
                    <a:pt x="473" y="351"/>
                  </a:moveTo>
                  <a:lnTo>
                    <a:pt x="454" y="215"/>
                  </a:lnTo>
                  <a:lnTo>
                    <a:pt x="416" y="94"/>
                  </a:lnTo>
                  <a:lnTo>
                    <a:pt x="346" y="28"/>
                  </a:lnTo>
                  <a:lnTo>
                    <a:pt x="225" y="0"/>
                  </a:lnTo>
                  <a:lnTo>
                    <a:pt x="121" y="28"/>
                  </a:lnTo>
                  <a:lnTo>
                    <a:pt x="23" y="149"/>
                  </a:lnTo>
                  <a:lnTo>
                    <a:pt x="0" y="294"/>
                  </a:lnTo>
                  <a:lnTo>
                    <a:pt x="23" y="449"/>
                  </a:lnTo>
                  <a:lnTo>
                    <a:pt x="61" y="543"/>
                  </a:lnTo>
                  <a:lnTo>
                    <a:pt x="108" y="641"/>
                  </a:lnTo>
                  <a:lnTo>
                    <a:pt x="159" y="707"/>
                  </a:lnTo>
                  <a:lnTo>
                    <a:pt x="216" y="740"/>
                  </a:lnTo>
                  <a:lnTo>
                    <a:pt x="295" y="711"/>
                  </a:lnTo>
                  <a:lnTo>
                    <a:pt x="374" y="645"/>
                  </a:lnTo>
                  <a:lnTo>
                    <a:pt x="426" y="553"/>
                  </a:lnTo>
                  <a:lnTo>
                    <a:pt x="473" y="473"/>
                  </a:lnTo>
                  <a:lnTo>
                    <a:pt x="487" y="426"/>
                  </a:lnTo>
                  <a:lnTo>
                    <a:pt x="688" y="356"/>
                  </a:lnTo>
                  <a:lnTo>
                    <a:pt x="731" y="328"/>
                  </a:lnTo>
                  <a:lnTo>
                    <a:pt x="707" y="285"/>
                  </a:lnTo>
                  <a:lnTo>
                    <a:pt x="473" y="35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5" name="Freeform 29"/>
            <p:cNvSpPr>
              <a:spLocks/>
            </p:cNvSpPr>
            <p:nvPr/>
          </p:nvSpPr>
          <p:spPr bwMode="auto">
            <a:xfrm>
              <a:off x="8529" y="5910"/>
              <a:ext cx="251" cy="441"/>
            </a:xfrm>
            <a:custGeom>
              <a:avLst/>
              <a:gdLst/>
              <a:ahLst/>
              <a:cxnLst>
                <a:cxn ang="0">
                  <a:pos x="253" y="196"/>
                </a:cxn>
                <a:cxn ang="0">
                  <a:pos x="346" y="98"/>
                </a:cxn>
                <a:cxn ang="0">
                  <a:pos x="501" y="4"/>
                </a:cxn>
                <a:cxn ang="0">
                  <a:pos x="571" y="0"/>
                </a:cxn>
                <a:cxn ang="0">
                  <a:pos x="697" y="42"/>
                </a:cxn>
                <a:cxn ang="0">
                  <a:pos x="754" y="103"/>
                </a:cxn>
                <a:cxn ang="0">
                  <a:pos x="754" y="196"/>
                </a:cxn>
                <a:cxn ang="0">
                  <a:pos x="660" y="370"/>
                </a:cxn>
                <a:cxn ang="0">
                  <a:pos x="557" y="506"/>
                </a:cxn>
                <a:cxn ang="0">
                  <a:pos x="514" y="619"/>
                </a:cxn>
                <a:cxn ang="0">
                  <a:pos x="486" y="749"/>
                </a:cxn>
                <a:cxn ang="0">
                  <a:pos x="514" y="876"/>
                </a:cxn>
                <a:cxn ang="0">
                  <a:pos x="543" y="998"/>
                </a:cxn>
                <a:cxn ang="0">
                  <a:pos x="543" y="1138"/>
                </a:cxn>
                <a:cxn ang="0">
                  <a:pos x="501" y="1223"/>
                </a:cxn>
                <a:cxn ang="0">
                  <a:pos x="407" y="1270"/>
                </a:cxn>
                <a:cxn ang="0">
                  <a:pos x="295" y="1321"/>
                </a:cxn>
                <a:cxn ang="0">
                  <a:pos x="191" y="1321"/>
                </a:cxn>
                <a:cxn ang="0">
                  <a:pos x="122" y="1283"/>
                </a:cxn>
                <a:cxn ang="0">
                  <a:pos x="29" y="1129"/>
                </a:cxn>
                <a:cxn ang="0">
                  <a:pos x="0" y="970"/>
                </a:cxn>
                <a:cxn ang="0">
                  <a:pos x="10" y="764"/>
                </a:cxn>
                <a:cxn ang="0">
                  <a:pos x="80" y="506"/>
                </a:cxn>
                <a:cxn ang="0">
                  <a:pos x="150" y="338"/>
                </a:cxn>
                <a:cxn ang="0">
                  <a:pos x="253" y="196"/>
                </a:cxn>
              </a:cxnLst>
              <a:rect l="0" t="0" r="r" b="b"/>
              <a:pathLst>
                <a:path w="754" h="1321">
                  <a:moveTo>
                    <a:pt x="253" y="196"/>
                  </a:moveTo>
                  <a:lnTo>
                    <a:pt x="346" y="98"/>
                  </a:lnTo>
                  <a:lnTo>
                    <a:pt x="501" y="4"/>
                  </a:lnTo>
                  <a:lnTo>
                    <a:pt x="571" y="0"/>
                  </a:lnTo>
                  <a:lnTo>
                    <a:pt x="697" y="42"/>
                  </a:lnTo>
                  <a:lnTo>
                    <a:pt x="754" y="103"/>
                  </a:lnTo>
                  <a:lnTo>
                    <a:pt x="754" y="196"/>
                  </a:lnTo>
                  <a:lnTo>
                    <a:pt x="660" y="370"/>
                  </a:lnTo>
                  <a:lnTo>
                    <a:pt x="557" y="506"/>
                  </a:lnTo>
                  <a:lnTo>
                    <a:pt x="514" y="619"/>
                  </a:lnTo>
                  <a:lnTo>
                    <a:pt x="486" y="749"/>
                  </a:lnTo>
                  <a:lnTo>
                    <a:pt x="514" y="876"/>
                  </a:lnTo>
                  <a:lnTo>
                    <a:pt x="543" y="998"/>
                  </a:lnTo>
                  <a:lnTo>
                    <a:pt x="543" y="1138"/>
                  </a:lnTo>
                  <a:lnTo>
                    <a:pt x="501" y="1223"/>
                  </a:lnTo>
                  <a:lnTo>
                    <a:pt x="407" y="1270"/>
                  </a:lnTo>
                  <a:lnTo>
                    <a:pt x="295" y="1321"/>
                  </a:lnTo>
                  <a:lnTo>
                    <a:pt x="191" y="1321"/>
                  </a:lnTo>
                  <a:lnTo>
                    <a:pt x="122" y="1283"/>
                  </a:lnTo>
                  <a:lnTo>
                    <a:pt x="29" y="1129"/>
                  </a:lnTo>
                  <a:lnTo>
                    <a:pt x="0" y="970"/>
                  </a:lnTo>
                  <a:lnTo>
                    <a:pt x="10" y="764"/>
                  </a:lnTo>
                  <a:lnTo>
                    <a:pt x="80" y="506"/>
                  </a:lnTo>
                  <a:lnTo>
                    <a:pt x="150" y="338"/>
                  </a:lnTo>
                  <a:lnTo>
                    <a:pt x="253" y="19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6" name="Freeform 30"/>
            <p:cNvSpPr>
              <a:spLocks/>
            </p:cNvSpPr>
            <p:nvPr/>
          </p:nvSpPr>
          <p:spPr bwMode="auto">
            <a:xfrm>
              <a:off x="8547" y="6268"/>
              <a:ext cx="317" cy="328"/>
            </a:xfrm>
            <a:custGeom>
              <a:avLst/>
              <a:gdLst/>
              <a:ahLst/>
              <a:cxnLst>
                <a:cxn ang="0">
                  <a:pos x="0" y="93"/>
                </a:cxn>
                <a:cxn ang="0">
                  <a:pos x="80" y="0"/>
                </a:cxn>
                <a:cxn ang="0">
                  <a:pos x="198" y="0"/>
                </a:cxn>
                <a:cxn ang="0">
                  <a:pos x="417" y="23"/>
                </a:cxn>
                <a:cxn ang="0">
                  <a:pos x="676" y="36"/>
                </a:cxn>
                <a:cxn ang="0">
                  <a:pos x="774" y="80"/>
                </a:cxn>
                <a:cxn ang="0">
                  <a:pos x="816" y="135"/>
                </a:cxn>
                <a:cxn ang="0">
                  <a:pos x="825" y="219"/>
                </a:cxn>
                <a:cxn ang="0">
                  <a:pos x="797" y="308"/>
                </a:cxn>
                <a:cxn ang="0">
                  <a:pos x="717" y="444"/>
                </a:cxn>
                <a:cxn ang="0">
                  <a:pos x="614" y="557"/>
                </a:cxn>
                <a:cxn ang="0">
                  <a:pos x="534" y="659"/>
                </a:cxn>
                <a:cxn ang="0">
                  <a:pos x="502" y="739"/>
                </a:cxn>
                <a:cxn ang="0">
                  <a:pos x="478" y="795"/>
                </a:cxn>
                <a:cxn ang="0">
                  <a:pos x="487" y="838"/>
                </a:cxn>
                <a:cxn ang="0">
                  <a:pos x="493" y="865"/>
                </a:cxn>
                <a:cxn ang="0">
                  <a:pos x="587" y="865"/>
                </a:cxn>
                <a:cxn ang="0">
                  <a:pos x="732" y="842"/>
                </a:cxn>
                <a:cxn ang="0">
                  <a:pos x="825" y="842"/>
                </a:cxn>
                <a:cxn ang="0">
                  <a:pos x="923" y="880"/>
                </a:cxn>
                <a:cxn ang="0">
                  <a:pos x="952" y="927"/>
                </a:cxn>
                <a:cxn ang="0">
                  <a:pos x="923" y="969"/>
                </a:cxn>
                <a:cxn ang="0">
                  <a:pos x="882" y="984"/>
                </a:cxn>
                <a:cxn ang="0">
                  <a:pos x="816" y="965"/>
                </a:cxn>
                <a:cxn ang="0">
                  <a:pos x="727" y="912"/>
                </a:cxn>
                <a:cxn ang="0">
                  <a:pos x="633" y="922"/>
                </a:cxn>
                <a:cxn ang="0">
                  <a:pos x="478" y="950"/>
                </a:cxn>
                <a:cxn ang="0">
                  <a:pos x="432" y="941"/>
                </a:cxn>
                <a:cxn ang="0">
                  <a:pos x="408" y="908"/>
                </a:cxn>
                <a:cxn ang="0">
                  <a:pos x="408" y="829"/>
                </a:cxn>
                <a:cxn ang="0">
                  <a:pos x="408" y="716"/>
                </a:cxn>
                <a:cxn ang="0">
                  <a:pos x="474" y="631"/>
                </a:cxn>
                <a:cxn ang="0">
                  <a:pos x="572" y="505"/>
                </a:cxn>
                <a:cxn ang="0">
                  <a:pos x="657" y="393"/>
                </a:cxn>
                <a:cxn ang="0">
                  <a:pos x="713" y="308"/>
                </a:cxn>
                <a:cxn ang="0">
                  <a:pos x="742" y="234"/>
                </a:cxn>
                <a:cxn ang="0">
                  <a:pos x="727" y="191"/>
                </a:cxn>
                <a:cxn ang="0">
                  <a:pos x="689" y="140"/>
                </a:cxn>
                <a:cxn ang="0">
                  <a:pos x="633" y="125"/>
                </a:cxn>
                <a:cxn ang="0">
                  <a:pos x="572" y="125"/>
                </a:cxn>
                <a:cxn ang="0">
                  <a:pos x="436" y="125"/>
                </a:cxn>
                <a:cxn ang="0">
                  <a:pos x="234" y="163"/>
                </a:cxn>
                <a:cxn ang="0">
                  <a:pos x="85" y="178"/>
                </a:cxn>
                <a:cxn ang="0">
                  <a:pos x="24" y="163"/>
                </a:cxn>
                <a:cxn ang="0">
                  <a:pos x="0" y="140"/>
                </a:cxn>
                <a:cxn ang="0">
                  <a:pos x="0" y="93"/>
                </a:cxn>
              </a:cxnLst>
              <a:rect l="0" t="0" r="r" b="b"/>
              <a:pathLst>
                <a:path w="952" h="984">
                  <a:moveTo>
                    <a:pt x="0" y="93"/>
                  </a:moveTo>
                  <a:lnTo>
                    <a:pt x="80" y="0"/>
                  </a:lnTo>
                  <a:lnTo>
                    <a:pt x="198" y="0"/>
                  </a:lnTo>
                  <a:lnTo>
                    <a:pt x="417" y="23"/>
                  </a:lnTo>
                  <a:lnTo>
                    <a:pt x="676" y="36"/>
                  </a:lnTo>
                  <a:lnTo>
                    <a:pt x="774" y="80"/>
                  </a:lnTo>
                  <a:lnTo>
                    <a:pt x="816" y="135"/>
                  </a:lnTo>
                  <a:lnTo>
                    <a:pt x="825" y="219"/>
                  </a:lnTo>
                  <a:lnTo>
                    <a:pt x="797" y="308"/>
                  </a:lnTo>
                  <a:lnTo>
                    <a:pt x="717" y="444"/>
                  </a:lnTo>
                  <a:lnTo>
                    <a:pt x="614" y="557"/>
                  </a:lnTo>
                  <a:lnTo>
                    <a:pt x="534" y="659"/>
                  </a:lnTo>
                  <a:lnTo>
                    <a:pt x="502" y="739"/>
                  </a:lnTo>
                  <a:lnTo>
                    <a:pt x="478" y="795"/>
                  </a:lnTo>
                  <a:lnTo>
                    <a:pt x="487" y="838"/>
                  </a:lnTo>
                  <a:lnTo>
                    <a:pt x="493" y="865"/>
                  </a:lnTo>
                  <a:lnTo>
                    <a:pt x="587" y="865"/>
                  </a:lnTo>
                  <a:lnTo>
                    <a:pt x="732" y="842"/>
                  </a:lnTo>
                  <a:lnTo>
                    <a:pt x="825" y="842"/>
                  </a:lnTo>
                  <a:lnTo>
                    <a:pt x="923" y="880"/>
                  </a:lnTo>
                  <a:lnTo>
                    <a:pt x="952" y="927"/>
                  </a:lnTo>
                  <a:lnTo>
                    <a:pt x="923" y="969"/>
                  </a:lnTo>
                  <a:lnTo>
                    <a:pt x="882" y="984"/>
                  </a:lnTo>
                  <a:lnTo>
                    <a:pt x="816" y="965"/>
                  </a:lnTo>
                  <a:lnTo>
                    <a:pt x="727" y="912"/>
                  </a:lnTo>
                  <a:lnTo>
                    <a:pt x="633" y="922"/>
                  </a:lnTo>
                  <a:lnTo>
                    <a:pt x="478" y="950"/>
                  </a:lnTo>
                  <a:lnTo>
                    <a:pt x="432" y="941"/>
                  </a:lnTo>
                  <a:lnTo>
                    <a:pt x="408" y="908"/>
                  </a:lnTo>
                  <a:lnTo>
                    <a:pt x="408" y="829"/>
                  </a:lnTo>
                  <a:lnTo>
                    <a:pt x="408" y="716"/>
                  </a:lnTo>
                  <a:lnTo>
                    <a:pt x="474" y="631"/>
                  </a:lnTo>
                  <a:lnTo>
                    <a:pt x="572" y="505"/>
                  </a:lnTo>
                  <a:lnTo>
                    <a:pt x="657" y="393"/>
                  </a:lnTo>
                  <a:lnTo>
                    <a:pt x="713" y="308"/>
                  </a:lnTo>
                  <a:lnTo>
                    <a:pt x="742" y="234"/>
                  </a:lnTo>
                  <a:lnTo>
                    <a:pt x="727" y="191"/>
                  </a:lnTo>
                  <a:lnTo>
                    <a:pt x="689" y="140"/>
                  </a:lnTo>
                  <a:lnTo>
                    <a:pt x="633" y="125"/>
                  </a:lnTo>
                  <a:lnTo>
                    <a:pt x="572" y="125"/>
                  </a:lnTo>
                  <a:lnTo>
                    <a:pt x="436" y="125"/>
                  </a:lnTo>
                  <a:lnTo>
                    <a:pt x="234" y="163"/>
                  </a:lnTo>
                  <a:lnTo>
                    <a:pt x="85" y="178"/>
                  </a:lnTo>
                  <a:lnTo>
                    <a:pt x="24" y="163"/>
                  </a:lnTo>
                  <a:lnTo>
                    <a:pt x="0" y="140"/>
                  </a:lnTo>
                  <a:lnTo>
                    <a:pt x="0" y="9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7" name="Freeform 31"/>
            <p:cNvSpPr>
              <a:spLocks/>
            </p:cNvSpPr>
            <p:nvPr/>
          </p:nvSpPr>
          <p:spPr bwMode="auto">
            <a:xfrm>
              <a:off x="8208" y="6193"/>
              <a:ext cx="403" cy="312"/>
            </a:xfrm>
            <a:custGeom>
              <a:avLst/>
              <a:gdLst/>
              <a:ahLst/>
              <a:cxnLst>
                <a:cxn ang="0">
                  <a:pos x="984" y="389"/>
                </a:cxn>
                <a:cxn ang="0">
                  <a:pos x="1002" y="267"/>
                </a:cxn>
                <a:cxn ang="0">
                  <a:pos x="1072" y="221"/>
                </a:cxn>
                <a:cxn ang="0">
                  <a:pos x="1157" y="212"/>
                </a:cxn>
                <a:cxn ang="0">
                  <a:pos x="1208" y="267"/>
                </a:cxn>
                <a:cxn ang="0">
                  <a:pos x="1185" y="374"/>
                </a:cxn>
                <a:cxn ang="0">
                  <a:pos x="1138" y="520"/>
                </a:cxn>
                <a:cxn ang="0">
                  <a:pos x="1044" y="684"/>
                </a:cxn>
                <a:cxn ang="0">
                  <a:pos x="927" y="824"/>
                </a:cxn>
                <a:cxn ang="0">
                  <a:pos x="829" y="899"/>
                </a:cxn>
                <a:cxn ang="0">
                  <a:pos x="721" y="937"/>
                </a:cxn>
                <a:cxn ang="0">
                  <a:pos x="618" y="923"/>
                </a:cxn>
                <a:cxn ang="0">
                  <a:pos x="538" y="880"/>
                </a:cxn>
                <a:cxn ang="0">
                  <a:pos x="510" y="810"/>
                </a:cxn>
                <a:cxn ang="0">
                  <a:pos x="478" y="689"/>
                </a:cxn>
                <a:cxn ang="0">
                  <a:pos x="440" y="465"/>
                </a:cxn>
                <a:cxn ang="0">
                  <a:pos x="412" y="310"/>
                </a:cxn>
                <a:cxn ang="0">
                  <a:pos x="412" y="127"/>
                </a:cxn>
                <a:cxn ang="0">
                  <a:pos x="393" y="95"/>
                </a:cxn>
                <a:cxn ang="0">
                  <a:pos x="338" y="85"/>
                </a:cxn>
                <a:cxn ang="0">
                  <a:pos x="272" y="136"/>
                </a:cxn>
                <a:cxn ang="0">
                  <a:pos x="211" y="221"/>
                </a:cxn>
                <a:cxn ang="0">
                  <a:pos x="140" y="267"/>
                </a:cxn>
                <a:cxn ang="0">
                  <a:pos x="32" y="267"/>
                </a:cxn>
                <a:cxn ang="0">
                  <a:pos x="0" y="239"/>
                </a:cxn>
                <a:cxn ang="0">
                  <a:pos x="0" y="193"/>
                </a:cxn>
                <a:cxn ang="0">
                  <a:pos x="47" y="150"/>
                </a:cxn>
                <a:cxn ang="0">
                  <a:pos x="98" y="165"/>
                </a:cxn>
                <a:cxn ang="0">
                  <a:pos x="145" y="155"/>
                </a:cxn>
                <a:cxn ang="0">
                  <a:pos x="230" y="95"/>
                </a:cxn>
                <a:cxn ang="0">
                  <a:pos x="314" y="29"/>
                </a:cxn>
                <a:cxn ang="0">
                  <a:pos x="393" y="10"/>
                </a:cxn>
                <a:cxn ang="0">
                  <a:pos x="506" y="0"/>
                </a:cxn>
                <a:cxn ang="0">
                  <a:pos x="510" y="52"/>
                </a:cxn>
                <a:cxn ang="0">
                  <a:pos x="483" y="108"/>
                </a:cxn>
                <a:cxn ang="0">
                  <a:pos x="478" y="253"/>
                </a:cxn>
                <a:cxn ang="0">
                  <a:pos x="510" y="446"/>
                </a:cxn>
                <a:cxn ang="0">
                  <a:pos x="562" y="633"/>
                </a:cxn>
                <a:cxn ang="0">
                  <a:pos x="608" y="744"/>
                </a:cxn>
                <a:cxn ang="0">
                  <a:pos x="680" y="797"/>
                </a:cxn>
                <a:cxn ang="0">
                  <a:pos x="749" y="797"/>
                </a:cxn>
                <a:cxn ang="0">
                  <a:pos x="819" y="744"/>
                </a:cxn>
                <a:cxn ang="0">
                  <a:pos x="914" y="627"/>
                </a:cxn>
                <a:cxn ang="0">
                  <a:pos x="974" y="459"/>
                </a:cxn>
                <a:cxn ang="0">
                  <a:pos x="984" y="389"/>
                </a:cxn>
              </a:cxnLst>
              <a:rect l="0" t="0" r="r" b="b"/>
              <a:pathLst>
                <a:path w="1208" h="937">
                  <a:moveTo>
                    <a:pt x="984" y="389"/>
                  </a:moveTo>
                  <a:lnTo>
                    <a:pt x="1002" y="267"/>
                  </a:lnTo>
                  <a:lnTo>
                    <a:pt x="1072" y="221"/>
                  </a:lnTo>
                  <a:lnTo>
                    <a:pt x="1157" y="212"/>
                  </a:lnTo>
                  <a:lnTo>
                    <a:pt x="1208" y="267"/>
                  </a:lnTo>
                  <a:lnTo>
                    <a:pt x="1185" y="374"/>
                  </a:lnTo>
                  <a:lnTo>
                    <a:pt x="1138" y="520"/>
                  </a:lnTo>
                  <a:lnTo>
                    <a:pt x="1044" y="684"/>
                  </a:lnTo>
                  <a:lnTo>
                    <a:pt x="927" y="824"/>
                  </a:lnTo>
                  <a:lnTo>
                    <a:pt x="829" y="899"/>
                  </a:lnTo>
                  <a:lnTo>
                    <a:pt x="721" y="937"/>
                  </a:lnTo>
                  <a:lnTo>
                    <a:pt x="618" y="923"/>
                  </a:lnTo>
                  <a:lnTo>
                    <a:pt x="538" y="880"/>
                  </a:lnTo>
                  <a:lnTo>
                    <a:pt x="510" y="810"/>
                  </a:lnTo>
                  <a:lnTo>
                    <a:pt x="478" y="689"/>
                  </a:lnTo>
                  <a:lnTo>
                    <a:pt x="440" y="465"/>
                  </a:lnTo>
                  <a:lnTo>
                    <a:pt x="412" y="310"/>
                  </a:lnTo>
                  <a:lnTo>
                    <a:pt x="412" y="127"/>
                  </a:lnTo>
                  <a:lnTo>
                    <a:pt x="393" y="95"/>
                  </a:lnTo>
                  <a:lnTo>
                    <a:pt x="338" y="85"/>
                  </a:lnTo>
                  <a:lnTo>
                    <a:pt x="272" y="136"/>
                  </a:lnTo>
                  <a:lnTo>
                    <a:pt x="211" y="221"/>
                  </a:lnTo>
                  <a:lnTo>
                    <a:pt x="140" y="267"/>
                  </a:lnTo>
                  <a:lnTo>
                    <a:pt x="32" y="267"/>
                  </a:lnTo>
                  <a:lnTo>
                    <a:pt x="0" y="239"/>
                  </a:lnTo>
                  <a:lnTo>
                    <a:pt x="0" y="193"/>
                  </a:lnTo>
                  <a:lnTo>
                    <a:pt x="47" y="150"/>
                  </a:lnTo>
                  <a:lnTo>
                    <a:pt x="98" y="165"/>
                  </a:lnTo>
                  <a:lnTo>
                    <a:pt x="145" y="155"/>
                  </a:lnTo>
                  <a:lnTo>
                    <a:pt x="230" y="95"/>
                  </a:lnTo>
                  <a:lnTo>
                    <a:pt x="314" y="29"/>
                  </a:lnTo>
                  <a:lnTo>
                    <a:pt x="393" y="10"/>
                  </a:lnTo>
                  <a:lnTo>
                    <a:pt x="506" y="0"/>
                  </a:lnTo>
                  <a:lnTo>
                    <a:pt x="510" y="52"/>
                  </a:lnTo>
                  <a:lnTo>
                    <a:pt x="483" y="108"/>
                  </a:lnTo>
                  <a:lnTo>
                    <a:pt x="478" y="253"/>
                  </a:lnTo>
                  <a:lnTo>
                    <a:pt x="510" y="446"/>
                  </a:lnTo>
                  <a:lnTo>
                    <a:pt x="562" y="633"/>
                  </a:lnTo>
                  <a:lnTo>
                    <a:pt x="608" y="744"/>
                  </a:lnTo>
                  <a:lnTo>
                    <a:pt x="680" y="797"/>
                  </a:lnTo>
                  <a:lnTo>
                    <a:pt x="749" y="797"/>
                  </a:lnTo>
                  <a:lnTo>
                    <a:pt x="819" y="744"/>
                  </a:lnTo>
                  <a:lnTo>
                    <a:pt x="914" y="627"/>
                  </a:lnTo>
                  <a:lnTo>
                    <a:pt x="974" y="459"/>
                  </a:lnTo>
                  <a:lnTo>
                    <a:pt x="984" y="38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8688" name="Freeform 32"/>
            <p:cNvSpPr>
              <a:spLocks/>
            </p:cNvSpPr>
            <p:nvPr/>
          </p:nvSpPr>
          <p:spPr bwMode="auto">
            <a:xfrm>
              <a:off x="8399" y="5486"/>
              <a:ext cx="284" cy="493"/>
            </a:xfrm>
            <a:custGeom>
              <a:avLst/>
              <a:gdLst/>
              <a:ahLst/>
              <a:cxnLst>
                <a:cxn ang="0">
                  <a:pos x="542" y="1123"/>
                </a:cxn>
                <a:cxn ang="0">
                  <a:pos x="682" y="1265"/>
                </a:cxn>
                <a:cxn ang="0">
                  <a:pos x="739" y="1265"/>
                </a:cxn>
                <a:cxn ang="0">
                  <a:pos x="833" y="1321"/>
                </a:cxn>
                <a:cxn ang="0">
                  <a:pos x="852" y="1386"/>
                </a:cxn>
                <a:cxn ang="0">
                  <a:pos x="823" y="1471"/>
                </a:cxn>
                <a:cxn ang="0">
                  <a:pos x="748" y="1480"/>
                </a:cxn>
                <a:cxn ang="0">
                  <a:pos x="654" y="1414"/>
                </a:cxn>
                <a:cxn ang="0">
                  <a:pos x="467" y="1236"/>
                </a:cxn>
                <a:cxn ang="0">
                  <a:pos x="346" y="1068"/>
                </a:cxn>
                <a:cxn ang="0">
                  <a:pos x="289" y="936"/>
                </a:cxn>
                <a:cxn ang="0">
                  <a:pos x="251" y="712"/>
                </a:cxn>
                <a:cxn ang="0">
                  <a:pos x="251" y="421"/>
                </a:cxn>
                <a:cxn ang="0">
                  <a:pos x="242" y="347"/>
                </a:cxn>
                <a:cxn ang="0">
                  <a:pos x="187" y="291"/>
                </a:cxn>
                <a:cxn ang="0">
                  <a:pos x="27" y="300"/>
                </a:cxn>
                <a:cxn ang="0">
                  <a:pos x="0" y="272"/>
                </a:cxn>
                <a:cxn ang="0">
                  <a:pos x="36" y="253"/>
                </a:cxn>
                <a:cxn ang="0">
                  <a:pos x="149" y="244"/>
                </a:cxn>
                <a:cxn ang="0">
                  <a:pos x="168" y="225"/>
                </a:cxn>
                <a:cxn ang="0">
                  <a:pos x="8" y="131"/>
                </a:cxn>
                <a:cxn ang="0">
                  <a:pos x="8" y="94"/>
                </a:cxn>
                <a:cxn ang="0">
                  <a:pos x="36" y="85"/>
                </a:cxn>
                <a:cxn ang="0">
                  <a:pos x="168" y="159"/>
                </a:cxn>
                <a:cxn ang="0">
                  <a:pos x="196" y="149"/>
                </a:cxn>
                <a:cxn ang="0">
                  <a:pos x="168" y="9"/>
                </a:cxn>
                <a:cxn ang="0">
                  <a:pos x="187" y="0"/>
                </a:cxn>
                <a:cxn ang="0">
                  <a:pos x="206" y="9"/>
                </a:cxn>
                <a:cxn ang="0">
                  <a:pos x="242" y="149"/>
                </a:cxn>
                <a:cxn ang="0">
                  <a:pos x="270" y="159"/>
                </a:cxn>
                <a:cxn ang="0">
                  <a:pos x="346" y="9"/>
                </a:cxn>
                <a:cxn ang="0">
                  <a:pos x="364" y="9"/>
                </a:cxn>
                <a:cxn ang="0">
                  <a:pos x="364" y="57"/>
                </a:cxn>
                <a:cxn ang="0">
                  <a:pos x="317" y="178"/>
                </a:cxn>
                <a:cxn ang="0">
                  <a:pos x="317" y="244"/>
                </a:cxn>
                <a:cxn ang="0">
                  <a:pos x="336" y="328"/>
                </a:cxn>
                <a:cxn ang="0">
                  <a:pos x="327" y="440"/>
                </a:cxn>
                <a:cxn ang="0">
                  <a:pos x="336" y="646"/>
                </a:cxn>
                <a:cxn ang="0">
                  <a:pos x="355" y="778"/>
                </a:cxn>
                <a:cxn ang="0">
                  <a:pos x="402" y="927"/>
                </a:cxn>
                <a:cxn ang="0">
                  <a:pos x="467" y="1040"/>
                </a:cxn>
                <a:cxn ang="0">
                  <a:pos x="542" y="1123"/>
                </a:cxn>
              </a:cxnLst>
              <a:rect l="0" t="0" r="r" b="b"/>
              <a:pathLst>
                <a:path w="852" h="1480">
                  <a:moveTo>
                    <a:pt x="542" y="1123"/>
                  </a:moveTo>
                  <a:lnTo>
                    <a:pt x="682" y="1265"/>
                  </a:lnTo>
                  <a:lnTo>
                    <a:pt x="739" y="1265"/>
                  </a:lnTo>
                  <a:lnTo>
                    <a:pt x="833" y="1321"/>
                  </a:lnTo>
                  <a:lnTo>
                    <a:pt x="852" y="1386"/>
                  </a:lnTo>
                  <a:lnTo>
                    <a:pt x="823" y="1471"/>
                  </a:lnTo>
                  <a:lnTo>
                    <a:pt x="748" y="1480"/>
                  </a:lnTo>
                  <a:lnTo>
                    <a:pt x="654" y="1414"/>
                  </a:lnTo>
                  <a:lnTo>
                    <a:pt x="467" y="1236"/>
                  </a:lnTo>
                  <a:lnTo>
                    <a:pt x="346" y="1068"/>
                  </a:lnTo>
                  <a:lnTo>
                    <a:pt x="289" y="936"/>
                  </a:lnTo>
                  <a:lnTo>
                    <a:pt x="251" y="712"/>
                  </a:lnTo>
                  <a:lnTo>
                    <a:pt x="251" y="421"/>
                  </a:lnTo>
                  <a:lnTo>
                    <a:pt x="242" y="347"/>
                  </a:lnTo>
                  <a:lnTo>
                    <a:pt x="187" y="291"/>
                  </a:lnTo>
                  <a:lnTo>
                    <a:pt x="27" y="300"/>
                  </a:lnTo>
                  <a:lnTo>
                    <a:pt x="0" y="272"/>
                  </a:lnTo>
                  <a:lnTo>
                    <a:pt x="36" y="253"/>
                  </a:lnTo>
                  <a:lnTo>
                    <a:pt x="149" y="244"/>
                  </a:lnTo>
                  <a:lnTo>
                    <a:pt x="168" y="225"/>
                  </a:lnTo>
                  <a:lnTo>
                    <a:pt x="8" y="131"/>
                  </a:lnTo>
                  <a:lnTo>
                    <a:pt x="8" y="94"/>
                  </a:lnTo>
                  <a:lnTo>
                    <a:pt x="36" y="85"/>
                  </a:lnTo>
                  <a:lnTo>
                    <a:pt x="168" y="159"/>
                  </a:lnTo>
                  <a:lnTo>
                    <a:pt x="196" y="149"/>
                  </a:lnTo>
                  <a:lnTo>
                    <a:pt x="168" y="9"/>
                  </a:lnTo>
                  <a:lnTo>
                    <a:pt x="187" y="0"/>
                  </a:lnTo>
                  <a:lnTo>
                    <a:pt x="206" y="9"/>
                  </a:lnTo>
                  <a:lnTo>
                    <a:pt x="242" y="149"/>
                  </a:lnTo>
                  <a:lnTo>
                    <a:pt x="270" y="159"/>
                  </a:lnTo>
                  <a:lnTo>
                    <a:pt x="346" y="9"/>
                  </a:lnTo>
                  <a:lnTo>
                    <a:pt x="364" y="9"/>
                  </a:lnTo>
                  <a:lnTo>
                    <a:pt x="364" y="57"/>
                  </a:lnTo>
                  <a:lnTo>
                    <a:pt x="317" y="178"/>
                  </a:lnTo>
                  <a:lnTo>
                    <a:pt x="317" y="244"/>
                  </a:lnTo>
                  <a:lnTo>
                    <a:pt x="336" y="328"/>
                  </a:lnTo>
                  <a:lnTo>
                    <a:pt x="327" y="440"/>
                  </a:lnTo>
                  <a:lnTo>
                    <a:pt x="336" y="646"/>
                  </a:lnTo>
                  <a:lnTo>
                    <a:pt x="355" y="778"/>
                  </a:lnTo>
                  <a:lnTo>
                    <a:pt x="402" y="927"/>
                  </a:lnTo>
                  <a:lnTo>
                    <a:pt x="467" y="1040"/>
                  </a:lnTo>
                  <a:lnTo>
                    <a:pt x="542" y="11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66800" y="14097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a:t>Queuing System Operating Characteristics</a:t>
            </a:r>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a:p>
          <a:p>
            <a:pPr>
              <a:buFont typeface="Monotype Sorts" pitchFamily="2" charset="2"/>
              <a:buNone/>
            </a:pPr>
            <a:r>
              <a:rPr lang="en-US" i="1"/>
              <a:t>	 P</a:t>
            </a:r>
            <a:r>
              <a:rPr lang="en-US" baseline="-25000"/>
              <a:t>0 </a:t>
            </a:r>
            <a:r>
              <a:rPr lang="en-US"/>
              <a:t> =  probability the service facility is idle</a:t>
            </a:r>
          </a:p>
          <a:p>
            <a:pPr>
              <a:buFont typeface="Monotype Sorts" pitchFamily="2" charset="2"/>
              <a:buNone/>
            </a:pPr>
            <a:r>
              <a:rPr lang="en-US" i="1"/>
              <a:t>	 P</a:t>
            </a:r>
            <a:r>
              <a:rPr lang="en-US" i="1" baseline="-25000"/>
              <a:t>n</a:t>
            </a:r>
            <a:r>
              <a:rPr lang="en-US"/>
              <a:t> </a:t>
            </a:r>
            <a:r>
              <a:rPr lang="en-US" sz="1800"/>
              <a:t> </a:t>
            </a:r>
            <a:r>
              <a:rPr lang="en-US"/>
              <a:t>=  probability of </a:t>
            </a:r>
            <a:r>
              <a:rPr lang="en-US" i="1"/>
              <a:t>n</a:t>
            </a:r>
            <a:r>
              <a:rPr lang="en-US"/>
              <a:t>  units in the system</a:t>
            </a:r>
          </a:p>
          <a:p>
            <a:pPr>
              <a:buFont typeface="Monotype Sorts" pitchFamily="2" charset="2"/>
              <a:buNone/>
            </a:pPr>
            <a:r>
              <a:rPr lang="en-US" i="1"/>
              <a:t>	 P</a:t>
            </a:r>
            <a:r>
              <a:rPr lang="en-US" i="1" baseline="-25000"/>
              <a:t>w</a:t>
            </a:r>
            <a:r>
              <a:rPr lang="en-US"/>
              <a:t> </a:t>
            </a:r>
            <a:r>
              <a:rPr lang="en-US" sz="1200"/>
              <a:t> </a:t>
            </a:r>
            <a:r>
              <a:rPr lang="en-US"/>
              <a:t>=  probability an arriving unit must wait for 	    service</a:t>
            </a:r>
          </a:p>
          <a:p>
            <a:pPr>
              <a:buFont typeface="Monotype Sorts" pitchFamily="2" charset="2"/>
              <a:buNone/>
            </a:pPr>
            <a:r>
              <a:rPr lang="en-US"/>
              <a:t>	  </a:t>
            </a:r>
            <a:r>
              <a:rPr lang="en-US" i="1"/>
              <a:t>L</a:t>
            </a:r>
            <a:r>
              <a:rPr lang="en-US" i="1" baseline="-25000"/>
              <a:t>q</a:t>
            </a:r>
            <a:r>
              <a:rPr lang="en-US"/>
              <a:t> </a:t>
            </a:r>
            <a:r>
              <a:rPr lang="en-US" sz="1800"/>
              <a:t> </a:t>
            </a:r>
            <a:r>
              <a:rPr lang="en-US"/>
              <a:t>=  average number of units in the queue 	 	    awaiting service</a:t>
            </a:r>
          </a:p>
          <a:p>
            <a:pPr>
              <a:buFont typeface="Monotype Sorts" pitchFamily="2" charset="2"/>
              <a:buNone/>
            </a:pPr>
            <a:r>
              <a:rPr lang="en-US"/>
              <a:t>	   </a:t>
            </a:r>
            <a:r>
              <a:rPr lang="en-US" i="1"/>
              <a:t>L</a:t>
            </a:r>
            <a:r>
              <a:rPr lang="en-US"/>
              <a:t>  =  average number of units in the system</a:t>
            </a:r>
          </a:p>
          <a:p>
            <a:pPr>
              <a:buFont typeface="Monotype Sorts" pitchFamily="2" charset="2"/>
              <a:buNone/>
            </a:pPr>
            <a:r>
              <a:rPr lang="en-US" i="1"/>
              <a:t>	 W</a:t>
            </a:r>
            <a:r>
              <a:rPr lang="en-US" i="1" baseline="-25000"/>
              <a:t>q</a:t>
            </a:r>
            <a:r>
              <a:rPr lang="en-US"/>
              <a:t> </a:t>
            </a:r>
            <a:r>
              <a:rPr lang="en-US" sz="1200"/>
              <a:t> </a:t>
            </a:r>
            <a:r>
              <a:rPr lang="en-US"/>
              <a:t>=  average time a unit spends in the queue 		 	awaiting service</a:t>
            </a:r>
          </a:p>
          <a:p>
            <a:pPr>
              <a:buFont typeface="Monotype Sorts" pitchFamily="2" charset="2"/>
              <a:buNone/>
            </a:pPr>
            <a:r>
              <a:rPr lang="en-US"/>
              <a:t>	  </a:t>
            </a:r>
            <a:r>
              <a:rPr lang="en-US" i="1"/>
              <a:t>W</a:t>
            </a:r>
            <a:r>
              <a:rPr lang="en-US"/>
              <a:t>  =  average time a unit spends in the system</a:t>
            </a: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66800" y="14097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dirty="0" smtClean="0"/>
              <a:t>M/M/1   Operating Characteristics</a:t>
            </a:r>
            <a:endParaRPr lang="en-US" dirty="0"/>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dirty="0"/>
          </a:p>
          <a:p>
            <a:pPr>
              <a:buFont typeface="Monotype Sorts" pitchFamily="2" charset="2"/>
              <a:buNone/>
            </a:pPr>
            <a:r>
              <a:rPr lang="en-US" i="1" dirty="0"/>
              <a:t>	 P</a:t>
            </a:r>
            <a:r>
              <a:rPr lang="en-US" baseline="-25000" dirty="0"/>
              <a:t>0 </a:t>
            </a:r>
            <a:r>
              <a:rPr lang="en-US" dirty="0"/>
              <a:t> </a:t>
            </a:r>
            <a:r>
              <a:rPr lang="en-US" dirty="0" smtClean="0"/>
              <a:t>= 1 – </a:t>
            </a:r>
            <a:r>
              <a:rPr lang="en-US" dirty="0" smtClean="0">
                <a:latin typeface="Symbol" pitchFamily="18" charset="2"/>
              </a:rPr>
              <a:t>l/m</a:t>
            </a:r>
            <a:endParaRPr lang="en-US" dirty="0">
              <a:latin typeface="Symbol" pitchFamily="18" charset="2"/>
            </a:endParaRPr>
          </a:p>
          <a:p>
            <a:pPr>
              <a:buNone/>
            </a:pPr>
            <a:r>
              <a:rPr lang="en-US" i="1" dirty="0"/>
              <a:t>	 </a:t>
            </a:r>
            <a:r>
              <a:rPr lang="en-US" i="1" dirty="0" err="1"/>
              <a:t>P</a:t>
            </a:r>
            <a:r>
              <a:rPr lang="en-US" i="1" baseline="-25000" dirty="0" err="1"/>
              <a:t>n</a:t>
            </a:r>
            <a:r>
              <a:rPr lang="en-US" dirty="0"/>
              <a:t> </a:t>
            </a:r>
            <a:r>
              <a:rPr lang="en-US" sz="1800" dirty="0"/>
              <a:t> </a:t>
            </a:r>
            <a:r>
              <a:rPr lang="en-US" dirty="0"/>
              <a:t>= </a:t>
            </a:r>
            <a:r>
              <a:rPr lang="en-US" dirty="0" smtClean="0"/>
              <a:t>(</a:t>
            </a:r>
            <a:r>
              <a:rPr lang="en-US" dirty="0" smtClean="0">
                <a:latin typeface="Symbol" pitchFamily="18" charset="2"/>
              </a:rPr>
              <a:t>l/m)</a:t>
            </a:r>
            <a:r>
              <a:rPr lang="en-US" i="1" baseline="30000" dirty="0" smtClean="0"/>
              <a:t>n</a:t>
            </a:r>
            <a:r>
              <a:rPr lang="en-US" dirty="0" smtClean="0">
                <a:latin typeface="Symbol" pitchFamily="18" charset="2"/>
              </a:rPr>
              <a:t> </a:t>
            </a:r>
            <a:r>
              <a:rPr lang="en-US" i="1" dirty="0" smtClean="0"/>
              <a:t>P</a:t>
            </a:r>
            <a:r>
              <a:rPr lang="en-US" baseline="-25000" dirty="0" smtClean="0"/>
              <a:t>0 </a:t>
            </a:r>
            <a:r>
              <a:rPr lang="en-US" dirty="0" smtClean="0">
                <a:latin typeface="Symbol" pitchFamily="18" charset="2"/>
              </a:rPr>
              <a:t>= </a:t>
            </a:r>
            <a:r>
              <a:rPr lang="en-US" dirty="0" smtClean="0"/>
              <a:t>(</a:t>
            </a:r>
            <a:r>
              <a:rPr lang="en-US" dirty="0" smtClean="0">
                <a:latin typeface="Symbol" pitchFamily="18" charset="2"/>
              </a:rPr>
              <a:t>l/m)</a:t>
            </a:r>
            <a:r>
              <a:rPr lang="en-US" i="1" baseline="30000" dirty="0" smtClean="0">
                <a:latin typeface="+mj-lt"/>
              </a:rPr>
              <a:t>n</a:t>
            </a:r>
            <a:r>
              <a:rPr lang="en-US" dirty="0" smtClean="0">
                <a:latin typeface="Symbol" pitchFamily="18" charset="2"/>
              </a:rPr>
              <a:t> (</a:t>
            </a:r>
            <a:r>
              <a:rPr lang="en-US" dirty="0" smtClean="0"/>
              <a:t>1 – </a:t>
            </a:r>
            <a:r>
              <a:rPr lang="en-US" dirty="0" smtClean="0">
                <a:latin typeface="Symbol" pitchFamily="18" charset="2"/>
              </a:rPr>
              <a:t>l/m)</a:t>
            </a:r>
          </a:p>
          <a:p>
            <a:pPr>
              <a:buNone/>
            </a:pPr>
            <a:endParaRPr lang="en-US" sz="800" dirty="0"/>
          </a:p>
          <a:p>
            <a:pPr>
              <a:buNone/>
            </a:pPr>
            <a:r>
              <a:rPr lang="en-US" i="1" dirty="0"/>
              <a:t>	 P</a:t>
            </a:r>
            <a:r>
              <a:rPr lang="en-US" i="1" baseline="-25000" dirty="0"/>
              <a:t>w</a:t>
            </a:r>
            <a:r>
              <a:rPr lang="en-US" dirty="0"/>
              <a:t> </a:t>
            </a:r>
            <a:r>
              <a:rPr lang="en-US" sz="1200" dirty="0"/>
              <a:t> </a:t>
            </a:r>
            <a:r>
              <a:rPr lang="en-US" dirty="0"/>
              <a:t>= </a:t>
            </a:r>
            <a:r>
              <a:rPr lang="en-US" dirty="0" smtClean="0">
                <a:latin typeface="Symbol" pitchFamily="18" charset="2"/>
              </a:rPr>
              <a:t>l/m</a:t>
            </a:r>
          </a:p>
          <a:p>
            <a:pPr>
              <a:buNone/>
            </a:pPr>
            <a:endParaRPr lang="en-US" sz="800" dirty="0"/>
          </a:p>
          <a:p>
            <a:pPr>
              <a:buNone/>
            </a:pPr>
            <a:r>
              <a:rPr lang="en-US" dirty="0"/>
              <a:t>	  </a:t>
            </a:r>
            <a:r>
              <a:rPr lang="en-US" i="1" dirty="0" err="1"/>
              <a:t>L</a:t>
            </a:r>
            <a:r>
              <a:rPr lang="en-US" i="1" baseline="-25000" dirty="0" err="1"/>
              <a:t>q</a:t>
            </a:r>
            <a:r>
              <a:rPr lang="en-US" dirty="0"/>
              <a:t> </a:t>
            </a:r>
            <a:r>
              <a:rPr lang="en-US" sz="1800" dirty="0"/>
              <a:t> </a:t>
            </a:r>
            <a:r>
              <a:rPr lang="en-US" dirty="0"/>
              <a:t>= </a:t>
            </a:r>
            <a:r>
              <a:rPr lang="en-US" dirty="0" smtClean="0">
                <a:latin typeface="Symbol" pitchFamily="18" charset="2"/>
              </a:rPr>
              <a:t>l</a:t>
            </a:r>
            <a:r>
              <a:rPr lang="en-US" i="1" baseline="30000" dirty="0" smtClean="0"/>
              <a:t>2</a:t>
            </a:r>
            <a:r>
              <a:rPr lang="en-US" dirty="0" smtClean="0">
                <a:latin typeface="Symbol" pitchFamily="18" charset="2"/>
              </a:rPr>
              <a:t> /{m(m</a:t>
            </a:r>
            <a:r>
              <a:rPr lang="en-US" dirty="0" smtClean="0"/>
              <a:t> – </a:t>
            </a:r>
            <a:r>
              <a:rPr lang="en-US" dirty="0" smtClean="0">
                <a:latin typeface="Symbol" pitchFamily="18" charset="2"/>
              </a:rPr>
              <a:t>l)}</a:t>
            </a:r>
            <a:endParaRPr lang="en-US" dirty="0"/>
          </a:p>
          <a:p>
            <a:pPr>
              <a:buNone/>
            </a:pPr>
            <a:r>
              <a:rPr lang="en-US" dirty="0"/>
              <a:t>	   </a:t>
            </a:r>
            <a:r>
              <a:rPr lang="en-US" i="1" dirty="0"/>
              <a:t>L</a:t>
            </a:r>
            <a:r>
              <a:rPr lang="en-US" dirty="0"/>
              <a:t>  = </a:t>
            </a:r>
            <a:r>
              <a:rPr lang="en-US" i="1" dirty="0" err="1" smtClean="0"/>
              <a:t>L</a:t>
            </a:r>
            <a:r>
              <a:rPr lang="en-US" i="1" baseline="-25000" dirty="0" err="1" smtClean="0"/>
              <a:t>q</a:t>
            </a:r>
            <a:r>
              <a:rPr lang="en-US" dirty="0" smtClean="0"/>
              <a:t> + </a:t>
            </a:r>
            <a:r>
              <a:rPr lang="en-US" dirty="0" smtClean="0">
                <a:latin typeface="Symbol" pitchFamily="18" charset="2"/>
              </a:rPr>
              <a:t>l/</a:t>
            </a:r>
            <a:r>
              <a:rPr lang="en-US" i="1" dirty="0" smtClean="0">
                <a:latin typeface="Symbol" pitchFamily="18" charset="2"/>
              </a:rPr>
              <a:t>m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/(m</a:t>
            </a:r>
            <a:r>
              <a:rPr lang="en-US" dirty="0" smtClean="0"/>
              <a:t> – </a:t>
            </a:r>
            <a:r>
              <a:rPr lang="en-US" dirty="0" smtClean="0">
                <a:latin typeface="Symbol" pitchFamily="18" charset="2"/>
              </a:rPr>
              <a:t>l)</a:t>
            </a:r>
          </a:p>
          <a:p>
            <a:pPr>
              <a:buNone/>
            </a:pPr>
            <a:endParaRPr lang="en-US" sz="800" dirty="0" smtClean="0">
              <a:latin typeface="Symbol" pitchFamily="18" charset="2"/>
            </a:endParaRPr>
          </a:p>
          <a:p>
            <a:pPr>
              <a:buNone/>
            </a:pPr>
            <a:r>
              <a:rPr lang="en-US" i="1" dirty="0" smtClean="0"/>
              <a:t>	 </a:t>
            </a:r>
            <a:r>
              <a:rPr lang="en-US" i="1" dirty="0" err="1" smtClean="0"/>
              <a:t>W</a:t>
            </a:r>
            <a:r>
              <a:rPr lang="en-US" i="1" baseline="-25000" dirty="0" err="1" smtClean="0"/>
              <a:t>q</a:t>
            </a:r>
            <a:r>
              <a:rPr lang="en-US" dirty="0" smtClean="0"/>
              <a:t> </a:t>
            </a:r>
            <a:r>
              <a:rPr lang="en-US" sz="1200" dirty="0" smtClean="0"/>
              <a:t> </a:t>
            </a:r>
            <a:r>
              <a:rPr lang="en-US" dirty="0" smtClean="0"/>
              <a:t>=  </a:t>
            </a:r>
            <a:r>
              <a:rPr lang="en-US" i="1" dirty="0" err="1" smtClean="0"/>
              <a:t>L</a:t>
            </a:r>
            <a:r>
              <a:rPr lang="en-US" i="1" baseline="-25000" dirty="0" err="1" smtClean="0"/>
              <a:t>q</a:t>
            </a:r>
            <a:r>
              <a:rPr lang="en-US" dirty="0" smtClean="0"/>
              <a:t>/</a:t>
            </a:r>
            <a:r>
              <a:rPr lang="en-US" dirty="0" smtClean="0">
                <a:latin typeface="Symbol" pitchFamily="18" charset="2"/>
              </a:rPr>
              <a:t>l</a:t>
            </a:r>
            <a:r>
              <a:rPr lang="en-US" i="1" dirty="0" smtClean="0">
                <a:latin typeface="Symbol" pitchFamily="18" charset="2"/>
              </a:rPr>
              <a:t>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/{m(m</a:t>
            </a:r>
            <a:r>
              <a:rPr lang="en-US" dirty="0" smtClean="0"/>
              <a:t> – </a:t>
            </a:r>
            <a:r>
              <a:rPr lang="en-US" dirty="0" smtClean="0">
                <a:latin typeface="Symbol" pitchFamily="18" charset="2"/>
              </a:rPr>
              <a:t>l)}</a:t>
            </a:r>
            <a:endParaRPr lang="en-US" dirty="0" smtClean="0"/>
          </a:p>
          <a:p>
            <a:pPr>
              <a:buNone/>
            </a:pPr>
            <a:r>
              <a:rPr lang="en-US" dirty="0"/>
              <a:t>	  </a:t>
            </a:r>
            <a:r>
              <a:rPr lang="en-US" i="1" dirty="0"/>
              <a:t>W</a:t>
            </a:r>
            <a:r>
              <a:rPr lang="en-US" dirty="0"/>
              <a:t>  = </a:t>
            </a:r>
            <a:r>
              <a:rPr lang="en-US" i="1" dirty="0" err="1" smtClean="0"/>
              <a:t>W</a:t>
            </a:r>
            <a:r>
              <a:rPr lang="en-US" i="1" baseline="-25000" dirty="0" err="1" smtClean="0"/>
              <a:t>q</a:t>
            </a:r>
            <a:r>
              <a:rPr lang="en-US" dirty="0" smtClean="0"/>
              <a:t> + </a:t>
            </a:r>
            <a:r>
              <a:rPr lang="en-US" i="1" dirty="0" smtClean="0"/>
              <a:t>1</a:t>
            </a:r>
            <a:r>
              <a:rPr lang="en-US" dirty="0" smtClean="0"/>
              <a:t>/</a:t>
            </a:r>
            <a:r>
              <a:rPr lang="en-US" dirty="0" smtClean="0">
                <a:latin typeface="Symbol" pitchFamily="18" charset="2"/>
              </a:rPr>
              <a:t>m</a:t>
            </a:r>
            <a:r>
              <a:rPr lang="en-US" i="1" dirty="0" smtClean="0">
                <a:latin typeface="Symbol" pitchFamily="18" charset="2"/>
              </a:rPr>
              <a:t> </a:t>
            </a:r>
            <a:r>
              <a:rPr lang="en-US" dirty="0" smtClean="0">
                <a:latin typeface="Symbol" pitchFamily="18" charset="2"/>
              </a:rPr>
              <a:t>=</a:t>
            </a:r>
            <a:r>
              <a:rPr lang="en-US" i="1" dirty="0" smtClean="0">
                <a:latin typeface="Symbol" pitchFamily="18" charset="2"/>
              </a:rPr>
              <a:t> </a:t>
            </a:r>
            <a:r>
              <a:rPr lang="en-US" dirty="0" smtClean="0">
                <a:latin typeface="Symbol" pitchFamily="18" charset="2"/>
              </a:rPr>
              <a:t>1 /(m</a:t>
            </a:r>
            <a:r>
              <a:rPr lang="en-US" dirty="0" smtClean="0"/>
              <a:t> – </a:t>
            </a:r>
            <a:r>
              <a:rPr lang="en-US" dirty="0" smtClean="0">
                <a:latin typeface="Symbol" pitchFamily="18" charset="2"/>
              </a:rPr>
              <a:t>l)</a:t>
            </a:r>
            <a:endParaRPr lang="en-US" dirty="0"/>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63588" y="1093788"/>
            <a:ext cx="7656512" cy="4951412"/>
          </a:xfrm>
          <a:noFill/>
          <a:ln/>
        </p:spPr>
        <p:txBody>
          <a:bodyPr/>
          <a:lstStyle/>
          <a:p>
            <a:r>
              <a:rPr lang="en-US" dirty="0" smtClean="0"/>
              <a:t>A variable can be </a:t>
            </a:r>
            <a:r>
              <a:rPr lang="en-US" u="sng" dirty="0" smtClean="0"/>
              <a:t>discrete</a:t>
            </a:r>
            <a:r>
              <a:rPr lang="en-US" dirty="0" smtClean="0"/>
              <a:t> or </a:t>
            </a:r>
            <a:r>
              <a:rPr lang="en-US" u="sng" dirty="0" smtClean="0"/>
              <a:t>continuous</a:t>
            </a:r>
          </a:p>
          <a:p>
            <a:pPr>
              <a:buNone/>
            </a:pPr>
            <a:endParaRPr lang="en-US" u="sng" dirty="0" smtClean="0"/>
          </a:p>
          <a:p>
            <a:r>
              <a:rPr lang="en-US" dirty="0" smtClean="0"/>
              <a:t>A variable is discrete if it takes on a limited number of values, which can be listed.</a:t>
            </a:r>
          </a:p>
          <a:p>
            <a:pPr>
              <a:buNone/>
            </a:pPr>
            <a:r>
              <a:rPr lang="en-US" dirty="0" smtClean="0"/>
              <a:t>	Example: Poisson distribution</a:t>
            </a:r>
          </a:p>
          <a:p>
            <a:pPr>
              <a:buNone/>
            </a:pPr>
            <a:r>
              <a:rPr lang="en-US" dirty="0" smtClean="0"/>
              <a:t>	Other examples: </a:t>
            </a:r>
          </a:p>
          <a:p>
            <a:pPr>
              <a:buNone/>
            </a:pPr>
            <a:endParaRPr lang="en-US" dirty="0" smtClean="0"/>
          </a:p>
          <a:p>
            <a:r>
              <a:rPr lang="en-US" dirty="0" smtClean="0"/>
              <a:t>A variable is continuous  if it can take any value within a given range.</a:t>
            </a:r>
          </a:p>
          <a:p>
            <a:pPr>
              <a:buNone/>
            </a:pPr>
            <a:r>
              <a:rPr lang="en-US" dirty="0" smtClean="0"/>
              <a:t>	Example: Exponential distribution.</a:t>
            </a:r>
          </a:p>
          <a:p>
            <a:pPr>
              <a:buNone/>
            </a:pPr>
            <a:r>
              <a:rPr lang="en-US" dirty="0" smtClean="0"/>
              <a:t>	Other examples:</a:t>
            </a:r>
          </a:p>
        </p:txBody>
      </p:sp>
      <p:sp>
        <p:nvSpPr>
          <p:cNvPr id="6150" name="Rectangle 6"/>
          <p:cNvSpPr>
            <a:spLocks noGrp="1" noChangeArrowheads="1"/>
          </p:cNvSpPr>
          <p:nvPr>
            <p:ph type="title"/>
          </p:nvPr>
        </p:nvSpPr>
        <p:spPr>
          <a:noFill/>
          <a:ln/>
        </p:spPr>
        <p:txBody>
          <a:bodyPr/>
          <a:lstStyle/>
          <a:p>
            <a:r>
              <a:rPr lang="en-US" dirty="0" smtClean="0"/>
              <a:t>Discrete vs. Continuous distributions</a:t>
            </a:r>
            <a:endParaRPr lang="en-US" dirty="0"/>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ChangeArrowheads="1"/>
          </p:cNvSpPr>
          <p:nvPr/>
        </p:nvSpPr>
        <p:spPr bwMode="auto">
          <a:xfrm>
            <a:off x="685800" y="166688"/>
            <a:ext cx="7835900" cy="938212"/>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rPr>
              <a:t>Some General </a:t>
            </a:r>
            <a:r>
              <a:rPr lang="en-US" sz="2800" dirty="0" smtClean="0">
                <a:solidFill>
                  <a:srgbClr val="66FFFF"/>
                </a:solidFill>
                <a:effectLst>
                  <a:outerShdw blurRad="38100" dist="38100" dir="2700000" algn="tl">
                    <a:srgbClr val="000000"/>
                  </a:outerShdw>
                </a:effectLst>
              </a:rPr>
              <a:t>Relationships for </a:t>
            </a:r>
            <a:r>
              <a:rPr lang="en-US" sz="2800" dirty="0">
                <a:solidFill>
                  <a:srgbClr val="66FFFF"/>
                </a:solidFill>
                <a:effectLst>
                  <a:outerShdw blurRad="38100" dist="38100" dir="2700000" algn="tl">
                    <a:srgbClr val="000000"/>
                  </a:outerShdw>
                </a:effectLst>
              </a:rPr>
              <a:t>Waiting Line </a:t>
            </a:r>
            <a:r>
              <a:rPr lang="en-US" sz="2800" dirty="0" smtClean="0">
                <a:solidFill>
                  <a:srgbClr val="66FFFF"/>
                </a:solidFill>
                <a:effectLst>
                  <a:outerShdw blurRad="38100" dist="38100" dir="2700000" algn="tl">
                    <a:srgbClr val="000000"/>
                  </a:outerShdw>
                </a:effectLst>
              </a:rPr>
              <a:t>Models (M/M/1,  M/D/1,  and M/M/K)</a:t>
            </a:r>
            <a:endParaRPr lang="en-US" sz="2800" dirty="0">
              <a:solidFill>
                <a:srgbClr val="66FFFF"/>
              </a:solidFill>
              <a:effectLst>
                <a:outerShdw blurRad="38100" dist="38100" dir="2700000" algn="tl">
                  <a:srgbClr val="000000"/>
                </a:outerShdw>
              </a:effectLst>
            </a:endParaRPr>
          </a:p>
        </p:txBody>
      </p:sp>
      <p:sp>
        <p:nvSpPr>
          <p:cNvPr id="134148" name="Rectangle 4"/>
          <p:cNvSpPr>
            <a:spLocks noChangeArrowheads="1"/>
          </p:cNvSpPr>
          <p:nvPr/>
        </p:nvSpPr>
        <p:spPr bwMode="auto">
          <a:xfrm>
            <a:off x="2876550" y="1581150"/>
            <a:ext cx="3638550" cy="7239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34149" name="Rectangle 5"/>
          <p:cNvSpPr>
            <a:spLocks noChangeArrowheads="1"/>
          </p:cNvSpPr>
          <p:nvPr/>
        </p:nvSpPr>
        <p:spPr bwMode="auto">
          <a:xfrm>
            <a:off x="677863" y="1179513"/>
            <a:ext cx="7772400" cy="45672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rPr>
              <a:t>Little's flow equations are:              </a:t>
            </a:r>
            <a:r>
              <a:rPr lang="en-US" sz="1000" dirty="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None/>
            </a:pPr>
            <a:r>
              <a:rPr lang="en-US" sz="1000" dirty="0">
                <a:effectLst>
                  <a:outerShdw blurRad="38100" dist="38100" dir="2700000" algn="tl">
                    <a:srgbClr val="000000"/>
                  </a:outerShdw>
                </a:effectLst>
              </a:rPr>
              <a:t>		    </a:t>
            </a:r>
            <a:endParaRPr lang="en-US" sz="1000"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i="1" dirty="0" smtClean="0">
                <a:effectLst>
                  <a:outerShdw blurRad="38100" dist="38100" dir="2700000" algn="tl">
                    <a:srgbClr val="000000"/>
                  </a:outerShdw>
                </a:effectLst>
              </a:rPr>
              <a:t>		       	       L</a:t>
            </a:r>
            <a:r>
              <a:rPr lang="en-US" sz="2400" dirty="0" smtClean="0">
                <a:effectLst>
                  <a:outerShdw blurRad="38100" dist="38100" dir="2700000" algn="tl">
                    <a:srgbClr val="000000"/>
                  </a:outerShdw>
                </a:effectLst>
              </a:rPr>
              <a:t> = </a:t>
            </a:r>
            <a:r>
              <a:rPr lang="en-US" sz="2400" dirty="0" smtClean="0">
                <a:effectLst>
                  <a:outerShdw blurRad="38100" dist="38100" dir="2700000" algn="tl">
                    <a:srgbClr val="000000"/>
                  </a:outerShdw>
                </a:effectLst>
                <a:latin typeface="Symbol" pitchFamily="18" charset="2"/>
              </a:rPr>
              <a:t></a:t>
            </a:r>
            <a:r>
              <a:rPr lang="en-US" sz="2400" i="1" dirty="0" smtClean="0">
                <a:effectLst>
                  <a:outerShdw blurRad="38100" dist="38100" dir="2700000" algn="tl">
                    <a:srgbClr val="000000"/>
                  </a:outerShdw>
                </a:effectLst>
              </a:rPr>
              <a:t>W</a:t>
            </a:r>
            <a:r>
              <a:rPr lang="en-US" sz="2400" dirty="0" smtClean="0">
                <a:effectLst>
                  <a:outerShdw blurRad="38100" dist="38100" dir="2700000" algn="tl">
                    <a:srgbClr val="000000"/>
                  </a:outerShdw>
                </a:effectLst>
              </a:rPr>
              <a:t>   and   </a:t>
            </a:r>
            <a:r>
              <a:rPr lang="en-US" sz="2400" i="1" dirty="0" err="1" smtClean="0">
                <a:effectLst>
                  <a:outerShdw blurRad="38100" dist="38100" dir="2700000" algn="tl">
                    <a:srgbClr val="000000"/>
                  </a:outerShdw>
                </a:effectLst>
              </a:rPr>
              <a:t>L</a:t>
            </a:r>
            <a:r>
              <a:rPr lang="en-US" sz="2400" i="1" baseline="-25000" dirty="0" err="1" smtClean="0">
                <a:effectLst>
                  <a:outerShdw blurRad="38100" dist="38100" dir="2700000" algn="tl">
                    <a:srgbClr val="000000"/>
                  </a:outerShdw>
                </a:effectLst>
              </a:rPr>
              <a:t>q</a:t>
            </a:r>
            <a:r>
              <a:rPr lang="en-US" sz="2400" dirty="0" smtClean="0">
                <a:effectLst>
                  <a:outerShdw blurRad="38100" dist="38100" dir="2700000" algn="tl">
                    <a:srgbClr val="000000"/>
                  </a:outerShdw>
                </a:effectLst>
              </a:rPr>
              <a:t> = </a:t>
            </a:r>
            <a:r>
              <a:rPr lang="en-US" sz="2400" dirty="0" smtClean="0">
                <a:effectLst>
                  <a:outerShdw blurRad="38100" dist="38100" dir="2700000" algn="tl">
                    <a:srgbClr val="000000"/>
                  </a:outerShdw>
                </a:effectLst>
                <a:latin typeface="Symbol" pitchFamily="18" charset="2"/>
              </a:rPr>
              <a:t></a:t>
            </a:r>
            <a:r>
              <a:rPr lang="en-US" sz="2400" i="1" dirty="0" err="1" smtClean="0">
                <a:effectLst>
                  <a:outerShdw blurRad="38100" dist="38100" dir="2700000" algn="tl">
                    <a:srgbClr val="000000"/>
                  </a:outerShdw>
                </a:effectLst>
              </a:rPr>
              <a:t>W</a:t>
            </a:r>
            <a:r>
              <a:rPr lang="en-US" sz="2400" i="1" baseline="-25000" dirty="0" err="1" smtClean="0">
                <a:effectLst>
                  <a:outerShdw blurRad="38100" dist="38100" dir="2700000" algn="tl">
                    <a:srgbClr val="000000"/>
                  </a:outerShdw>
                </a:effectLst>
              </a:rPr>
              <a:t>q</a:t>
            </a:r>
            <a:endParaRPr lang="en-US" sz="2400" i="1"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endParaRPr lang="en-US" sz="2400" i="1" dirty="0" smtClean="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endParaRPr lang="en-US" sz="2400" i="1" dirty="0">
              <a:effectLst>
                <a:outerShdw blurRad="38100" dist="38100" dir="2700000" algn="tl">
                  <a:srgbClr val="000000"/>
                </a:outerShdw>
              </a:effectLst>
            </a:endParaRPr>
          </a:p>
          <a:p>
            <a:pPr marL="342900" indent="-342900" algn="l">
              <a:buClr>
                <a:srgbClr val="66FFFF"/>
              </a:buClr>
              <a:buSzPct val="75000"/>
              <a:buFont typeface="Monotype Sorts" pitchFamily="2" charset="2"/>
              <a:buChar char="n"/>
            </a:pPr>
            <a:r>
              <a:rPr lang="en-US" sz="2400" dirty="0">
                <a:effectLst>
                  <a:outerShdw blurRad="38100" dist="38100" dir="2700000" algn="tl">
                    <a:srgbClr val="000000"/>
                  </a:outerShdw>
                </a:effectLst>
              </a:rPr>
              <a:t>  Little’s flow equations show how operating</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characteristics </a:t>
            </a:r>
            <a:r>
              <a:rPr lang="en-US" sz="2400" i="1" dirty="0">
                <a:effectLst>
                  <a:outerShdw blurRad="38100" dist="38100" dir="2700000" algn="tl">
                    <a:srgbClr val="000000"/>
                  </a:outerShdw>
                </a:effectLst>
              </a:rPr>
              <a:t>L</a:t>
            </a:r>
            <a:r>
              <a:rPr lang="en-US" sz="2400" dirty="0">
                <a:effectLst>
                  <a:outerShdw blurRad="38100" dist="38100" dir="2700000" algn="tl">
                    <a:srgbClr val="000000"/>
                  </a:outerShdw>
                </a:effectLst>
              </a:rPr>
              <a:t>, </a:t>
            </a:r>
            <a:r>
              <a:rPr lang="en-US" sz="2400" i="1" dirty="0" err="1">
                <a:effectLst>
                  <a:outerShdw blurRad="38100" dist="38100" dir="2700000" algn="tl">
                    <a:srgbClr val="000000"/>
                  </a:outerShdw>
                </a:effectLst>
              </a:rPr>
              <a:t>L</a:t>
            </a:r>
            <a:r>
              <a:rPr lang="en-US" sz="2400" baseline="-30000" dirty="0" err="1">
                <a:effectLst>
                  <a:outerShdw blurRad="38100" dist="38100" dir="2700000" algn="tl">
                    <a:srgbClr val="000000"/>
                  </a:outerShdw>
                </a:effectLst>
              </a:rPr>
              <a:t>q</a:t>
            </a:r>
            <a:r>
              <a:rPr lang="en-US" sz="2400" dirty="0">
                <a:effectLst>
                  <a:outerShdw blurRad="38100" dist="38100" dir="2700000" algn="tl">
                    <a:srgbClr val="000000"/>
                  </a:outerShdw>
                </a:effectLst>
              </a:rPr>
              <a:t>, </a:t>
            </a:r>
            <a:r>
              <a:rPr lang="en-US" sz="2400" i="1" dirty="0">
                <a:effectLst>
                  <a:outerShdw blurRad="38100" dist="38100" dir="2700000" algn="tl">
                    <a:srgbClr val="000000"/>
                  </a:outerShdw>
                </a:effectLst>
              </a:rPr>
              <a:t>W</a:t>
            </a:r>
            <a:r>
              <a:rPr lang="en-US" sz="2400" dirty="0">
                <a:effectLst>
                  <a:outerShdw blurRad="38100" dist="38100" dir="2700000" algn="tl">
                    <a:srgbClr val="000000"/>
                  </a:outerShdw>
                </a:effectLst>
              </a:rPr>
              <a:t>, and </a:t>
            </a:r>
            <a:r>
              <a:rPr lang="en-US" sz="2400" i="1" dirty="0" err="1">
                <a:effectLst>
                  <a:outerShdw blurRad="38100" dist="38100" dir="2700000" algn="tl">
                    <a:srgbClr val="000000"/>
                  </a:outerShdw>
                </a:effectLst>
              </a:rPr>
              <a:t>W</a:t>
            </a:r>
            <a:r>
              <a:rPr lang="en-US" sz="2400" baseline="-30000" dirty="0" err="1">
                <a:effectLst>
                  <a:outerShdw blurRad="38100" dist="38100" dir="2700000" algn="tl">
                    <a:srgbClr val="000000"/>
                  </a:outerShdw>
                </a:effectLst>
              </a:rPr>
              <a:t>q</a:t>
            </a:r>
            <a:r>
              <a:rPr lang="en-US" sz="2400" dirty="0">
                <a:effectLst>
                  <a:outerShdw blurRad="38100" dist="38100" dir="2700000" algn="tl">
                    <a:srgbClr val="000000"/>
                  </a:outerShdw>
                </a:effectLst>
              </a:rPr>
              <a:t> are related in any</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waiting line system. Arrivals and service times do</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not have to follow specific probability distributions</a:t>
            </a:r>
          </a:p>
          <a:p>
            <a:pPr marL="342900" indent="-342900" algn="l">
              <a:buClr>
                <a:srgbClr val="66FFFF"/>
              </a:buClr>
              <a:buSzPct val="75000"/>
              <a:buFont typeface="Monotype Sorts" pitchFamily="2" charset="2"/>
              <a:buNone/>
            </a:pPr>
            <a:r>
              <a:rPr lang="en-US" sz="2400" dirty="0">
                <a:effectLst>
                  <a:outerShdw blurRad="38100" dist="38100" dir="2700000" algn="tl">
                    <a:srgbClr val="000000"/>
                  </a:outerShdw>
                </a:effectLst>
              </a:rPr>
              <a:t>    for the flow equations to be applicable.</a:t>
            </a: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685800" y="166688"/>
            <a:ext cx="7772400" cy="814387"/>
          </a:xfrm>
        </p:spPr>
        <p:txBody>
          <a:bodyPr/>
          <a:lstStyle/>
          <a:p>
            <a:r>
              <a:rPr lang="en-US" dirty="0"/>
              <a:t>Single-Channel Waiting Line </a:t>
            </a:r>
            <a:r>
              <a:rPr lang="en-US" dirty="0" smtClean="0"/>
              <a:t>Model</a:t>
            </a:r>
            <a:endParaRPr lang="en-US" dirty="0"/>
          </a:p>
        </p:txBody>
      </p:sp>
      <p:sp>
        <p:nvSpPr>
          <p:cNvPr id="94211" name="Rectangle 3"/>
          <p:cNvSpPr>
            <a:spLocks noGrp="1" noChangeArrowheads="1"/>
          </p:cNvSpPr>
          <p:nvPr>
            <p:ph type="body" idx="1"/>
          </p:nvPr>
        </p:nvSpPr>
        <p:spPr>
          <a:xfrm>
            <a:off x="687388" y="1193800"/>
            <a:ext cx="7758112" cy="4965700"/>
          </a:xfrm>
        </p:spPr>
        <p:txBody>
          <a:bodyPr/>
          <a:lstStyle/>
          <a:p>
            <a:pPr>
              <a:buNone/>
            </a:pPr>
            <a:r>
              <a:rPr lang="en-US" i="1" dirty="0" smtClean="0">
                <a:solidFill>
                  <a:srgbClr val="F7FFFF"/>
                </a:solidFill>
              </a:rPr>
              <a:t>	M</a:t>
            </a:r>
            <a:r>
              <a:rPr lang="en-US" dirty="0" smtClean="0">
                <a:solidFill>
                  <a:srgbClr val="F7FFFF"/>
                </a:solidFill>
              </a:rPr>
              <a:t>/</a:t>
            </a:r>
            <a:r>
              <a:rPr lang="en-US" i="1" dirty="0" smtClean="0">
                <a:solidFill>
                  <a:srgbClr val="F7FFFF"/>
                </a:solidFill>
              </a:rPr>
              <a:t>M</a:t>
            </a:r>
            <a:r>
              <a:rPr lang="en-US" dirty="0" smtClean="0">
                <a:solidFill>
                  <a:srgbClr val="F7FFFF"/>
                </a:solidFill>
              </a:rPr>
              <a:t>/1 </a:t>
            </a:r>
            <a:r>
              <a:rPr lang="en-US" dirty="0">
                <a:solidFill>
                  <a:srgbClr val="F7FFFF"/>
                </a:solidFill>
              </a:rPr>
              <a:t>queuing system</a:t>
            </a:r>
          </a:p>
          <a:p>
            <a:r>
              <a:rPr lang="en-US" dirty="0" smtClean="0">
                <a:solidFill>
                  <a:srgbClr val="F7FFFF"/>
                </a:solidFill>
              </a:rPr>
              <a:t>Number of channels =</a:t>
            </a:r>
            <a:endParaRPr lang="en-US" dirty="0">
              <a:solidFill>
                <a:srgbClr val="F7FFFF"/>
              </a:solidFill>
            </a:endParaRPr>
          </a:p>
          <a:p>
            <a:r>
              <a:rPr lang="en-US" dirty="0" smtClean="0">
                <a:solidFill>
                  <a:srgbClr val="F7FFFF"/>
                </a:solidFill>
              </a:rPr>
              <a:t>Arrival process =</a:t>
            </a:r>
            <a:endParaRPr lang="en-US" dirty="0">
              <a:solidFill>
                <a:srgbClr val="F7FFFF"/>
              </a:solidFill>
            </a:endParaRPr>
          </a:p>
          <a:p>
            <a:r>
              <a:rPr lang="en-US" dirty="0" smtClean="0">
                <a:solidFill>
                  <a:srgbClr val="F7FFFF"/>
                </a:solidFill>
              </a:rPr>
              <a:t>Service-time distribution =</a:t>
            </a:r>
            <a:endParaRPr lang="en-US" dirty="0">
              <a:solidFill>
                <a:srgbClr val="F7FFFF"/>
              </a:solidFill>
            </a:endParaRPr>
          </a:p>
          <a:p>
            <a:r>
              <a:rPr lang="en-US" dirty="0" smtClean="0">
                <a:solidFill>
                  <a:srgbClr val="F7FFFF"/>
                </a:solidFill>
              </a:rPr>
              <a:t>Queue length =</a:t>
            </a:r>
            <a:endParaRPr lang="en-US" dirty="0">
              <a:solidFill>
                <a:srgbClr val="F7FFFF"/>
              </a:solidFill>
            </a:endParaRPr>
          </a:p>
          <a:p>
            <a:r>
              <a:rPr lang="en-US" dirty="0" smtClean="0">
                <a:solidFill>
                  <a:srgbClr val="F7FFFF"/>
                </a:solidFill>
              </a:rPr>
              <a:t>Calling population =</a:t>
            </a:r>
          </a:p>
          <a:p>
            <a:r>
              <a:rPr lang="en-US" dirty="0" smtClean="0">
                <a:solidFill>
                  <a:srgbClr val="F7FFFF"/>
                </a:solidFill>
              </a:rPr>
              <a:t>Customer leave the system without service? </a:t>
            </a:r>
          </a:p>
          <a:p>
            <a:pPr>
              <a:buNone/>
            </a:pPr>
            <a:endParaRPr lang="en-US" dirty="0">
              <a:solidFill>
                <a:srgbClr val="F7FFFF"/>
              </a:solidFill>
            </a:endParaRPr>
          </a:p>
          <a:p>
            <a:pPr>
              <a:buNone/>
            </a:pPr>
            <a:r>
              <a:rPr lang="en-US" dirty="0" smtClean="0">
                <a:solidFill>
                  <a:srgbClr val="F7FFFF"/>
                </a:solidFill>
              </a:rPr>
              <a:t>	Examples</a:t>
            </a:r>
            <a:r>
              <a:rPr lang="en-US" dirty="0">
                <a:solidFill>
                  <a:srgbClr val="F7FFFF"/>
                </a:solidFill>
              </a:rPr>
              <a:t>:</a:t>
            </a:r>
          </a:p>
          <a:p>
            <a:pPr lvl="1"/>
            <a:r>
              <a:rPr lang="en-US" dirty="0">
                <a:solidFill>
                  <a:srgbClr val="F7FFFF"/>
                </a:solidFill>
              </a:rPr>
              <a:t>Single-window theatre ticket sales booth</a:t>
            </a:r>
          </a:p>
          <a:p>
            <a:pPr lvl="1"/>
            <a:r>
              <a:rPr lang="en-US" dirty="0">
                <a:solidFill>
                  <a:srgbClr val="F7FFFF"/>
                </a:solidFill>
              </a:rPr>
              <a:t>Single-scanner airport security station</a:t>
            </a: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6613" y="242888"/>
            <a:ext cx="7475537" cy="433387"/>
          </a:xfrm>
          <a:noFill/>
          <a:ln/>
        </p:spPr>
        <p:txBody>
          <a:bodyPr/>
          <a:lstStyle/>
          <a:p>
            <a:r>
              <a:rPr lang="en-US"/>
              <a:t>Example:  SJJT, Inc. (A)</a:t>
            </a:r>
          </a:p>
        </p:txBody>
      </p:sp>
      <p:sp>
        <p:nvSpPr>
          <p:cNvPr id="12291" name="Rectangle 3"/>
          <p:cNvSpPr>
            <a:spLocks noGrp="1" noChangeArrowheads="1"/>
          </p:cNvSpPr>
          <p:nvPr>
            <p:ph type="body" idx="1"/>
          </p:nvPr>
        </p:nvSpPr>
        <p:spPr>
          <a:xfrm>
            <a:off x="687388" y="1081088"/>
            <a:ext cx="7837487" cy="3600450"/>
          </a:xfrm>
          <a:noFill/>
          <a:ln/>
        </p:spPr>
        <p:txBody>
          <a:bodyPr/>
          <a:lstStyle/>
          <a:p>
            <a:r>
              <a:rPr lang="en-US" i="1" dirty="0">
                <a:solidFill>
                  <a:srgbClr val="66FFFF"/>
                </a:solidFill>
              </a:rPr>
              <a:t>M</a:t>
            </a:r>
            <a:r>
              <a:rPr lang="en-US" dirty="0">
                <a:solidFill>
                  <a:srgbClr val="66FFFF"/>
                </a:solidFill>
              </a:rPr>
              <a:t>/</a:t>
            </a:r>
            <a:r>
              <a:rPr lang="en-US" i="1" dirty="0">
                <a:solidFill>
                  <a:srgbClr val="66FFFF"/>
                </a:solidFill>
              </a:rPr>
              <a:t>M</a:t>
            </a:r>
            <a:r>
              <a:rPr lang="en-US" dirty="0">
                <a:solidFill>
                  <a:srgbClr val="66FFFF"/>
                </a:solidFill>
              </a:rPr>
              <a:t>/1 Queuing System</a:t>
            </a:r>
          </a:p>
          <a:p>
            <a:pPr>
              <a:buFont typeface="Monotype Sorts" pitchFamily="2" charset="2"/>
              <a:buNone/>
            </a:pPr>
            <a:r>
              <a:rPr lang="en-US" dirty="0"/>
              <a:t>		Joe Ferris is a stock trader on the floor of the New</a:t>
            </a:r>
          </a:p>
          <a:p>
            <a:pPr>
              <a:buFont typeface="Monotype Sorts" pitchFamily="2" charset="2"/>
              <a:buNone/>
            </a:pPr>
            <a:r>
              <a:rPr lang="en-US" dirty="0"/>
              <a:t>	York Stock Exchange for the firm of Smith, Jones,</a:t>
            </a:r>
          </a:p>
          <a:p>
            <a:pPr>
              <a:buFont typeface="Monotype Sorts" pitchFamily="2" charset="2"/>
              <a:buNone/>
            </a:pPr>
            <a:r>
              <a:rPr lang="en-US" dirty="0"/>
              <a:t>	Johnson, and Thomas, Inc.  </a:t>
            </a:r>
            <a:r>
              <a:rPr lang="en-US" dirty="0" smtClean="0"/>
              <a:t>Daily stock </a:t>
            </a:r>
            <a:r>
              <a:rPr lang="en-US" dirty="0"/>
              <a:t>transactions </a:t>
            </a:r>
            <a:r>
              <a:rPr lang="en-US" dirty="0" smtClean="0"/>
              <a:t>arrive at Joe’s desk</a:t>
            </a:r>
            <a:r>
              <a:rPr lang="en-US" dirty="0"/>
              <a:t> </a:t>
            </a:r>
            <a:r>
              <a:rPr lang="en-US" dirty="0" smtClean="0"/>
              <a:t> at a rate </a:t>
            </a:r>
            <a:r>
              <a:rPr lang="en-US" dirty="0"/>
              <a:t>of 20 per </a:t>
            </a:r>
            <a:r>
              <a:rPr lang="en-US" dirty="0" smtClean="0"/>
              <a:t>hour, Poisson distributed.    Each </a:t>
            </a:r>
            <a:r>
              <a:rPr lang="en-US" dirty="0"/>
              <a:t>order received </a:t>
            </a:r>
            <a:r>
              <a:rPr lang="en-US" dirty="0" smtClean="0"/>
              <a:t>by Joe </a:t>
            </a:r>
            <a:r>
              <a:rPr lang="en-US" dirty="0"/>
              <a:t>requires an average of two minutes to </a:t>
            </a:r>
            <a:r>
              <a:rPr lang="en-US" dirty="0" smtClean="0"/>
              <a:t>process, exponentially distributed.  Joe processes these transactions in FCFS order.</a:t>
            </a:r>
            <a:endParaRPr lang="en-US" dirty="0"/>
          </a:p>
        </p:txBody>
      </p:sp>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p:spPr>
        <p:txBody>
          <a:bodyPr/>
          <a:lstStyle/>
          <a:p>
            <a:r>
              <a:rPr lang="en-US"/>
              <a:t>Example:  SJJT, Inc. (A)</a:t>
            </a:r>
          </a:p>
        </p:txBody>
      </p:sp>
      <p:sp>
        <p:nvSpPr>
          <p:cNvPr id="22531" name="Rectangle 3"/>
          <p:cNvSpPr>
            <a:spLocks noGrp="1" noChangeArrowheads="1"/>
          </p:cNvSpPr>
          <p:nvPr>
            <p:ph type="body" idx="1"/>
          </p:nvPr>
        </p:nvSpPr>
        <p:spPr>
          <a:xfrm>
            <a:off x="687388" y="1079500"/>
            <a:ext cx="7772400" cy="4376738"/>
          </a:xfrm>
          <a:noFill/>
          <a:ln/>
        </p:spPr>
        <p:txBody>
          <a:bodyPr/>
          <a:lstStyle/>
          <a:p>
            <a:r>
              <a:rPr lang="en-US" dirty="0" smtClean="0"/>
              <a:t>What is the probability that an arriving order does not have to wait to be processed?</a:t>
            </a:r>
          </a:p>
          <a:p>
            <a:endParaRPr lang="en-US" dirty="0" smtClean="0"/>
          </a:p>
          <a:p>
            <a:endParaRPr lang="en-US" dirty="0" smtClean="0"/>
          </a:p>
          <a:p>
            <a:pPr>
              <a:buNone/>
            </a:pPr>
            <a:endParaRPr lang="en-US" dirty="0" smtClean="0"/>
          </a:p>
          <a:p>
            <a:r>
              <a:rPr lang="en-US" dirty="0" smtClean="0"/>
              <a:t>What </a:t>
            </a:r>
            <a:r>
              <a:rPr lang="en-US" dirty="0"/>
              <a:t>percentage of the time is Joe processing orders?</a:t>
            </a:r>
          </a:p>
          <a:p>
            <a:pPr>
              <a:buFont typeface="Monotype Sorts" pitchFamily="2" charset="2"/>
              <a:buNone/>
            </a:pPr>
            <a:endParaRPr lang="en-US" sz="1000" dirty="0"/>
          </a:p>
          <a:p>
            <a:pPr>
              <a:buFont typeface="Monotype Sorts" pitchFamily="2" charset="2"/>
              <a:buNone/>
            </a:pPr>
            <a:r>
              <a:rPr lang="en-US" dirty="0">
                <a:solidFill>
                  <a:schemeClr val="tx2"/>
                </a:solidFill>
              </a:rPr>
              <a:t>	</a:t>
            </a:r>
            <a:endParaRPr lang="en-US" dirty="0"/>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Example:  SJJT, Inc. (A)</a:t>
            </a:r>
          </a:p>
        </p:txBody>
      </p:sp>
      <p:sp>
        <p:nvSpPr>
          <p:cNvPr id="65539" name="Rectangle 3"/>
          <p:cNvSpPr>
            <a:spLocks noGrp="1" noChangeArrowheads="1"/>
          </p:cNvSpPr>
          <p:nvPr>
            <p:ph type="body" idx="1"/>
          </p:nvPr>
        </p:nvSpPr>
        <p:spPr>
          <a:xfrm>
            <a:off x="687388" y="1079500"/>
            <a:ext cx="8139112" cy="927100"/>
          </a:xfrm>
        </p:spPr>
        <p:txBody>
          <a:bodyPr/>
          <a:lstStyle/>
          <a:p>
            <a:r>
              <a:rPr lang="en-US" dirty="0" smtClean="0"/>
              <a:t>What is the probability that Joe has </a:t>
            </a:r>
            <a:r>
              <a:rPr lang="en-US" u="sng" dirty="0" smtClean="0"/>
              <a:t>exactly</a:t>
            </a:r>
            <a:r>
              <a:rPr lang="en-US" dirty="0" smtClean="0"/>
              <a:t> 3 orders waiting to be processed?</a:t>
            </a:r>
          </a:p>
          <a:p>
            <a:endParaRPr lang="en-US" dirty="0" smtClean="0">
              <a:solidFill>
                <a:srgbClr val="66FFFF"/>
              </a:solidFill>
            </a:endParaRPr>
          </a:p>
          <a:p>
            <a:pPr>
              <a:buNone/>
            </a:pPr>
            <a:endParaRPr lang="en-US" dirty="0" smtClean="0">
              <a:solidFill>
                <a:srgbClr val="66FFFF"/>
              </a:solidFill>
            </a:endParaRPr>
          </a:p>
          <a:p>
            <a:pPr>
              <a:buNone/>
            </a:pPr>
            <a:endParaRPr lang="en-US" dirty="0" smtClean="0">
              <a:solidFill>
                <a:srgbClr val="66FFFF"/>
              </a:solidFill>
            </a:endParaRPr>
          </a:p>
          <a:p>
            <a:pPr>
              <a:buNone/>
            </a:pPr>
            <a:endParaRPr lang="en-US" dirty="0" smtClean="0">
              <a:solidFill>
                <a:srgbClr val="66FFFF"/>
              </a:solidFill>
            </a:endParaRPr>
          </a:p>
          <a:p>
            <a:r>
              <a:rPr lang="en-US" dirty="0" smtClean="0"/>
              <a:t>What is the probability that Joe has </a:t>
            </a:r>
            <a:r>
              <a:rPr lang="en-US" i="1" dirty="0" smtClean="0"/>
              <a:t>at least </a:t>
            </a:r>
            <a:r>
              <a:rPr lang="en-US" dirty="0" smtClean="0"/>
              <a:t>2 orders in the system?</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a:t>Example:  SJJT, Inc. (A)</a:t>
            </a:r>
          </a:p>
        </p:txBody>
      </p:sp>
      <p:sp>
        <p:nvSpPr>
          <p:cNvPr id="20483" name="Rectangle 3"/>
          <p:cNvSpPr>
            <a:spLocks noGrp="1" noChangeArrowheads="1"/>
          </p:cNvSpPr>
          <p:nvPr>
            <p:ph type="body" idx="1"/>
          </p:nvPr>
        </p:nvSpPr>
        <p:spPr>
          <a:xfrm>
            <a:off x="687388" y="1104900"/>
            <a:ext cx="7772400" cy="4351338"/>
          </a:xfrm>
          <a:noFill/>
          <a:ln/>
        </p:spPr>
        <p:txBody>
          <a:bodyPr/>
          <a:lstStyle/>
          <a:p>
            <a:pPr>
              <a:lnSpc>
                <a:spcPct val="90000"/>
              </a:lnSpc>
            </a:pPr>
            <a:r>
              <a:rPr lang="en-US" dirty="0" smtClean="0"/>
              <a:t>What </a:t>
            </a:r>
            <a:r>
              <a:rPr lang="en-US" dirty="0"/>
              <a:t>is the average time an order must wait from the time Joe receives the order until it is finished being processed (i.e. its turnaround time)?</a:t>
            </a:r>
          </a:p>
          <a:p>
            <a:pPr>
              <a:lnSpc>
                <a:spcPct val="90000"/>
              </a:lnSpc>
              <a:buFont typeface="Monotype Sorts" pitchFamily="2" charset="2"/>
              <a:buNone/>
            </a:pPr>
            <a:r>
              <a:rPr lang="en-US" sz="1000" b="1" dirty="0"/>
              <a:t>	</a:t>
            </a:r>
          </a:p>
          <a:p>
            <a:pPr>
              <a:lnSpc>
                <a:spcPct val="90000"/>
              </a:lnSpc>
              <a:buFont typeface="Monotype Sorts" pitchFamily="2" charset="2"/>
              <a:buNone/>
            </a:pPr>
            <a:r>
              <a:rPr lang="en-US" b="1" dirty="0"/>
              <a:t>	</a:t>
            </a:r>
            <a:endParaRPr lang="en-US" b="1" dirty="0" smtClean="0"/>
          </a:p>
          <a:p>
            <a:pPr>
              <a:lnSpc>
                <a:spcPct val="90000"/>
              </a:lnSpc>
              <a:buFont typeface="Monotype Sorts" pitchFamily="2" charset="2"/>
              <a:buNone/>
            </a:pPr>
            <a:endParaRPr lang="en-US" b="1" dirty="0" smtClean="0"/>
          </a:p>
          <a:p>
            <a:pPr>
              <a:lnSpc>
                <a:spcPct val="90000"/>
              </a:lnSpc>
              <a:buFont typeface="Monotype Sorts" pitchFamily="2" charset="2"/>
              <a:buNone/>
            </a:pPr>
            <a:endParaRPr lang="en-US" b="1" dirty="0" smtClean="0"/>
          </a:p>
          <a:p>
            <a:pPr>
              <a:lnSpc>
                <a:spcPct val="90000"/>
              </a:lnSpc>
            </a:pPr>
            <a:r>
              <a:rPr lang="en-US" dirty="0" smtClean="0"/>
              <a:t>What is the average time an order must wait from before Joe starts processing it?</a:t>
            </a:r>
          </a:p>
          <a:p>
            <a:pPr>
              <a:lnSpc>
                <a:spcPct val="90000"/>
              </a:lnSpc>
              <a:buFont typeface="Monotype Sorts" pitchFamily="2" charset="2"/>
              <a:buNone/>
            </a:pPr>
            <a:endParaRPr lang="en-US" dirty="0"/>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a:t>Example:  SJJT, Inc. (A)</a:t>
            </a:r>
          </a:p>
        </p:txBody>
      </p:sp>
      <p:sp>
        <p:nvSpPr>
          <p:cNvPr id="21507" name="Rectangle 3"/>
          <p:cNvSpPr>
            <a:spLocks noGrp="1" noChangeArrowheads="1"/>
          </p:cNvSpPr>
          <p:nvPr>
            <p:ph type="body" idx="1"/>
          </p:nvPr>
        </p:nvSpPr>
        <p:spPr>
          <a:xfrm>
            <a:off x="687388" y="1104900"/>
            <a:ext cx="7772400" cy="4643438"/>
          </a:xfrm>
          <a:noFill/>
          <a:ln/>
        </p:spPr>
        <p:txBody>
          <a:bodyPr/>
          <a:lstStyle/>
          <a:p>
            <a:pPr>
              <a:lnSpc>
                <a:spcPct val="90000"/>
              </a:lnSpc>
            </a:pPr>
            <a:r>
              <a:rPr lang="en-US" dirty="0" smtClean="0"/>
              <a:t>What </a:t>
            </a:r>
            <a:r>
              <a:rPr lang="en-US" dirty="0"/>
              <a:t>is the average number of orders Joe has </a:t>
            </a:r>
            <a:r>
              <a:rPr lang="en-US" u="sng" dirty="0"/>
              <a:t>waiting</a:t>
            </a:r>
            <a:r>
              <a:rPr lang="en-US" dirty="0"/>
              <a:t> to be </a:t>
            </a:r>
            <a:r>
              <a:rPr lang="en-US" dirty="0" smtClean="0"/>
              <a:t>processed?</a:t>
            </a:r>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pPr>
            <a:r>
              <a:rPr lang="en-US" dirty="0" smtClean="0"/>
              <a:t>What is the average number of orders in the system?</a:t>
            </a:r>
            <a:endParaRPr lang="en-US" dirty="0"/>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ChangeArrowheads="1"/>
          </p:cNvSpPr>
          <p:nvPr/>
        </p:nvSpPr>
        <p:spPr bwMode="auto">
          <a:xfrm>
            <a:off x="687388" y="1066800"/>
            <a:ext cx="7772400" cy="4287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i="1" dirty="0">
                <a:solidFill>
                  <a:srgbClr val="F7FFFF"/>
                </a:solidFill>
                <a:effectLst>
                  <a:outerShdw blurRad="38100" dist="38100" dir="2700000" algn="tl">
                    <a:srgbClr val="000000"/>
                  </a:outerShdw>
                </a:effectLst>
              </a:rPr>
              <a:t>M</a:t>
            </a:r>
            <a:r>
              <a:rPr lang="en-US" sz="2400" dirty="0">
                <a:solidFill>
                  <a:srgbClr val="F7FFFF"/>
                </a:solidFill>
                <a:effectLst>
                  <a:outerShdw blurRad="38100" dist="38100" dir="2700000" algn="tl">
                    <a:srgbClr val="000000"/>
                  </a:outerShdw>
                </a:effectLst>
              </a:rPr>
              <a:t>/</a:t>
            </a:r>
            <a:r>
              <a:rPr lang="en-US" sz="2400" i="1" dirty="0">
                <a:solidFill>
                  <a:srgbClr val="F7FFFF"/>
                </a:solidFill>
                <a:effectLst>
                  <a:outerShdw blurRad="38100" dist="38100" dir="2700000" algn="tl">
                    <a:srgbClr val="000000"/>
                  </a:outerShdw>
                </a:effectLst>
              </a:rPr>
              <a:t>D</a:t>
            </a:r>
            <a:r>
              <a:rPr lang="en-US" sz="2400" dirty="0">
                <a:solidFill>
                  <a:srgbClr val="F7FFFF"/>
                </a:solidFill>
                <a:effectLst>
                  <a:outerShdw blurRad="38100" dist="38100" dir="2700000" algn="tl">
                    <a:srgbClr val="000000"/>
                  </a:outerShdw>
                </a:effectLst>
              </a:rPr>
              <a:t>/1 queuing system</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Single channel</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Poisson arrival-rate distribution</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Constant service time</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Unlimited maximum queue length</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Infinite calling population</a:t>
            </a:r>
          </a:p>
          <a:p>
            <a:pPr marL="342900" indent="-342900" algn="l">
              <a:spcBef>
                <a:spcPct val="20000"/>
              </a:spcBef>
              <a:buClr>
                <a:srgbClr val="66FFFF"/>
              </a:buClr>
              <a:buSzPct val="75000"/>
              <a:buFont typeface="Monotype Sorts" pitchFamily="2" charset="2"/>
              <a:buChar char="n"/>
            </a:pPr>
            <a:r>
              <a:rPr lang="en-US" sz="2400" dirty="0">
                <a:solidFill>
                  <a:srgbClr val="F7FFFF"/>
                </a:solidFill>
                <a:effectLst>
                  <a:outerShdw blurRad="38100" dist="38100" dir="2700000" algn="tl">
                    <a:srgbClr val="000000"/>
                  </a:outerShdw>
                </a:effectLst>
              </a:rPr>
              <a:t>Examples:</a:t>
            </a:r>
          </a:p>
          <a:p>
            <a:pPr marL="742950" lvl="1" indent="-285750" algn="l">
              <a:spcBef>
                <a:spcPct val="20000"/>
              </a:spcBef>
              <a:buClr>
                <a:srgbClr val="66FFFF"/>
              </a:buClr>
              <a:buSzPct val="125000"/>
              <a:buFontTx/>
              <a:buChar char="•"/>
            </a:pPr>
            <a:r>
              <a:rPr lang="en-US" sz="2400" dirty="0">
                <a:effectLst>
                  <a:outerShdw blurRad="38100" dist="38100" dir="2700000" algn="tl">
                    <a:srgbClr val="000000"/>
                  </a:outerShdw>
                </a:effectLst>
              </a:rPr>
              <a:t>Single-booth automatic car wash</a:t>
            </a:r>
          </a:p>
          <a:p>
            <a:pPr marL="742950" lvl="1" indent="-285750" algn="l">
              <a:spcBef>
                <a:spcPct val="20000"/>
              </a:spcBef>
              <a:buClr>
                <a:srgbClr val="66FFFF"/>
              </a:buClr>
              <a:buSzPct val="125000"/>
              <a:buFontTx/>
              <a:buChar char="•"/>
            </a:pPr>
            <a:r>
              <a:rPr lang="en-US" sz="2400" dirty="0">
                <a:effectLst>
                  <a:outerShdw blurRad="38100" dist="38100" dir="2700000" algn="tl">
                    <a:srgbClr val="000000"/>
                  </a:outerShdw>
                </a:effectLst>
              </a:rPr>
              <a:t>Coffee vending machine</a:t>
            </a:r>
            <a:endParaRPr lang="en-US" sz="2800" dirty="0">
              <a:solidFill>
                <a:srgbClr val="F7FFFF"/>
              </a:solidFill>
              <a:effectLst>
                <a:outerShdw blurRad="38100" dist="38100" dir="2700000" algn="tl">
                  <a:srgbClr val="000000"/>
                </a:outerShdw>
              </a:effectLst>
              <a:latin typeface="Times New Roman" pitchFamily="18" charset="0"/>
            </a:endParaRPr>
          </a:p>
        </p:txBody>
      </p:sp>
      <p:sp>
        <p:nvSpPr>
          <p:cNvPr id="195588" name="Rectangle 4"/>
          <p:cNvSpPr>
            <a:spLocks noChangeArrowheads="1"/>
          </p:cNvSpPr>
          <p:nvPr/>
        </p:nvSpPr>
        <p:spPr bwMode="auto">
          <a:xfrm>
            <a:off x="685800" y="1476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Single-Channel Waiting Line Model with Poisson Arrivals and Constant Service Times</a:t>
            </a:r>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nvSpPr>
        <p:spPr bwMode="auto">
          <a:xfrm>
            <a:off x="1054100" y="1549400"/>
            <a:ext cx="7029450" cy="44767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chemeClr val="tx1"/>
            </a:solidFill>
            <a:miter lim="800000"/>
            <a:headEnd/>
            <a:tailEnd/>
          </a:ln>
          <a:effectLst/>
        </p:spPr>
        <p:txBody>
          <a:bodyPr wrap="none" anchor="ctr"/>
          <a:lstStyle/>
          <a:p>
            <a:endParaRPr lang="en-US"/>
          </a:p>
        </p:txBody>
      </p:sp>
      <p:sp>
        <p:nvSpPr>
          <p:cNvPr id="10242" name="Rectangle 2"/>
          <p:cNvSpPr>
            <a:spLocks noGrp="1" noChangeArrowheads="1"/>
          </p:cNvSpPr>
          <p:nvPr>
            <p:ph type="title"/>
          </p:nvPr>
        </p:nvSpPr>
        <p:spPr>
          <a:xfrm>
            <a:off x="836613" y="204788"/>
            <a:ext cx="7475537" cy="509587"/>
          </a:xfrm>
          <a:noFill/>
          <a:ln/>
        </p:spPr>
        <p:txBody>
          <a:bodyPr/>
          <a:lstStyle/>
          <a:p>
            <a:r>
              <a:rPr lang="en-US" dirty="0" smtClean="0"/>
              <a:t>M/D/1   Operating Characteristics</a:t>
            </a:r>
            <a:endParaRPr lang="en-US" dirty="0"/>
          </a:p>
        </p:txBody>
      </p:sp>
      <p:sp>
        <p:nvSpPr>
          <p:cNvPr id="10243" name="Rectangle 3"/>
          <p:cNvSpPr>
            <a:spLocks noGrp="1" noChangeArrowheads="1"/>
          </p:cNvSpPr>
          <p:nvPr>
            <p:ph type="body" idx="1"/>
          </p:nvPr>
        </p:nvSpPr>
        <p:spPr>
          <a:xfrm>
            <a:off x="846138" y="1106488"/>
            <a:ext cx="7456487" cy="4700587"/>
          </a:xfrm>
          <a:noFill/>
          <a:ln/>
        </p:spPr>
        <p:txBody>
          <a:bodyPr/>
          <a:lstStyle/>
          <a:p>
            <a:pPr>
              <a:buFont typeface="Monotype Sorts" pitchFamily="2" charset="2"/>
              <a:buNone/>
            </a:pPr>
            <a:endParaRPr lang="en-US" i="1" dirty="0"/>
          </a:p>
          <a:p>
            <a:pPr>
              <a:buFont typeface="Monotype Sorts" pitchFamily="2" charset="2"/>
              <a:buNone/>
            </a:pPr>
            <a:r>
              <a:rPr lang="en-US" i="1" dirty="0"/>
              <a:t>	 P</a:t>
            </a:r>
            <a:r>
              <a:rPr lang="en-US" baseline="-25000" dirty="0"/>
              <a:t>0 </a:t>
            </a:r>
            <a:r>
              <a:rPr lang="en-US" dirty="0"/>
              <a:t> </a:t>
            </a:r>
            <a:r>
              <a:rPr lang="en-US" dirty="0" smtClean="0"/>
              <a:t>= 1 – </a:t>
            </a:r>
            <a:r>
              <a:rPr lang="en-US" dirty="0" smtClean="0">
                <a:latin typeface="Symbol" pitchFamily="18" charset="2"/>
              </a:rPr>
              <a:t>l/m</a:t>
            </a:r>
          </a:p>
          <a:p>
            <a:pPr>
              <a:buNone/>
            </a:pPr>
            <a:endParaRPr lang="en-US" sz="800" dirty="0"/>
          </a:p>
          <a:p>
            <a:pPr>
              <a:buNone/>
            </a:pPr>
            <a:r>
              <a:rPr lang="en-US" i="1" dirty="0"/>
              <a:t>	 P</a:t>
            </a:r>
            <a:r>
              <a:rPr lang="en-US" i="1" baseline="-25000" dirty="0"/>
              <a:t>w</a:t>
            </a:r>
            <a:r>
              <a:rPr lang="en-US" dirty="0"/>
              <a:t> </a:t>
            </a:r>
            <a:r>
              <a:rPr lang="en-US" sz="1200" dirty="0"/>
              <a:t> </a:t>
            </a:r>
            <a:r>
              <a:rPr lang="en-US" dirty="0"/>
              <a:t>= </a:t>
            </a:r>
            <a:r>
              <a:rPr lang="en-US" dirty="0" smtClean="0">
                <a:latin typeface="Symbol" pitchFamily="18" charset="2"/>
              </a:rPr>
              <a:t>l/m</a:t>
            </a:r>
          </a:p>
          <a:p>
            <a:pPr>
              <a:buNone/>
            </a:pPr>
            <a:endParaRPr lang="en-US" sz="800" dirty="0"/>
          </a:p>
          <a:p>
            <a:pPr>
              <a:buNone/>
            </a:pPr>
            <a:r>
              <a:rPr lang="en-US" dirty="0"/>
              <a:t>	  </a:t>
            </a:r>
            <a:r>
              <a:rPr lang="en-US" i="1" dirty="0" err="1"/>
              <a:t>L</a:t>
            </a:r>
            <a:r>
              <a:rPr lang="en-US" i="1" baseline="-25000" dirty="0" err="1"/>
              <a:t>q</a:t>
            </a:r>
            <a:r>
              <a:rPr lang="en-US" dirty="0"/>
              <a:t> </a:t>
            </a:r>
            <a:r>
              <a:rPr lang="en-US" sz="1800" dirty="0"/>
              <a:t> </a:t>
            </a:r>
            <a:r>
              <a:rPr lang="en-US" dirty="0"/>
              <a:t>= </a:t>
            </a:r>
            <a:r>
              <a:rPr lang="en-US" dirty="0" smtClean="0">
                <a:latin typeface="Symbol" pitchFamily="18" charset="2"/>
              </a:rPr>
              <a:t>l</a:t>
            </a:r>
            <a:r>
              <a:rPr lang="en-US" i="1" baseline="30000" dirty="0" smtClean="0"/>
              <a:t>2</a:t>
            </a:r>
            <a:r>
              <a:rPr lang="en-US" dirty="0" smtClean="0">
                <a:latin typeface="Symbol" pitchFamily="18" charset="2"/>
              </a:rPr>
              <a:t> /{2m(m</a:t>
            </a:r>
            <a:r>
              <a:rPr lang="en-US" dirty="0" smtClean="0"/>
              <a:t> – </a:t>
            </a:r>
            <a:r>
              <a:rPr lang="en-US" dirty="0" smtClean="0">
                <a:latin typeface="Symbol" pitchFamily="18" charset="2"/>
              </a:rPr>
              <a:t>l)}</a:t>
            </a:r>
            <a:endParaRPr lang="en-US" dirty="0"/>
          </a:p>
          <a:p>
            <a:pPr>
              <a:buNone/>
            </a:pPr>
            <a:r>
              <a:rPr lang="en-US" dirty="0"/>
              <a:t>	   </a:t>
            </a:r>
            <a:r>
              <a:rPr lang="en-US" i="1" dirty="0"/>
              <a:t>L</a:t>
            </a:r>
            <a:r>
              <a:rPr lang="en-US" dirty="0"/>
              <a:t>  = </a:t>
            </a:r>
            <a:r>
              <a:rPr lang="en-US" i="1" dirty="0" err="1" smtClean="0"/>
              <a:t>L</a:t>
            </a:r>
            <a:r>
              <a:rPr lang="en-US" i="1" baseline="-25000" dirty="0" err="1" smtClean="0"/>
              <a:t>q</a:t>
            </a:r>
            <a:r>
              <a:rPr lang="en-US" dirty="0" smtClean="0"/>
              <a:t> + </a:t>
            </a:r>
            <a:r>
              <a:rPr lang="en-US" dirty="0" smtClean="0">
                <a:latin typeface="Symbol" pitchFamily="18" charset="2"/>
              </a:rPr>
              <a:t>l/</a:t>
            </a:r>
            <a:r>
              <a:rPr lang="en-US" i="1" dirty="0" smtClean="0">
                <a:latin typeface="Symbol" pitchFamily="18" charset="2"/>
              </a:rPr>
              <a:t>m</a:t>
            </a:r>
            <a:endParaRPr lang="en-US" dirty="0" smtClean="0">
              <a:latin typeface="Symbol" pitchFamily="18" charset="2"/>
            </a:endParaRPr>
          </a:p>
          <a:p>
            <a:pPr>
              <a:buNone/>
            </a:pPr>
            <a:endParaRPr lang="en-US" sz="800" dirty="0" smtClean="0">
              <a:latin typeface="Symbol" pitchFamily="18" charset="2"/>
            </a:endParaRPr>
          </a:p>
          <a:p>
            <a:pPr>
              <a:buNone/>
            </a:pPr>
            <a:r>
              <a:rPr lang="en-US" i="1" dirty="0" smtClean="0"/>
              <a:t>	 </a:t>
            </a:r>
            <a:r>
              <a:rPr lang="en-US" i="1" dirty="0" err="1" smtClean="0"/>
              <a:t>W</a:t>
            </a:r>
            <a:r>
              <a:rPr lang="en-US" i="1" baseline="-25000" dirty="0" err="1" smtClean="0"/>
              <a:t>q</a:t>
            </a:r>
            <a:r>
              <a:rPr lang="en-US" dirty="0" smtClean="0"/>
              <a:t> </a:t>
            </a:r>
            <a:r>
              <a:rPr lang="en-US" sz="1200" dirty="0" smtClean="0"/>
              <a:t> </a:t>
            </a:r>
            <a:r>
              <a:rPr lang="en-US" dirty="0" smtClean="0"/>
              <a:t>=  </a:t>
            </a:r>
            <a:r>
              <a:rPr lang="en-US" i="1" dirty="0" err="1" smtClean="0"/>
              <a:t>L</a:t>
            </a:r>
            <a:r>
              <a:rPr lang="en-US" i="1" baseline="-25000" dirty="0" err="1" smtClean="0"/>
              <a:t>q</a:t>
            </a:r>
            <a:r>
              <a:rPr lang="en-US" dirty="0" smtClean="0"/>
              <a:t>/</a:t>
            </a:r>
            <a:r>
              <a:rPr lang="en-US" dirty="0" smtClean="0">
                <a:latin typeface="Symbol" pitchFamily="18" charset="2"/>
              </a:rPr>
              <a:t>l</a:t>
            </a:r>
            <a:r>
              <a:rPr lang="en-US" i="1" dirty="0" smtClean="0">
                <a:latin typeface="Symbol" pitchFamily="18" charset="2"/>
              </a:rPr>
              <a:t>  </a:t>
            </a:r>
            <a:r>
              <a:rPr lang="en-US" dirty="0" smtClean="0">
                <a:latin typeface="Symbol" pitchFamily="18" charset="2"/>
              </a:rPr>
              <a:t>= </a:t>
            </a:r>
            <a:r>
              <a:rPr lang="en-US" i="1" dirty="0" smtClean="0">
                <a:latin typeface="Symbol" pitchFamily="18" charset="2"/>
              </a:rPr>
              <a:t> </a:t>
            </a:r>
            <a:r>
              <a:rPr lang="en-US" dirty="0" smtClean="0">
                <a:latin typeface="Symbol" pitchFamily="18" charset="2"/>
              </a:rPr>
              <a:t>l /{2m(m</a:t>
            </a:r>
            <a:r>
              <a:rPr lang="en-US" dirty="0" smtClean="0"/>
              <a:t> – </a:t>
            </a:r>
            <a:r>
              <a:rPr lang="en-US" dirty="0" smtClean="0">
                <a:latin typeface="Symbol" pitchFamily="18" charset="2"/>
              </a:rPr>
              <a:t>l)}</a:t>
            </a:r>
            <a:endParaRPr lang="en-US" dirty="0" smtClean="0"/>
          </a:p>
          <a:p>
            <a:pPr>
              <a:buNone/>
            </a:pPr>
            <a:r>
              <a:rPr lang="en-US" dirty="0"/>
              <a:t>	  </a:t>
            </a:r>
            <a:r>
              <a:rPr lang="en-US" i="1" dirty="0"/>
              <a:t>W</a:t>
            </a:r>
            <a:r>
              <a:rPr lang="en-US" dirty="0"/>
              <a:t>  = </a:t>
            </a:r>
            <a:r>
              <a:rPr lang="en-US" i="1" dirty="0" err="1" smtClean="0"/>
              <a:t>W</a:t>
            </a:r>
            <a:r>
              <a:rPr lang="en-US" i="1" baseline="-25000" dirty="0" err="1" smtClean="0"/>
              <a:t>q</a:t>
            </a:r>
            <a:r>
              <a:rPr lang="en-US" dirty="0" smtClean="0"/>
              <a:t> + </a:t>
            </a:r>
            <a:r>
              <a:rPr lang="en-US" i="1" dirty="0" smtClean="0"/>
              <a:t>1</a:t>
            </a:r>
            <a:r>
              <a:rPr lang="en-US" dirty="0" smtClean="0"/>
              <a:t>/</a:t>
            </a:r>
            <a:r>
              <a:rPr lang="en-US" dirty="0" smtClean="0">
                <a:latin typeface="Symbol" pitchFamily="18" charset="2"/>
              </a:rPr>
              <a:t>m</a:t>
            </a:r>
            <a:endParaRPr lang="en-US" dirty="0"/>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6613" y="242888"/>
            <a:ext cx="7475537" cy="433387"/>
          </a:xfrm>
          <a:noFill/>
          <a:ln/>
        </p:spPr>
        <p:txBody>
          <a:bodyPr/>
          <a:lstStyle/>
          <a:p>
            <a:r>
              <a:rPr lang="en-US" dirty="0"/>
              <a:t>Example:  SJJT, Inc. </a:t>
            </a:r>
            <a:r>
              <a:rPr lang="en-US" dirty="0" smtClean="0"/>
              <a:t>(B)</a:t>
            </a:r>
            <a:endParaRPr lang="en-US" dirty="0"/>
          </a:p>
        </p:txBody>
      </p:sp>
      <p:sp>
        <p:nvSpPr>
          <p:cNvPr id="12291" name="Rectangle 3"/>
          <p:cNvSpPr>
            <a:spLocks noGrp="1" noChangeArrowheads="1"/>
          </p:cNvSpPr>
          <p:nvPr>
            <p:ph type="body" idx="1"/>
          </p:nvPr>
        </p:nvSpPr>
        <p:spPr>
          <a:xfrm>
            <a:off x="687388" y="1081088"/>
            <a:ext cx="7837487" cy="3600450"/>
          </a:xfrm>
          <a:noFill/>
          <a:ln/>
        </p:spPr>
        <p:txBody>
          <a:bodyPr/>
          <a:lstStyle/>
          <a:p>
            <a:r>
              <a:rPr lang="en-US" i="1" dirty="0" smtClean="0">
                <a:solidFill>
                  <a:srgbClr val="66FFFF"/>
                </a:solidFill>
              </a:rPr>
              <a:t>M</a:t>
            </a:r>
            <a:r>
              <a:rPr lang="en-US" dirty="0" smtClean="0">
                <a:solidFill>
                  <a:srgbClr val="66FFFF"/>
                </a:solidFill>
              </a:rPr>
              <a:t>/</a:t>
            </a:r>
            <a:r>
              <a:rPr lang="en-US" i="1" dirty="0" smtClean="0">
                <a:solidFill>
                  <a:srgbClr val="66FFFF"/>
                </a:solidFill>
              </a:rPr>
              <a:t>D</a:t>
            </a:r>
            <a:r>
              <a:rPr lang="en-US" dirty="0" smtClean="0">
                <a:solidFill>
                  <a:srgbClr val="66FFFF"/>
                </a:solidFill>
              </a:rPr>
              <a:t>/1 </a:t>
            </a:r>
            <a:r>
              <a:rPr lang="en-US" dirty="0">
                <a:solidFill>
                  <a:srgbClr val="66FFFF"/>
                </a:solidFill>
              </a:rPr>
              <a:t>Queuing System</a:t>
            </a:r>
          </a:p>
          <a:p>
            <a:pPr>
              <a:buNone/>
            </a:pPr>
            <a:r>
              <a:rPr lang="en-US" dirty="0" smtClean="0"/>
              <a:t>		The New York Stock Exchange the firm of Smith, Jones, Johnson, and Thomas, Inc. now has an opportunity to purchase a new machine that can process the transactions in </a:t>
            </a:r>
            <a:r>
              <a:rPr lang="en-US" i="1" u="sng" dirty="0" smtClean="0"/>
              <a:t>exactly</a:t>
            </a:r>
            <a:r>
              <a:rPr lang="en-US" dirty="0" smtClean="0"/>
              <a:t> 2 minutes.   Instead of using Joe, the company would like to evaluate the impact of using the new machine.   Daily stock transactions still arrive at a rate of 20 per hour, Poisson distributed.    </a:t>
            </a:r>
            <a:endParaRPr lang="en-US" dirty="0"/>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dirty="0" smtClean="0"/>
              <a:t>Poisson Distribution</a:t>
            </a:r>
            <a:endParaRPr lang="en-US" dirty="0"/>
          </a:p>
        </p:txBody>
      </p:sp>
      <p:sp>
        <p:nvSpPr>
          <p:cNvPr id="7171" name="Rectangle 3"/>
          <p:cNvSpPr>
            <a:spLocks noGrp="1" noChangeArrowheads="1"/>
          </p:cNvSpPr>
          <p:nvPr>
            <p:ph type="body" idx="1"/>
          </p:nvPr>
        </p:nvSpPr>
        <p:spPr>
          <a:xfrm>
            <a:off x="687388" y="1104900"/>
            <a:ext cx="7859712" cy="5168900"/>
          </a:xfrm>
          <a:noFill/>
          <a:ln/>
        </p:spPr>
        <p:txBody>
          <a:bodyPr/>
          <a:lstStyle/>
          <a:p>
            <a:pPr>
              <a:lnSpc>
                <a:spcPct val="90000"/>
              </a:lnSpc>
            </a:pPr>
            <a:r>
              <a:rPr lang="en-US" dirty="0" smtClean="0">
                <a:solidFill>
                  <a:srgbClr val="66FFFF"/>
                </a:solidFill>
              </a:rPr>
              <a:t>A Poisson distribution is a discrete distribution that can take an integer value </a:t>
            </a:r>
            <a:r>
              <a:rPr lang="en-US" u="sng" dirty="0" smtClean="0">
                <a:solidFill>
                  <a:srgbClr val="66FFFF"/>
                </a:solidFill>
              </a:rPr>
              <a:t>&gt;</a:t>
            </a:r>
            <a:r>
              <a:rPr lang="en-US" dirty="0" smtClean="0">
                <a:solidFill>
                  <a:srgbClr val="66FFFF"/>
                </a:solidFill>
              </a:rPr>
              <a:t> 0 (i.e., 0, 1, 2, 3, ….)</a:t>
            </a:r>
          </a:p>
          <a:p>
            <a:pPr>
              <a:lnSpc>
                <a:spcPct val="90000"/>
              </a:lnSpc>
            </a:pPr>
            <a:endParaRPr lang="en-US" dirty="0" smtClean="0">
              <a:solidFill>
                <a:srgbClr val="66FFFF"/>
              </a:solidFill>
            </a:endParaRPr>
          </a:p>
          <a:p>
            <a:pPr>
              <a:lnSpc>
                <a:spcPct val="90000"/>
              </a:lnSpc>
            </a:pPr>
            <a:r>
              <a:rPr lang="en-US" dirty="0" smtClean="0">
                <a:solidFill>
                  <a:srgbClr val="66FFFF"/>
                </a:solidFill>
              </a:rPr>
              <a:t>Formula</a:t>
            </a:r>
            <a:endParaRPr lang="en-US" dirty="0">
              <a:solidFill>
                <a:srgbClr val="66FFFF"/>
              </a:solidFill>
            </a:endParaRPr>
          </a:p>
          <a:p>
            <a:pPr lvl="1">
              <a:lnSpc>
                <a:spcPct val="80000"/>
              </a:lnSpc>
            </a:pPr>
            <a:r>
              <a:rPr lang="en-US" i="1" dirty="0" smtClean="0"/>
              <a:t>P(x) </a:t>
            </a:r>
            <a:r>
              <a:rPr lang="en-US" dirty="0" smtClean="0"/>
              <a:t>= (</a:t>
            </a:r>
            <a:r>
              <a:rPr lang="en-US" dirty="0" smtClean="0">
                <a:latin typeface="Symbol" pitchFamily="18" charset="2"/>
              </a:rPr>
              <a:t>l</a:t>
            </a:r>
            <a:r>
              <a:rPr lang="en-US" baseline="30000" dirty="0" smtClean="0"/>
              <a:t>x</a:t>
            </a:r>
            <a:r>
              <a:rPr lang="en-US" dirty="0" smtClean="0"/>
              <a:t> e </a:t>
            </a:r>
            <a:r>
              <a:rPr lang="en-US" baseline="30000" dirty="0" smtClean="0"/>
              <a:t>–</a:t>
            </a:r>
            <a:r>
              <a:rPr lang="en-US" baseline="30000" dirty="0" smtClean="0">
                <a:latin typeface="Symbol" pitchFamily="18" charset="2"/>
              </a:rPr>
              <a:t>l</a:t>
            </a:r>
            <a:r>
              <a:rPr lang="en-US" dirty="0" smtClean="0"/>
              <a:t>)/x!  (where e = natural logarithm or 				2.718, and x! = x factorial)</a:t>
            </a:r>
            <a:endParaRPr lang="en-US" dirty="0"/>
          </a:p>
          <a:p>
            <a:r>
              <a:rPr lang="en-US" dirty="0" smtClean="0">
                <a:solidFill>
                  <a:srgbClr val="66FFFF"/>
                </a:solidFill>
              </a:rPr>
              <a:t>Example</a:t>
            </a:r>
          </a:p>
          <a:p>
            <a:pPr lvl="1"/>
            <a:r>
              <a:rPr lang="en-US" dirty="0" smtClean="0">
                <a:latin typeface="Symbol" pitchFamily="18" charset="2"/>
              </a:rPr>
              <a:t>l</a:t>
            </a:r>
            <a:r>
              <a:rPr lang="en-US" dirty="0" smtClean="0"/>
              <a:t> </a:t>
            </a:r>
            <a:r>
              <a:rPr lang="en-US" smtClean="0"/>
              <a:t>= 3</a:t>
            </a:r>
            <a:endParaRPr lang="en-US" dirty="0" smtClean="0"/>
          </a:p>
          <a:p>
            <a:pPr lvl="1"/>
            <a:r>
              <a:rPr lang="en-US" dirty="0" smtClean="0"/>
              <a:t>What is </a:t>
            </a:r>
            <a:r>
              <a:rPr lang="en-US" i="1" dirty="0" smtClean="0"/>
              <a:t>P(x = 0)?</a:t>
            </a:r>
          </a:p>
          <a:p>
            <a:pPr lvl="1">
              <a:buNone/>
            </a:pPr>
            <a:endParaRPr lang="en-US" dirty="0" smtClean="0"/>
          </a:p>
          <a:p>
            <a:pPr lvl="1">
              <a:buNone/>
            </a:pPr>
            <a:endParaRPr lang="en-US" dirty="0" smtClean="0"/>
          </a:p>
          <a:p>
            <a:pPr lvl="1"/>
            <a:r>
              <a:rPr lang="en-US" dirty="0" smtClean="0"/>
              <a:t>What is </a:t>
            </a:r>
            <a:r>
              <a:rPr lang="en-US" i="1" dirty="0" smtClean="0"/>
              <a:t>P(x = 2)?</a:t>
            </a:r>
          </a:p>
          <a:p>
            <a:pPr lvl="1"/>
            <a:endParaRPr lang="en-US" dirty="0" smtClean="0"/>
          </a:p>
          <a:p>
            <a:pPr lvl="1">
              <a:lnSpc>
                <a:spcPct val="80000"/>
              </a:lnSpc>
              <a:buNone/>
            </a:pPr>
            <a:endParaRPr lang="en-US" dirty="0"/>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dirty="0"/>
              <a:t>Example:  SJJT, Inc. </a:t>
            </a:r>
            <a:r>
              <a:rPr lang="en-US" dirty="0" smtClean="0"/>
              <a:t>(B)</a:t>
            </a:r>
            <a:endParaRPr lang="en-US" dirty="0"/>
          </a:p>
        </p:txBody>
      </p:sp>
      <p:sp>
        <p:nvSpPr>
          <p:cNvPr id="20483" name="Rectangle 3"/>
          <p:cNvSpPr>
            <a:spLocks noGrp="1" noChangeArrowheads="1"/>
          </p:cNvSpPr>
          <p:nvPr>
            <p:ph type="body" idx="1"/>
          </p:nvPr>
        </p:nvSpPr>
        <p:spPr>
          <a:xfrm>
            <a:off x="687388" y="1104900"/>
            <a:ext cx="7772400" cy="4351338"/>
          </a:xfrm>
          <a:noFill/>
          <a:ln/>
        </p:spPr>
        <p:txBody>
          <a:bodyPr/>
          <a:lstStyle/>
          <a:p>
            <a:pPr>
              <a:lnSpc>
                <a:spcPct val="90000"/>
              </a:lnSpc>
            </a:pPr>
            <a:r>
              <a:rPr lang="en-US" dirty="0" smtClean="0"/>
              <a:t>What </a:t>
            </a:r>
            <a:r>
              <a:rPr lang="en-US" dirty="0"/>
              <a:t>is the average time an order must wait from the time </a:t>
            </a:r>
            <a:r>
              <a:rPr lang="en-US" dirty="0" smtClean="0"/>
              <a:t>the </a:t>
            </a:r>
            <a:r>
              <a:rPr lang="en-US" dirty="0"/>
              <a:t>order </a:t>
            </a:r>
            <a:r>
              <a:rPr lang="en-US" dirty="0" smtClean="0"/>
              <a:t>arrives until </a:t>
            </a:r>
            <a:r>
              <a:rPr lang="en-US" dirty="0"/>
              <a:t>it is finished being processed (i.e. its turnaround time)?</a:t>
            </a:r>
          </a:p>
          <a:p>
            <a:pPr>
              <a:lnSpc>
                <a:spcPct val="90000"/>
              </a:lnSpc>
              <a:buFont typeface="Monotype Sorts" pitchFamily="2" charset="2"/>
              <a:buNone/>
            </a:pPr>
            <a:r>
              <a:rPr lang="en-US" sz="1000" b="1" dirty="0"/>
              <a:t>	</a:t>
            </a:r>
          </a:p>
          <a:p>
            <a:pPr>
              <a:lnSpc>
                <a:spcPct val="90000"/>
              </a:lnSpc>
              <a:buFont typeface="Monotype Sorts" pitchFamily="2" charset="2"/>
              <a:buNone/>
            </a:pPr>
            <a:r>
              <a:rPr lang="en-US" b="1" dirty="0"/>
              <a:t>	</a:t>
            </a:r>
            <a:endParaRPr lang="en-US" b="1" dirty="0" smtClean="0"/>
          </a:p>
          <a:p>
            <a:pPr>
              <a:lnSpc>
                <a:spcPct val="90000"/>
              </a:lnSpc>
              <a:buFont typeface="Monotype Sorts" pitchFamily="2" charset="2"/>
              <a:buNone/>
            </a:pPr>
            <a:endParaRPr lang="en-US" b="1" dirty="0" smtClean="0"/>
          </a:p>
          <a:p>
            <a:pPr>
              <a:lnSpc>
                <a:spcPct val="90000"/>
              </a:lnSpc>
              <a:buFont typeface="Monotype Sorts" pitchFamily="2" charset="2"/>
              <a:buNone/>
            </a:pPr>
            <a:endParaRPr lang="en-US" b="1" dirty="0" smtClean="0"/>
          </a:p>
          <a:p>
            <a:pPr>
              <a:lnSpc>
                <a:spcPct val="90000"/>
              </a:lnSpc>
            </a:pPr>
            <a:r>
              <a:rPr lang="en-US" dirty="0" smtClean="0"/>
              <a:t>What is the average time an order must wait from before machine starts processing it?</a:t>
            </a:r>
          </a:p>
          <a:p>
            <a:pPr>
              <a:lnSpc>
                <a:spcPct val="90000"/>
              </a:lnSpc>
              <a:buFont typeface="Monotype Sorts" pitchFamily="2" charset="2"/>
              <a:buNone/>
            </a:pPr>
            <a:endParaRPr lang="en-US" dirty="0"/>
          </a:p>
        </p:txBody>
      </p:sp>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dirty="0"/>
              <a:t>Example:  SJJT, Inc. </a:t>
            </a:r>
            <a:r>
              <a:rPr lang="en-US" dirty="0" smtClean="0"/>
              <a:t>(B)</a:t>
            </a:r>
            <a:endParaRPr lang="en-US" dirty="0"/>
          </a:p>
        </p:txBody>
      </p:sp>
      <p:sp>
        <p:nvSpPr>
          <p:cNvPr id="21507" name="Rectangle 3"/>
          <p:cNvSpPr>
            <a:spLocks noGrp="1" noChangeArrowheads="1"/>
          </p:cNvSpPr>
          <p:nvPr>
            <p:ph type="body" idx="1"/>
          </p:nvPr>
        </p:nvSpPr>
        <p:spPr>
          <a:xfrm>
            <a:off x="687388" y="1104900"/>
            <a:ext cx="7772400" cy="4643438"/>
          </a:xfrm>
          <a:noFill/>
          <a:ln/>
        </p:spPr>
        <p:txBody>
          <a:bodyPr/>
          <a:lstStyle/>
          <a:p>
            <a:pPr>
              <a:lnSpc>
                <a:spcPct val="90000"/>
              </a:lnSpc>
            </a:pPr>
            <a:r>
              <a:rPr lang="en-US" dirty="0" smtClean="0"/>
              <a:t>What </a:t>
            </a:r>
            <a:r>
              <a:rPr lang="en-US" dirty="0"/>
              <a:t>is the average number of orders </a:t>
            </a:r>
            <a:r>
              <a:rPr lang="en-US" u="sng" dirty="0" smtClean="0"/>
              <a:t>waiting</a:t>
            </a:r>
            <a:r>
              <a:rPr lang="en-US" dirty="0" smtClean="0"/>
              <a:t> </a:t>
            </a:r>
            <a:r>
              <a:rPr lang="en-US" dirty="0"/>
              <a:t>to be </a:t>
            </a:r>
            <a:r>
              <a:rPr lang="en-US" dirty="0" smtClean="0"/>
              <a:t>processed?</a:t>
            </a:r>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buNone/>
            </a:pPr>
            <a:endParaRPr lang="en-US" dirty="0" smtClean="0"/>
          </a:p>
          <a:p>
            <a:pPr>
              <a:lnSpc>
                <a:spcPct val="90000"/>
              </a:lnSpc>
            </a:pPr>
            <a:r>
              <a:rPr lang="en-US" dirty="0" smtClean="0"/>
              <a:t>What is the average number of orders in the system?</a:t>
            </a:r>
            <a:endParaRPr lang="en-US" dirty="0"/>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Improving the Waiting Line Operation</a:t>
            </a:r>
          </a:p>
        </p:txBody>
      </p:sp>
      <p:sp>
        <p:nvSpPr>
          <p:cNvPr id="138243" name="Rectangle 3"/>
          <p:cNvSpPr>
            <a:spLocks noChangeArrowheads="1"/>
          </p:cNvSpPr>
          <p:nvPr/>
        </p:nvSpPr>
        <p:spPr bwMode="auto">
          <a:xfrm>
            <a:off x="687388" y="1079500"/>
            <a:ext cx="8051800" cy="46053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Waiting line models often indicate when improvements in operating characteristics are desirable.</a:t>
            </a:r>
            <a:r>
              <a:rPr lang="en-US" sz="2400" dirty="0">
                <a:solidFill>
                  <a:srgbClr val="000000"/>
                </a:solidFill>
                <a:effectLst>
                  <a:outerShdw blurRad="38100" dist="38100" dir="2700000" algn="tl">
                    <a:srgbClr val="FFFFFF"/>
                  </a:outerShdw>
                </a:effectLst>
                <a:cs typeface="Times New Roman" pitchFamily="18" charset="0"/>
              </a:rPr>
              <a:t> </a:t>
            </a:r>
            <a:endParaRPr lang="en-US" sz="2400" dirty="0" smtClean="0">
              <a:solidFill>
                <a:srgbClr val="000000"/>
              </a:solidFill>
              <a:effectLst>
                <a:outerShdw blurRad="38100" dist="38100" dir="2700000" algn="tl">
                  <a:srgbClr val="FFFFFF"/>
                </a:outerShdw>
              </a:effectLst>
              <a:cs typeface="Times New Roman" pitchFamily="18" charset="0"/>
            </a:endParaRPr>
          </a:p>
          <a:p>
            <a:pPr marL="342900" indent="-342900" algn="l">
              <a:spcBef>
                <a:spcPct val="20000"/>
              </a:spcBef>
              <a:buClr>
                <a:srgbClr val="66FFFF"/>
              </a:buClr>
              <a:buSzPct val="75000"/>
            </a:pPr>
            <a:endParaRPr lang="en-US" sz="2400" dirty="0">
              <a:solidFill>
                <a:srgbClr val="F7FFFF"/>
              </a:solidFill>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cs typeface="Times New Roman" pitchFamily="18" charset="0"/>
              </a:rPr>
              <a:t>To make improvements in the waiting line operation, analysts often focus on ways to improve the service rate by:</a:t>
            </a:r>
            <a:endParaRPr lang="en-US" sz="2400" dirty="0">
              <a:effectLst>
                <a:outerShdw blurRad="38100" dist="38100" dir="2700000" algn="tl">
                  <a:srgbClr val="000000"/>
                </a:outerShdw>
              </a:effectLst>
            </a:endParaRPr>
          </a:p>
          <a:p>
            <a:pPr marL="342900" indent="-342900" algn="l">
              <a:buClr>
                <a:srgbClr val="66FFFF"/>
              </a:buClr>
              <a:buSzPct val="125000"/>
            </a:pPr>
            <a:r>
              <a:rPr lang="en-US" sz="2400" dirty="0">
                <a:effectLst>
                  <a:outerShdw blurRad="38100" dist="38100" dir="2700000" algn="tl">
                    <a:srgbClr val="000000"/>
                  </a:outerShdw>
                </a:effectLst>
              </a:rPr>
              <a:t>     - </a:t>
            </a:r>
            <a:r>
              <a:rPr lang="en-US" sz="2400" dirty="0">
                <a:effectLst>
                  <a:outerShdw blurRad="38100" dist="38100" dir="2700000" algn="tl">
                    <a:srgbClr val="000000"/>
                  </a:outerShdw>
                </a:effectLst>
                <a:ea typeface="Calibri" pitchFamily="34" charset="0"/>
                <a:cs typeface="Calibri" pitchFamily="34" charset="0"/>
              </a:rPr>
              <a:t>Increasing the service rate by making a creative</a:t>
            </a:r>
          </a:p>
          <a:p>
            <a:pPr marL="342900" indent="-342900" algn="l">
              <a:buClr>
                <a:srgbClr val="66FFFF"/>
              </a:buClr>
              <a:buSzPct val="125000"/>
            </a:pPr>
            <a:r>
              <a:rPr lang="en-US" sz="2400" dirty="0">
                <a:effectLst>
                  <a:outerShdw blurRad="38100" dist="38100" dir="2700000" algn="tl">
                    <a:srgbClr val="000000"/>
                  </a:outerShdw>
                </a:effectLst>
                <a:ea typeface="Calibri" pitchFamily="34" charset="0"/>
                <a:cs typeface="Calibri" pitchFamily="34" charset="0"/>
              </a:rPr>
              <a:t>       design change or by using new technology</a:t>
            </a:r>
            <a:r>
              <a:rPr lang="en-US" sz="2400" dirty="0" smtClean="0">
                <a:effectLst>
                  <a:outerShdw blurRad="38100" dist="38100" dir="2700000" algn="tl">
                    <a:srgbClr val="000000"/>
                  </a:outerShdw>
                </a:effectLst>
                <a:ea typeface="Calibri" pitchFamily="34" charset="0"/>
                <a:cs typeface="Calibri" pitchFamily="34" charset="0"/>
              </a:rPr>
              <a:t>.</a:t>
            </a:r>
          </a:p>
          <a:p>
            <a:pPr marL="342900" indent="-342900" algn="l">
              <a:buClr>
                <a:srgbClr val="66FFFF"/>
              </a:buClr>
              <a:buSzPct val="125000"/>
            </a:pPr>
            <a:endParaRPr lang="en-US" sz="2400" dirty="0">
              <a:effectLst>
                <a:outerShdw blurRad="38100" dist="38100" dir="2700000" algn="tl">
                  <a:srgbClr val="000000"/>
                </a:outerShdw>
              </a:effectLst>
              <a:ea typeface="Calibri" pitchFamily="34" charset="0"/>
              <a:cs typeface="Calibri" pitchFamily="34" charset="0"/>
            </a:endParaRPr>
          </a:p>
          <a:p>
            <a:pPr marL="342900" indent="-342900" algn="l">
              <a:buClr>
                <a:srgbClr val="66FFFF"/>
              </a:buClr>
              <a:buSzPct val="125000"/>
            </a:pPr>
            <a:r>
              <a:rPr lang="en-US" sz="2400" dirty="0">
                <a:effectLst>
                  <a:outerShdw blurRad="38100" dist="38100" dir="2700000" algn="tl">
                    <a:srgbClr val="000000"/>
                  </a:outerShdw>
                </a:effectLst>
                <a:cs typeface="Times New Roman" pitchFamily="18" charset="0"/>
              </a:rPr>
              <a:t>     - Adding one or more service channels so that more</a:t>
            </a:r>
          </a:p>
          <a:p>
            <a:pPr marL="342900" indent="-342900" algn="l">
              <a:buClr>
                <a:srgbClr val="66FFFF"/>
              </a:buClr>
              <a:buSzPct val="125000"/>
            </a:pPr>
            <a:r>
              <a:rPr lang="en-US" sz="2400" dirty="0">
                <a:effectLst>
                  <a:outerShdw blurRad="38100" dist="38100" dir="2700000" algn="tl">
                    <a:srgbClr val="000000"/>
                  </a:outerShdw>
                </a:effectLst>
                <a:cs typeface="Times New Roman" pitchFamily="18" charset="0"/>
              </a:rPr>
              <a:t>       customers can be served simultaneously.</a:t>
            </a:r>
            <a:r>
              <a:rPr lang="en-US" sz="2400" dirty="0">
                <a:solidFill>
                  <a:srgbClr val="F7FFFF"/>
                </a:solidFill>
                <a:effectLst>
                  <a:outerShdw blurRad="38100" dist="38100" dir="2700000" algn="tl">
                    <a:srgbClr val="000000"/>
                  </a:outerShdw>
                </a:effectLst>
              </a:rPr>
              <a:t> </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3"/>
          <p:cNvSpPr>
            <a:spLocks noGrp="1" noChangeArrowheads="1"/>
          </p:cNvSpPr>
          <p:nvPr>
            <p:ph type="body" idx="1"/>
          </p:nvPr>
        </p:nvSpPr>
        <p:spPr>
          <a:xfrm>
            <a:off x="687388" y="1257300"/>
            <a:ext cx="7772400" cy="4300538"/>
          </a:xfrm>
        </p:spPr>
        <p:txBody>
          <a:bodyPr/>
          <a:lstStyle/>
          <a:p>
            <a:r>
              <a:rPr lang="en-US" i="1">
                <a:solidFill>
                  <a:srgbClr val="F7FFFF"/>
                </a:solidFill>
              </a:rPr>
              <a:t>M</a:t>
            </a:r>
            <a:r>
              <a:rPr lang="en-US">
                <a:solidFill>
                  <a:srgbClr val="F7FFFF"/>
                </a:solidFill>
              </a:rPr>
              <a:t>/</a:t>
            </a:r>
            <a:r>
              <a:rPr lang="en-US" i="1">
                <a:solidFill>
                  <a:srgbClr val="F7FFFF"/>
                </a:solidFill>
              </a:rPr>
              <a:t>M</a:t>
            </a:r>
            <a:r>
              <a:rPr lang="en-US">
                <a:solidFill>
                  <a:srgbClr val="F7FFFF"/>
                </a:solidFill>
              </a:rPr>
              <a:t>/</a:t>
            </a:r>
            <a:r>
              <a:rPr lang="en-US" i="1">
                <a:solidFill>
                  <a:srgbClr val="F7FFFF"/>
                </a:solidFill>
              </a:rPr>
              <a:t>k</a:t>
            </a:r>
            <a:r>
              <a:rPr lang="en-US">
                <a:solidFill>
                  <a:srgbClr val="F7FFFF"/>
                </a:solidFill>
              </a:rPr>
              <a:t> queuing system</a:t>
            </a:r>
          </a:p>
          <a:p>
            <a:r>
              <a:rPr lang="en-US">
                <a:solidFill>
                  <a:srgbClr val="F7FFFF"/>
                </a:solidFill>
              </a:rPr>
              <a:t>Multiple channels (with one central waiting line)</a:t>
            </a:r>
          </a:p>
          <a:p>
            <a:r>
              <a:rPr lang="en-US">
                <a:solidFill>
                  <a:srgbClr val="F7FFFF"/>
                </a:solidFill>
              </a:rPr>
              <a:t>Poisson arrival-rate distribution</a:t>
            </a:r>
          </a:p>
          <a:p>
            <a:r>
              <a:rPr lang="en-US">
                <a:solidFill>
                  <a:srgbClr val="F7FFFF"/>
                </a:solidFill>
              </a:rPr>
              <a:t>Exponential service-time distribution</a:t>
            </a:r>
          </a:p>
          <a:p>
            <a:r>
              <a:rPr lang="en-US">
                <a:solidFill>
                  <a:srgbClr val="F7FFFF"/>
                </a:solidFill>
              </a:rPr>
              <a:t>Unlimited maximum queue length</a:t>
            </a:r>
          </a:p>
          <a:p>
            <a:r>
              <a:rPr lang="en-US">
                <a:solidFill>
                  <a:srgbClr val="F7FFFF"/>
                </a:solidFill>
              </a:rPr>
              <a:t>Infinite calling population</a:t>
            </a:r>
          </a:p>
          <a:p>
            <a:r>
              <a:rPr lang="en-US">
                <a:solidFill>
                  <a:srgbClr val="F7FFFF"/>
                </a:solidFill>
              </a:rPr>
              <a:t>Examples:</a:t>
            </a:r>
          </a:p>
          <a:p>
            <a:pPr lvl="1"/>
            <a:r>
              <a:rPr lang="en-US">
                <a:solidFill>
                  <a:srgbClr val="F7FFFF"/>
                </a:solidFill>
              </a:rPr>
              <a:t>Four-teller transaction counter in bank</a:t>
            </a:r>
          </a:p>
          <a:p>
            <a:pPr lvl="1"/>
            <a:r>
              <a:rPr lang="en-US">
                <a:solidFill>
                  <a:srgbClr val="F7FFFF"/>
                </a:solidFill>
              </a:rPr>
              <a:t>Two-clerk returns counter in retail store</a:t>
            </a:r>
            <a:endParaRPr lang="en-US"/>
          </a:p>
        </p:txBody>
      </p:sp>
      <p:sp>
        <p:nvSpPr>
          <p:cNvPr id="95237" name="Rectangle 5"/>
          <p:cNvSpPr>
            <a:spLocks noGrp="1" noChangeArrowheads="1"/>
          </p:cNvSpPr>
          <p:nvPr>
            <p:ph type="title"/>
          </p:nvPr>
        </p:nvSpPr>
        <p:spPr>
          <a:xfrm>
            <a:off x="685800" y="166688"/>
            <a:ext cx="7772400" cy="814387"/>
          </a:xfrm>
          <a:noFill/>
          <a:ln/>
        </p:spPr>
        <p:txBody>
          <a:bodyPr/>
          <a:lstStyle/>
          <a:p>
            <a:r>
              <a:rPr lang="en-US"/>
              <a:t>Multiple-Channel Waiting Line Model with</a:t>
            </a:r>
            <a:br>
              <a:rPr lang="en-US"/>
            </a:br>
            <a:r>
              <a:rPr lang="en-US"/>
              <a:t>Poisson Arrivals and Exponential Service Times</a:t>
            </a:r>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3555" name="Rectangle 3"/>
          <p:cNvSpPr>
            <a:spLocks noGrp="1" noChangeArrowheads="1"/>
          </p:cNvSpPr>
          <p:nvPr>
            <p:ph type="body" idx="1"/>
          </p:nvPr>
        </p:nvSpPr>
        <p:spPr>
          <a:xfrm>
            <a:off x="687388" y="1079500"/>
            <a:ext cx="7772400" cy="3970338"/>
          </a:xfrm>
          <a:noFill/>
          <a:ln/>
        </p:spPr>
        <p:txBody>
          <a:bodyPr/>
          <a:lstStyle/>
          <a:p>
            <a:r>
              <a:rPr lang="en-US" i="1" dirty="0">
                <a:solidFill>
                  <a:srgbClr val="66FFFF"/>
                </a:solidFill>
              </a:rPr>
              <a:t>M</a:t>
            </a:r>
            <a:r>
              <a:rPr lang="en-US" dirty="0">
                <a:solidFill>
                  <a:srgbClr val="66FFFF"/>
                </a:solidFill>
              </a:rPr>
              <a:t>/</a:t>
            </a:r>
            <a:r>
              <a:rPr lang="en-US" i="1" dirty="0">
                <a:solidFill>
                  <a:srgbClr val="66FFFF"/>
                </a:solidFill>
              </a:rPr>
              <a:t>M</a:t>
            </a:r>
            <a:r>
              <a:rPr lang="en-US" dirty="0">
                <a:solidFill>
                  <a:srgbClr val="66FFFF"/>
                </a:solidFill>
              </a:rPr>
              <a:t>/2 </a:t>
            </a:r>
            <a:r>
              <a:rPr lang="en-US" dirty="0" smtClean="0">
                <a:solidFill>
                  <a:srgbClr val="66FFFF"/>
                </a:solidFill>
              </a:rPr>
              <a:t> Queuing </a:t>
            </a:r>
            <a:r>
              <a:rPr lang="en-US" dirty="0">
                <a:solidFill>
                  <a:srgbClr val="66FFFF"/>
                </a:solidFill>
              </a:rPr>
              <a:t>System</a:t>
            </a:r>
          </a:p>
          <a:p>
            <a:pPr>
              <a:buFont typeface="Monotype Sorts" pitchFamily="2" charset="2"/>
              <a:buNone/>
            </a:pPr>
            <a:r>
              <a:rPr lang="en-US" dirty="0"/>
              <a:t>		Smith, Jones, Johnson, and Thomas, Inc. has begun a major advertising campaign which it believes will increase its business 50%.  To handle the increased volume, the company has hired an additional floor trader, Fred Hanson, who works at the same speed as Joe Ferris.</a:t>
            </a:r>
          </a:p>
          <a:p>
            <a:pPr>
              <a:buFont typeface="Monotype Sorts" pitchFamily="2" charset="2"/>
              <a:buNone/>
            </a:pPr>
            <a:r>
              <a:rPr lang="en-US" dirty="0"/>
              <a:t>		Note that the new arrival rate of orders, </a:t>
            </a:r>
            <a:r>
              <a:rPr lang="en-US" dirty="0">
                <a:latin typeface="Symbol" pitchFamily="18" charset="2"/>
              </a:rPr>
              <a:t></a:t>
            </a:r>
            <a:r>
              <a:rPr lang="en-US" dirty="0"/>
              <a:t> , is 50% higher than that of problem (A).  Thus, </a:t>
            </a:r>
            <a:r>
              <a:rPr lang="en-US" dirty="0">
                <a:latin typeface="Symbol" pitchFamily="18" charset="2"/>
              </a:rPr>
              <a:t></a:t>
            </a:r>
            <a:r>
              <a:rPr lang="en-US" dirty="0"/>
              <a:t> = 1.5(20) = 30 per hour.</a:t>
            </a: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4579" name="Rectangle 3"/>
          <p:cNvSpPr>
            <a:spLocks noGrp="1" noChangeArrowheads="1"/>
          </p:cNvSpPr>
          <p:nvPr>
            <p:ph type="body" idx="1"/>
          </p:nvPr>
        </p:nvSpPr>
        <p:spPr>
          <a:xfrm>
            <a:off x="685800" y="1077913"/>
            <a:ext cx="7859713" cy="4656137"/>
          </a:xfrm>
          <a:noFill/>
          <a:ln/>
        </p:spPr>
        <p:txBody>
          <a:bodyPr/>
          <a:lstStyle/>
          <a:p>
            <a:r>
              <a:rPr lang="en-US" dirty="0">
                <a:solidFill>
                  <a:srgbClr val="66FFFF"/>
                </a:solidFill>
              </a:rPr>
              <a:t>Sufficient Service </a:t>
            </a:r>
            <a:r>
              <a:rPr lang="en-US" dirty="0" smtClean="0">
                <a:solidFill>
                  <a:srgbClr val="66FFFF"/>
                </a:solidFill>
              </a:rPr>
              <a:t>Rate: </a:t>
            </a:r>
            <a:r>
              <a:rPr lang="en-US" dirty="0" smtClean="0">
                <a:solidFill>
                  <a:srgbClr val="66FFFF"/>
                </a:solidFill>
                <a:latin typeface="Symbol" pitchFamily="18" charset="2"/>
              </a:rPr>
              <a:t>l &gt; </a:t>
            </a:r>
            <a:r>
              <a:rPr lang="en-US" dirty="0" smtClean="0">
                <a:solidFill>
                  <a:srgbClr val="66FFFF"/>
                </a:solidFill>
                <a:latin typeface="+mj-lt"/>
              </a:rPr>
              <a:t>k</a:t>
            </a:r>
            <a:r>
              <a:rPr lang="en-US" dirty="0" smtClean="0">
                <a:solidFill>
                  <a:srgbClr val="66FFFF"/>
                </a:solidFill>
                <a:latin typeface="Symbol" pitchFamily="18" charset="2"/>
              </a:rPr>
              <a:t>m</a:t>
            </a:r>
            <a:endParaRPr lang="en-US" dirty="0">
              <a:solidFill>
                <a:srgbClr val="66FFFF"/>
              </a:solidFill>
              <a:latin typeface="Symbol" pitchFamily="18" charset="2"/>
            </a:endParaRPr>
          </a:p>
          <a:p>
            <a:pPr>
              <a:buFont typeface="Monotype Sorts" pitchFamily="2" charset="2"/>
              <a:buNone/>
            </a:pPr>
            <a:r>
              <a:rPr lang="en-US" dirty="0">
                <a:solidFill>
                  <a:schemeClr val="tx2"/>
                </a:solidFill>
              </a:rPr>
              <a:t>	</a:t>
            </a:r>
            <a:r>
              <a:rPr lang="en-US" b="1" dirty="0"/>
              <a:t>Question</a:t>
            </a:r>
            <a:endParaRPr lang="en-US" dirty="0">
              <a:solidFill>
                <a:schemeClr val="tx2"/>
              </a:solidFill>
            </a:endParaRPr>
          </a:p>
          <a:p>
            <a:pPr>
              <a:buFont typeface="Monotype Sorts" pitchFamily="2" charset="2"/>
              <a:buNone/>
            </a:pPr>
            <a:r>
              <a:rPr lang="en-US" dirty="0"/>
              <a:t>		</a:t>
            </a:r>
            <a:r>
              <a:rPr lang="en-US" dirty="0" smtClean="0"/>
              <a:t>Will </a:t>
            </a:r>
            <a:r>
              <a:rPr lang="en-US" dirty="0"/>
              <a:t>Joe Ferris alone not be able to handle the increase in orders?</a:t>
            </a:r>
          </a:p>
          <a:p>
            <a:pPr>
              <a:buFont typeface="Monotype Sorts" pitchFamily="2" charset="2"/>
              <a:buNone/>
            </a:pPr>
            <a:endParaRPr lang="en-US" sz="1000" dirty="0"/>
          </a:p>
          <a:p>
            <a:pPr>
              <a:buFont typeface="Monotype Sorts" pitchFamily="2" charset="2"/>
              <a:buNone/>
            </a:pPr>
            <a:r>
              <a:rPr lang="en-US" dirty="0">
                <a:solidFill>
                  <a:schemeClr val="tx2"/>
                </a:solidFill>
              </a:rPr>
              <a:t>	</a:t>
            </a:r>
            <a:r>
              <a:rPr lang="en-US" b="1" dirty="0"/>
              <a:t>Answer</a:t>
            </a:r>
            <a:endParaRPr lang="en-US" dirty="0">
              <a:solidFill>
                <a:schemeClr val="tx2"/>
              </a:solidFill>
            </a:endParaRPr>
          </a:p>
          <a:p>
            <a:pPr>
              <a:buFont typeface="Monotype Sorts" pitchFamily="2" charset="2"/>
              <a:buNone/>
            </a:pPr>
            <a:r>
              <a:rPr lang="en-US" dirty="0"/>
              <a:t>		Since Joe Ferris processes orders at a mean rate of   </a:t>
            </a:r>
            <a:r>
              <a:rPr lang="en-US" i="1" dirty="0"/>
              <a:t>µ</a:t>
            </a:r>
            <a:r>
              <a:rPr lang="en-US" dirty="0"/>
              <a:t> = 30 per hour, then </a:t>
            </a:r>
            <a:r>
              <a:rPr lang="en-US" i="1" dirty="0">
                <a:latin typeface="Symbol" pitchFamily="18" charset="2"/>
              </a:rPr>
              <a:t></a:t>
            </a:r>
            <a:r>
              <a:rPr lang="en-US" dirty="0"/>
              <a:t> = </a:t>
            </a:r>
            <a:r>
              <a:rPr lang="en-US" i="1" dirty="0"/>
              <a:t>µ</a:t>
            </a:r>
            <a:r>
              <a:rPr lang="en-US" dirty="0"/>
              <a:t> = 30 and the utilization factor is 1.  </a:t>
            </a:r>
          </a:p>
          <a:p>
            <a:pPr>
              <a:buFont typeface="Monotype Sorts" pitchFamily="2" charset="2"/>
              <a:buNone/>
            </a:pPr>
            <a:r>
              <a:rPr lang="en-US" dirty="0"/>
              <a:t>    		This implies the queue of orders will grow infinitely large.  Hence, Joe alone cannot handle this increase in demand.</a:t>
            </a:r>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smtClean="0"/>
              <a:t>M/M/k  Example</a:t>
            </a:r>
            <a:r>
              <a:rPr lang="en-US" dirty="0"/>
              <a:t>:  SJJT, Inc. </a:t>
            </a:r>
            <a:r>
              <a:rPr lang="en-US" dirty="0" smtClean="0"/>
              <a:t>(C)</a:t>
            </a:r>
            <a:endParaRPr lang="en-US" dirty="0"/>
          </a:p>
        </p:txBody>
      </p:sp>
      <p:sp>
        <p:nvSpPr>
          <p:cNvPr id="104451" name="Rectangle 3"/>
          <p:cNvSpPr>
            <a:spLocks noGrp="1" noChangeArrowheads="1"/>
          </p:cNvSpPr>
          <p:nvPr>
            <p:ph type="body" idx="1"/>
          </p:nvPr>
        </p:nvSpPr>
        <p:spPr>
          <a:xfrm>
            <a:off x="687388" y="1066800"/>
            <a:ext cx="8113712" cy="3962400"/>
          </a:xfrm>
        </p:spPr>
        <p:txBody>
          <a:bodyPr/>
          <a:lstStyle/>
          <a:p>
            <a:r>
              <a:rPr lang="en-US" dirty="0">
                <a:solidFill>
                  <a:srgbClr val="66FFFF"/>
                </a:solidFill>
              </a:rPr>
              <a:t>Probability of </a:t>
            </a:r>
            <a:r>
              <a:rPr lang="en-US" i="1" u="sng" dirty="0" smtClean="0">
                <a:solidFill>
                  <a:srgbClr val="66FFFF"/>
                </a:solidFill>
              </a:rPr>
              <a:t>No</a:t>
            </a:r>
            <a:r>
              <a:rPr lang="en-US" u="sng" dirty="0" smtClean="0">
                <a:solidFill>
                  <a:srgbClr val="66FFFF"/>
                </a:solidFill>
              </a:rPr>
              <a:t> </a:t>
            </a:r>
            <a:r>
              <a:rPr lang="en-US" u="sng" dirty="0">
                <a:solidFill>
                  <a:srgbClr val="66FFFF"/>
                </a:solidFill>
              </a:rPr>
              <a:t>Units </a:t>
            </a:r>
            <a:r>
              <a:rPr lang="en-US" dirty="0">
                <a:solidFill>
                  <a:srgbClr val="66FFFF"/>
                </a:solidFill>
              </a:rPr>
              <a:t>in System (continued)</a:t>
            </a:r>
          </a:p>
          <a:p>
            <a:endParaRPr lang="en-US" sz="800" dirty="0">
              <a:solidFill>
                <a:srgbClr val="66FFFF"/>
              </a:solidFill>
            </a:endParaRPr>
          </a:p>
          <a:p>
            <a:pPr>
              <a:buFont typeface="Monotype Sorts" pitchFamily="2" charset="2"/>
              <a:buNone/>
            </a:pPr>
            <a:r>
              <a:rPr lang="en-US" dirty="0">
                <a:solidFill>
                  <a:schemeClr val="tx2"/>
                </a:solidFill>
              </a:rPr>
              <a:t>	</a:t>
            </a:r>
            <a:endParaRPr lang="en-US" dirty="0"/>
          </a:p>
          <a:p>
            <a:pPr>
              <a:buFont typeface="Monotype Sorts" pitchFamily="2" charset="2"/>
              <a:buNone/>
            </a:pPr>
            <a:endParaRPr lang="en-US" sz="2800" dirty="0"/>
          </a:p>
          <a:p>
            <a:pPr>
              <a:buFont typeface="Monotype Sorts" pitchFamily="2" charset="2"/>
              <a:buNone/>
            </a:pPr>
            <a:endParaRPr lang="en-US" dirty="0"/>
          </a:p>
          <a:p>
            <a:pPr>
              <a:buNone/>
            </a:pPr>
            <a:r>
              <a:rPr lang="en-US" dirty="0" smtClean="0"/>
              <a:t>Given that </a:t>
            </a:r>
            <a:r>
              <a:rPr lang="en-US" i="1" dirty="0" smtClean="0">
                <a:latin typeface="Symbol" pitchFamily="18" charset="2"/>
              </a:rPr>
              <a:t></a:t>
            </a:r>
            <a:r>
              <a:rPr lang="en-US" dirty="0" smtClean="0"/>
              <a:t> = 30, </a:t>
            </a:r>
            <a:r>
              <a:rPr lang="en-US" i="1" dirty="0" smtClean="0"/>
              <a:t>µ</a:t>
            </a:r>
            <a:r>
              <a:rPr lang="en-US" dirty="0" smtClean="0"/>
              <a:t> = 30, </a:t>
            </a:r>
            <a:r>
              <a:rPr lang="en-US" i="1" dirty="0" smtClean="0"/>
              <a:t>k</a:t>
            </a:r>
            <a:r>
              <a:rPr lang="en-US" dirty="0" smtClean="0"/>
              <a:t> = 2 and (</a:t>
            </a:r>
            <a:r>
              <a:rPr lang="en-US" i="1" dirty="0" smtClean="0">
                <a:latin typeface="Symbol" pitchFamily="18" charset="2"/>
              </a:rPr>
              <a:t></a:t>
            </a:r>
            <a:r>
              <a:rPr lang="en-US" dirty="0" smtClean="0"/>
              <a:t> /</a:t>
            </a:r>
            <a:r>
              <a:rPr lang="en-US" i="1" dirty="0" smtClean="0"/>
              <a:t>µ</a:t>
            </a:r>
            <a:r>
              <a:rPr lang="en-US" dirty="0" smtClean="0"/>
              <a:t>) = 1, the</a:t>
            </a:r>
          </a:p>
          <a:p>
            <a:pPr>
              <a:buNone/>
            </a:pPr>
            <a:r>
              <a:rPr lang="en-US" dirty="0" smtClean="0"/>
              <a:t>probability that neither Joe nor Fred will be working is: </a:t>
            </a:r>
          </a:p>
          <a:p>
            <a:pPr>
              <a:buFont typeface="Monotype Sorts" pitchFamily="2" charset="2"/>
              <a:buNone/>
            </a:pPr>
            <a:r>
              <a:rPr lang="en-US" dirty="0" smtClean="0"/>
              <a:t>=</a:t>
            </a:r>
          </a:p>
          <a:p>
            <a:pPr>
              <a:buFont typeface="Monotype Sorts" pitchFamily="2" charset="2"/>
              <a:buNone/>
            </a:pPr>
            <a:endParaRPr lang="en-US" dirty="0" smtClean="0">
              <a:solidFill>
                <a:srgbClr val="66FFFF"/>
              </a:solidFill>
            </a:endParaRPr>
          </a:p>
          <a:p>
            <a:pPr>
              <a:buFont typeface="Monotype Sorts" pitchFamily="2" charset="2"/>
              <a:buNone/>
            </a:pPr>
            <a:endParaRPr lang="en-US" dirty="0">
              <a:solidFill>
                <a:srgbClr val="66FFFF"/>
              </a:solidFill>
            </a:endParaRPr>
          </a:p>
        </p:txBody>
      </p:sp>
      <p:graphicFrame>
        <p:nvGraphicFramePr>
          <p:cNvPr id="104452" name="Object 4">
            <a:hlinkClick r:id="" action="ppaction://ole?verb=0"/>
          </p:cNvPr>
          <p:cNvGraphicFramePr>
            <a:graphicFrameLocks/>
          </p:cNvGraphicFramePr>
          <p:nvPr/>
        </p:nvGraphicFramePr>
        <p:xfrm>
          <a:off x="1181100" y="1543050"/>
          <a:ext cx="5427663" cy="1549400"/>
        </p:xfrm>
        <a:graphic>
          <a:graphicData uri="http://schemas.openxmlformats.org/presentationml/2006/ole">
            <p:oleObj spid="_x0000_s104452" name="Equation" r:id="rId4" imgW="5437080" imgH="1558800" progId="Equation.3">
              <p:embed/>
            </p:oleObj>
          </a:graphicData>
        </a:graphic>
      </p:graphicFrame>
      <p:sp>
        <p:nvSpPr>
          <p:cNvPr id="6" name="Rectangle 5"/>
          <p:cNvSpPr/>
          <p:nvPr/>
        </p:nvSpPr>
        <p:spPr>
          <a:xfrm>
            <a:off x="520700" y="5250696"/>
            <a:ext cx="8267700" cy="830997"/>
          </a:xfrm>
          <a:prstGeom prst="rect">
            <a:avLst/>
          </a:prstGeom>
        </p:spPr>
        <p:txBody>
          <a:bodyPr wrap="square">
            <a:spAutoFit/>
          </a:bodyPr>
          <a:lstStyle/>
          <a:p>
            <a:pPr algn="l">
              <a:buFont typeface="Monotype Sorts" pitchFamily="2" charset="2"/>
              <a:buNone/>
            </a:pPr>
            <a:r>
              <a:rPr lang="en-US" sz="2400" dirty="0" smtClean="0"/>
              <a:t>What is the probability that neither Joe nor Fred will be working on an order at any point in time?</a:t>
            </a:r>
            <a:endParaRPr lang="en-US" sz="2400" dirty="0"/>
          </a:p>
        </p:txBody>
      </p:sp>
    </p:spTree>
  </p:cSld>
  <p:clrMapOvr>
    <a:masterClrMapping/>
  </p:clrMapOvr>
  <p:transition>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i="1" dirty="0" smtClean="0"/>
              <a:t>M</a:t>
            </a:r>
            <a:r>
              <a:rPr lang="en-US" dirty="0" smtClean="0"/>
              <a:t>/</a:t>
            </a:r>
            <a:r>
              <a:rPr lang="en-US" i="1" dirty="0" smtClean="0"/>
              <a:t>M</a:t>
            </a:r>
            <a:r>
              <a:rPr lang="en-US" dirty="0" smtClean="0"/>
              <a:t>/</a:t>
            </a:r>
            <a:r>
              <a:rPr lang="en-US" i="1" dirty="0" smtClean="0"/>
              <a:t>k</a:t>
            </a:r>
            <a:r>
              <a:rPr lang="en-US" dirty="0" smtClean="0"/>
              <a:t>  Example</a:t>
            </a:r>
            <a:r>
              <a:rPr lang="en-US" dirty="0"/>
              <a:t>:  SJJT, Inc. </a:t>
            </a:r>
            <a:r>
              <a:rPr lang="en-US" dirty="0" smtClean="0"/>
              <a:t>(C)</a:t>
            </a:r>
            <a:endParaRPr lang="en-US" dirty="0"/>
          </a:p>
        </p:txBody>
      </p:sp>
      <p:sp>
        <p:nvSpPr>
          <p:cNvPr id="25603" name="Rectangle 3"/>
          <p:cNvSpPr>
            <a:spLocks noGrp="1" noChangeArrowheads="1"/>
          </p:cNvSpPr>
          <p:nvPr>
            <p:ph type="body" idx="1"/>
          </p:nvPr>
        </p:nvSpPr>
        <p:spPr>
          <a:xfrm>
            <a:off x="685800" y="1077913"/>
            <a:ext cx="8140700" cy="3341687"/>
          </a:xfrm>
          <a:noFill/>
          <a:ln/>
        </p:spPr>
        <p:txBody>
          <a:bodyPr/>
          <a:lstStyle/>
          <a:p>
            <a:r>
              <a:rPr lang="en-US" dirty="0">
                <a:solidFill>
                  <a:srgbClr val="66FFFF"/>
                </a:solidFill>
              </a:rPr>
              <a:t>Probability of </a:t>
            </a:r>
            <a:r>
              <a:rPr lang="en-US" i="1" dirty="0">
                <a:solidFill>
                  <a:srgbClr val="66FFFF"/>
                </a:solidFill>
              </a:rPr>
              <a:t>n</a:t>
            </a:r>
            <a:r>
              <a:rPr lang="en-US" dirty="0">
                <a:solidFill>
                  <a:srgbClr val="66FFFF"/>
                </a:solidFill>
              </a:rPr>
              <a:t> Units in System</a:t>
            </a:r>
          </a:p>
          <a:p>
            <a:pPr>
              <a:buFont typeface="Monotype Sorts" pitchFamily="2" charset="2"/>
              <a:buNone/>
            </a:pPr>
            <a:endParaRPr lang="en-US" sz="800" dirty="0">
              <a:solidFill>
                <a:schemeClr val="tx2"/>
              </a:solidFill>
            </a:endParaRPr>
          </a:p>
          <a:p>
            <a:pPr>
              <a:buFont typeface="Monotype Sorts" pitchFamily="2" charset="2"/>
              <a:buNone/>
            </a:pPr>
            <a:r>
              <a:rPr lang="en-US" dirty="0" smtClean="0">
                <a:solidFill>
                  <a:schemeClr val="tx2"/>
                </a:solidFill>
              </a:rPr>
              <a:t>	</a:t>
            </a:r>
          </a:p>
          <a:p>
            <a:pPr>
              <a:buFont typeface="Monotype Sorts" pitchFamily="2" charset="2"/>
              <a:buNone/>
            </a:pPr>
            <a:endParaRPr lang="en-US" b="1" dirty="0" smtClean="0">
              <a:solidFill>
                <a:schemeClr val="tx2"/>
              </a:solidFill>
            </a:endParaRPr>
          </a:p>
          <a:p>
            <a:pPr>
              <a:buFont typeface="Monotype Sorts" pitchFamily="2" charset="2"/>
              <a:buNone/>
            </a:pPr>
            <a:endParaRPr lang="en-US" b="1" dirty="0" smtClean="0">
              <a:solidFill>
                <a:schemeClr val="tx2"/>
              </a:solidFill>
            </a:endParaRPr>
          </a:p>
          <a:p>
            <a:pPr>
              <a:buFont typeface="Monotype Sorts" pitchFamily="2" charset="2"/>
              <a:buNone/>
            </a:pPr>
            <a:endParaRPr lang="en-US" b="1" dirty="0" smtClean="0">
              <a:solidFill>
                <a:schemeClr val="tx2"/>
              </a:solidFill>
            </a:endParaRPr>
          </a:p>
        </p:txBody>
      </p:sp>
      <p:graphicFrame>
        <p:nvGraphicFramePr>
          <p:cNvPr id="106497" name="Object 1">
            <a:hlinkClick r:id="" action="ppaction://ole?verb=0"/>
          </p:cNvPr>
          <p:cNvGraphicFramePr>
            <a:graphicFrameLocks/>
          </p:cNvGraphicFramePr>
          <p:nvPr/>
        </p:nvGraphicFramePr>
        <p:xfrm>
          <a:off x="1146175" y="1612900"/>
          <a:ext cx="3552825" cy="1104900"/>
        </p:xfrm>
        <a:graphic>
          <a:graphicData uri="http://schemas.openxmlformats.org/presentationml/2006/ole">
            <p:oleObj spid="_x0000_s106497" name="Equation" r:id="rId4" imgW="1765080" imgH="419040" progId="Equation.3">
              <p:embed/>
            </p:oleObj>
          </a:graphicData>
        </a:graphic>
      </p:graphicFrame>
      <p:graphicFrame>
        <p:nvGraphicFramePr>
          <p:cNvPr id="106498" name="Object 2">
            <a:hlinkClick r:id="" action="ppaction://ole?verb=0"/>
          </p:cNvPr>
          <p:cNvGraphicFramePr>
            <a:graphicFrameLocks/>
          </p:cNvGraphicFramePr>
          <p:nvPr/>
        </p:nvGraphicFramePr>
        <p:xfrm>
          <a:off x="1133475" y="2755900"/>
          <a:ext cx="3552825" cy="1104900"/>
        </p:xfrm>
        <a:graphic>
          <a:graphicData uri="http://schemas.openxmlformats.org/presentationml/2006/ole">
            <p:oleObj spid="_x0000_s106498" name="Equation" r:id="rId5" imgW="1765080" imgH="419040" progId="Equation.3">
              <p:embed/>
            </p:oleObj>
          </a:graphicData>
        </a:graphic>
      </p:graphicFrame>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a:lstStyle/>
          <a:p>
            <a:r>
              <a:rPr lang="en-US" dirty="0"/>
              <a:t>Example:  SJJT, Inc. </a:t>
            </a:r>
            <a:r>
              <a:rPr lang="en-US" dirty="0" smtClean="0"/>
              <a:t>(C)</a:t>
            </a:r>
            <a:endParaRPr lang="en-US" dirty="0"/>
          </a:p>
        </p:txBody>
      </p:sp>
      <p:sp>
        <p:nvSpPr>
          <p:cNvPr id="27651" name="Rectangle 3"/>
          <p:cNvSpPr>
            <a:spLocks noGrp="1" noChangeArrowheads="1"/>
          </p:cNvSpPr>
          <p:nvPr>
            <p:ph type="body" idx="1"/>
          </p:nvPr>
        </p:nvSpPr>
        <p:spPr>
          <a:xfrm>
            <a:off x="687388" y="1079500"/>
            <a:ext cx="7772400" cy="3233738"/>
          </a:xfrm>
          <a:noFill/>
          <a:ln/>
        </p:spPr>
        <p:txBody>
          <a:bodyPr/>
          <a:lstStyle/>
          <a:p>
            <a:r>
              <a:rPr lang="en-US" dirty="0">
                <a:solidFill>
                  <a:srgbClr val="66FFFF"/>
                </a:solidFill>
              </a:rPr>
              <a:t>Average Length of </a:t>
            </a:r>
            <a:r>
              <a:rPr lang="en-US" dirty="0" smtClean="0">
                <a:solidFill>
                  <a:srgbClr val="66FFFF"/>
                </a:solidFill>
              </a:rPr>
              <a:t>the Queue</a:t>
            </a:r>
          </a:p>
          <a:p>
            <a:endParaRPr lang="en-US" dirty="0">
              <a:solidFill>
                <a:srgbClr val="66FFFF"/>
              </a:solidFill>
            </a:endParaRPr>
          </a:p>
          <a:p>
            <a:pPr>
              <a:buFont typeface="Monotype Sorts" pitchFamily="2" charset="2"/>
              <a:buNone/>
            </a:pPr>
            <a:endParaRPr lang="en-US" dirty="0" smtClean="0">
              <a:solidFill>
                <a:schemeClr val="tx2"/>
              </a:solidFill>
            </a:endParaRPr>
          </a:p>
          <a:p>
            <a:pPr>
              <a:buFont typeface="Monotype Sorts" pitchFamily="2" charset="2"/>
              <a:buNone/>
            </a:pPr>
            <a:endParaRPr lang="en-US" dirty="0" smtClean="0">
              <a:solidFill>
                <a:schemeClr val="tx2"/>
              </a:solidFill>
            </a:endParaRPr>
          </a:p>
          <a:p>
            <a:pPr>
              <a:buFont typeface="Monotype Sorts" pitchFamily="2" charset="2"/>
              <a:buNone/>
            </a:pPr>
            <a:r>
              <a:rPr lang="en-US" dirty="0" smtClean="0">
                <a:solidFill>
                  <a:schemeClr val="tx2"/>
                </a:solidFill>
              </a:rPr>
              <a:t>	</a:t>
            </a:r>
            <a:r>
              <a:rPr lang="en-US" dirty="0" smtClean="0"/>
              <a:t>The average </a:t>
            </a:r>
            <a:r>
              <a:rPr lang="en-US" dirty="0"/>
              <a:t>number of orders waiting to be filled with both Joe and Fred </a:t>
            </a:r>
            <a:r>
              <a:rPr lang="en-US" dirty="0" smtClean="0"/>
              <a:t>working is 1/3.</a:t>
            </a:r>
          </a:p>
          <a:p>
            <a:pPr>
              <a:buFont typeface="Monotype Sorts" pitchFamily="2" charset="2"/>
              <a:buNone/>
            </a:pPr>
            <a:endParaRPr lang="en-US" dirty="0"/>
          </a:p>
          <a:p>
            <a:pPr>
              <a:buFont typeface="Monotype Sorts" pitchFamily="2" charset="2"/>
              <a:buNone/>
            </a:pPr>
            <a:endParaRPr lang="en-US" sz="1000" dirty="0"/>
          </a:p>
          <a:p>
            <a:pPr>
              <a:buFont typeface="Monotype Sorts" pitchFamily="2" charset="2"/>
              <a:buNone/>
            </a:pPr>
            <a:r>
              <a:rPr lang="en-US" dirty="0">
                <a:solidFill>
                  <a:schemeClr val="tx2"/>
                </a:solidFill>
              </a:rPr>
              <a:t>	</a:t>
            </a:r>
            <a:endParaRPr lang="en-US" dirty="0"/>
          </a:p>
        </p:txBody>
      </p:sp>
      <p:graphicFrame>
        <p:nvGraphicFramePr>
          <p:cNvPr id="206849" name="Object 1"/>
          <p:cNvGraphicFramePr>
            <a:graphicFrameLocks noChangeAspect="1"/>
          </p:cNvGraphicFramePr>
          <p:nvPr/>
        </p:nvGraphicFramePr>
        <p:xfrm>
          <a:off x="1211263" y="1685925"/>
          <a:ext cx="7343775" cy="912813"/>
        </p:xfrm>
        <a:graphic>
          <a:graphicData uri="http://schemas.openxmlformats.org/presentationml/2006/ole">
            <p:oleObj spid="_x0000_s206849" name="Equation" r:id="rId4" imgW="8127720" imgH="977760" progId="">
              <p:embed/>
            </p:oleObj>
          </a:graphicData>
        </a:graphic>
      </p:graphicFrame>
      <p:sp>
        <p:nvSpPr>
          <p:cNvPr id="5" name="Rectangle 4"/>
          <p:cNvSpPr/>
          <p:nvPr/>
        </p:nvSpPr>
        <p:spPr>
          <a:xfrm>
            <a:off x="793740" y="3924757"/>
            <a:ext cx="5695960" cy="1569660"/>
          </a:xfrm>
          <a:prstGeom prst="rect">
            <a:avLst/>
          </a:prstGeom>
        </p:spPr>
        <p:txBody>
          <a:bodyPr wrap="square">
            <a:spAutoFit/>
          </a:bodyPr>
          <a:lstStyle/>
          <a:p>
            <a:pPr algn="l"/>
            <a:r>
              <a:rPr lang="en-US" sz="2400" dirty="0" smtClean="0">
                <a:solidFill>
                  <a:srgbClr val="66FFFF"/>
                </a:solidFill>
              </a:rPr>
              <a:t>Average Length of the system</a:t>
            </a:r>
          </a:p>
          <a:p>
            <a:pPr algn="l"/>
            <a:endParaRPr lang="en-US" sz="2400" dirty="0" smtClean="0">
              <a:solidFill>
                <a:srgbClr val="66FFFF"/>
              </a:solidFill>
            </a:endParaRPr>
          </a:p>
          <a:p>
            <a:pPr algn="l"/>
            <a:endParaRPr lang="en-US" sz="2400" dirty="0" smtClean="0">
              <a:solidFill>
                <a:srgbClr val="66FFFF"/>
              </a:solidFill>
            </a:endParaRPr>
          </a:p>
          <a:p>
            <a:pPr algn="l"/>
            <a:endParaRPr lang="en-US" sz="2400" dirty="0" smtClean="0">
              <a:solidFill>
                <a:srgbClr val="66FFFF"/>
              </a:solidFill>
            </a:endParaRPr>
          </a:p>
        </p:txBody>
      </p:sp>
      <p:sp>
        <p:nvSpPr>
          <p:cNvPr id="7" name="Rectangle 6"/>
          <p:cNvSpPr/>
          <p:nvPr/>
        </p:nvSpPr>
        <p:spPr>
          <a:xfrm>
            <a:off x="1130300" y="4530180"/>
            <a:ext cx="6134100" cy="830997"/>
          </a:xfrm>
          <a:prstGeom prst="rect">
            <a:avLst/>
          </a:prstGeom>
        </p:spPr>
        <p:txBody>
          <a:bodyPr wrap="square">
            <a:spAutoFit/>
          </a:bodyPr>
          <a:lstStyle/>
          <a:p>
            <a:pPr algn="l"/>
            <a:r>
              <a:rPr lang="en-US" sz="2400" i="1" dirty="0" smtClean="0"/>
              <a:t>L</a:t>
            </a:r>
            <a:r>
              <a:rPr lang="en-US" sz="2400" dirty="0" smtClean="0"/>
              <a:t> = </a:t>
            </a:r>
            <a:r>
              <a:rPr lang="en-US" sz="2400" i="1" dirty="0" err="1" smtClean="0"/>
              <a:t>L</a:t>
            </a:r>
            <a:r>
              <a:rPr lang="en-US" sz="2400" baseline="-25000" dirty="0" err="1" smtClean="0"/>
              <a:t>q</a:t>
            </a:r>
            <a:r>
              <a:rPr lang="en-US" sz="2400" dirty="0" smtClean="0"/>
              <a:t> + (</a:t>
            </a:r>
            <a:r>
              <a:rPr lang="en-US" sz="2400" i="1" dirty="0" smtClean="0">
                <a:latin typeface="Symbol" pitchFamily="18" charset="2"/>
              </a:rPr>
              <a:t></a:t>
            </a:r>
            <a:r>
              <a:rPr lang="en-US" sz="2400" dirty="0" smtClean="0"/>
              <a:t> /</a:t>
            </a:r>
            <a:r>
              <a:rPr lang="en-US" sz="2400" i="1" dirty="0" smtClean="0"/>
              <a:t>µ</a:t>
            </a:r>
            <a:r>
              <a:rPr lang="en-US" sz="2400" dirty="0" smtClean="0"/>
              <a:t>) =</a:t>
            </a:r>
          </a:p>
          <a:p>
            <a:pPr algn="l"/>
            <a:r>
              <a:rPr lang="en-US" sz="2400" dirty="0" smtClean="0"/>
              <a:t> </a:t>
            </a:r>
            <a:endParaRPr lang="en-US" sz="2400" dirty="0"/>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p:spPr>
        <p:txBody>
          <a:bodyPr/>
          <a:lstStyle/>
          <a:p>
            <a:r>
              <a:rPr lang="en-US" dirty="0"/>
              <a:t>Example:  SJJT, Inc. </a:t>
            </a:r>
            <a:r>
              <a:rPr lang="en-US" dirty="0" smtClean="0"/>
              <a:t>(C)</a:t>
            </a:r>
            <a:endParaRPr lang="en-US" dirty="0"/>
          </a:p>
        </p:txBody>
      </p:sp>
      <p:sp>
        <p:nvSpPr>
          <p:cNvPr id="26627" name="Rectangle 3"/>
          <p:cNvSpPr>
            <a:spLocks noGrp="1" noChangeArrowheads="1"/>
          </p:cNvSpPr>
          <p:nvPr>
            <p:ph type="body" idx="1"/>
          </p:nvPr>
        </p:nvSpPr>
        <p:spPr>
          <a:xfrm>
            <a:off x="685800" y="1077913"/>
            <a:ext cx="7808913" cy="1925637"/>
          </a:xfrm>
          <a:noFill/>
          <a:ln/>
        </p:spPr>
        <p:txBody>
          <a:bodyPr/>
          <a:lstStyle/>
          <a:p>
            <a:r>
              <a:rPr lang="en-US" dirty="0">
                <a:solidFill>
                  <a:srgbClr val="66FFFF"/>
                </a:solidFill>
              </a:rPr>
              <a:t>Average Time in </a:t>
            </a:r>
            <a:r>
              <a:rPr lang="en-US" dirty="0" smtClean="0">
                <a:solidFill>
                  <a:srgbClr val="66FFFF"/>
                </a:solidFill>
              </a:rPr>
              <a:t>Queue</a:t>
            </a:r>
          </a:p>
          <a:p>
            <a:pPr>
              <a:buNone/>
            </a:pPr>
            <a:endParaRPr lang="en-US" sz="800" dirty="0" smtClean="0">
              <a:solidFill>
                <a:srgbClr val="66FFFF"/>
              </a:solidFill>
            </a:endParaRPr>
          </a:p>
          <a:p>
            <a:pPr>
              <a:buNone/>
            </a:pPr>
            <a:r>
              <a:rPr lang="en-US" i="1" dirty="0" err="1" smtClean="0"/>
              <a:t>W</a:t>
            </a:r>
            <a:r>
              <a:rPr lang="en-US" baseline="-25000" dirty="0" err="1" smtClean="0"/>
              <a:t>q</a:t>
            </a:r>
            <a:r>
              <a:rPr lang="en-US" dirty="0" smtClean="0"/>
              <a:t> = </a:t>
            </a:r>
            <a:r>
              <a:rPr lang="en-US" i="1" dirty="0" err="1" smtClean="0"/>
              <a:t>L</a:t>
            </a:r>
            <a:r>
              <a:rPr lang="en-US" baseline="-25000" dirty="0" err="1" smtClean="0"/>
              <a:t>q</a:t>
            </a:r>
            <a:r>
              <a:rPr lang="en-US" baseline="-25000" dirty="0" smtClean="0"/>
              <a:t> </a:t>
            </a:r>
            <a:r>
              <a:rPr lang="en-US" dirty="0" smtClean="0"/>
              <a:t>/</a:t>
            </a:r>
            <a:r>
              <a:rPr lang="en-US" i="1" dirty="0" smtClean="0">
                <a:latin typeface="Symbol" pitchFamily="18" charset="2"/>
              </a:rPr>
              <a:t></a:t>
            </a:r>
            <a:r>
              <a:rPr lang="en-US" dirty="0" smtClean="0">
                <a:latin typeface="Symbol" pitchFamily="18" charset="2"/>
              </a:rPr>
              <a:t></a:t>
            </a:r>
            <a:r>
              <a:rPr lang="en-US" i="1" dirty="0" smtClean="0">
                <a:latin typeface="Symbol" pitchFamily="18" charset="2"/>
              </a:rPr>
              <a:t></a:t>
            </a:r>
            <a:endParaRPr lang="en-US" dirty="0" smtClean="0">
              <a:solidFill>
                <a:srgbClr val="66FFFF"/>
              </a:solidFill>
            </a:endParaRPr>
          </a:p>
          <a:p>
            <a:endParaRPr lang="en-US" dirty="0" smtClean="0">
              <a:solidFill>
                <a:srgbClr val="66FFFF"/>
              </a:solidFill>
            </a:endParaRPr>
          </a:p>
          <a:p>
            <a:r>
              <a:rPr lang="en-US" dirty="0" smtClean="0">
                <a:solidFill>
                  <a:srgbClr val="66FFFF"/>
                </a:solidFill>
              </a:rPr>
              <a:t>Average Time in System</a:t>
            </a:r>
          </a:p>
          <a:p>
            <a:pPr>
              <a:buNone/>
            </a:pPr>
            <a:endParaRPr lang="en-US" sz="800" dirty="0">
              <a:solidFill>
                <a:srgbClr val="66FFFF"/>
              </a:solidFill>
            </a:endParaRPr>
          </a:p>
          <a:p>
            <a:pPr>
              <a:buFont typeface="Monotype Sorts" pitchFamily="2" charset="2"/>
              <a:buNone/>
            </a:pPr>
            <a:endParaRPr lang="en-US" sz="800" dirty="0">
              <a:solidFill>
                <a:schemeClr val="tx2"/>
              </a:solidFill>
            </a:endParaRPr>
          </a:p>
          <a:p>
            <a:pPr>
              <a:buNone/>
            </a:pPr>
            <a:r>
              <a:rPr lang="en-US" i="1" dirty="0" smtClean="0"/>
              <a:t>W</a:t>
            </a:r>
            <a:r>
              <a:rPr lang="en-US" dirty="0" smtClean="0"/>
              <a:t> = </a:t>
            </a:r>
            <a:r>
              <a:rPr lang="en-US" i="1" dirty="0" smtClean="0"/>
              <a:t>L</a:t>
            </a:r>
            <a:r>
              <a:rPr lang="en-US" dirty="0" smtClean="0"/>
              <a:t>/</a:t>
            </a:r>
            <a:r>
              <a:rPr lang="en-US" i="1" dirty="0" smtClean="0">
                <a:latin typeface="Symbol" pitchFamily="18" charset="2"/>
              </a:rPr>
              <a:t></a:t>
            </a:r>
            <a:r>
              <a:rPr lang="en-US" dirty="0" smtClean="0">
                <a:latin typeface="Symbol" pitchFamily="18" charset="2"/>
              </a:rPr>
              <a:t></a:t>
            </a:r>
            <a:r>
              <a:rPr lang="en-US" i="1" dirty="0" smtClean="0">
                <a:latin typeface="Symbol" pitchFamily="18" charset="2"/>
              </a:rPr>
              <a:t></a:t>
            </a:r>
            <a:endParaRPr lang="en-US" b="1" dirty="0" smtClean="0">
              <a:solidFill>
                <a:schemeClr val="tx2"/>
              </a:solidFill>
            </a:endParaRPr>
          </a:p>
          <a:p>
            <a:pPr>
              <a:buFont typeface="Monotype Sorts" pitchFamily="2" charset="2"/>
              <a:buNone/>
            </a:pPr>
            <a:endParaRPr lang="en-US" b="1" dirty="0" smtClean="0">
              <a:solidFill>
                <a:schemeClr val="tx2"/>
              </a:solidFill>
            </a:endParaRPr>
          </a:p>
          <a:p>
            <a:pPr>
              <a:buFont typeface="Monotype Sorts" pitchFamily="2" charset="2"/>
              <a:buNone/>
            </a:pPr>
            <a:r>
              <a:rPr lang="en-US" b="1" dirty="0" smtClean="0"/>
              <a:t>Question</a:t>
            </a:r>
            <a:endParaRPr lang="en-US" b="1" dirty="0"/>
          </a:p>
          <a:p>
            <a:pPr>
              <a:buFont typeface="Monotype Sorts" pitchFamily="2" charset="2"/>
              <a:buNone/>
            </a:pPr>
            <a:r>
              <a:rPr lang="en-US" dirty="0"/>
              <a:t>		What is the average turnaround time for an order with both Joe and Fred working?</a:t>
            </a:r>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a:noFill/>
          <a:ln/>
        </p:spPr>
        <p:txBody>
          <a:bodyPr/>
          <a:lstStyle/>
          <a:p>
            <a:r>
              <a:rPr lang="en-US" dirty="0" smtClean="0"/>
              <a:t>Exponential Distribution</a:t>
            </a:r>
            <a:endParaRPr lang="en-US" dirty="0"/>
          </a:p>
        </p:txBody>
      </p:sp>
      <p:sp>
        <p:nvSpPr>
          <p:cNvPr id="8195" name="Rectangle 3"/>
          <p:cNvSpPr>
            <a:spLocks noGrp="1" noChangeArrowheads="1"/>
          </p:cNvSpPr>
          <p:nvPr>
            <p:ph type="body" idx="1"/>
          </p:nvPr>
        </p:nvSpPr>
        <p:spPr>
          <a:xfrm>
            <a:off x="687388" y="1081088"/>
            <a:ext cx="8012112" cy="5091112"/>
          </a:xfrm>
          <a:noFill/>
          <a:ln/>
        </p:spPr>
        <p:txBody>
          <a:bodyPr/>
          <a:lstStyle/>
          <a:p>
            <a:r>
              <a:rPr lang="en-US" dirty="0" smtClean="0"/>
              <a:t>An exponential distribution is a continuous random variable that can take on any positive value.</a:t>
            </a:r>
            <a:endParaRPr lang="en-US" dirty="0"/>
          </a:p>
          <a:p>
            <a:pPr>
              <a:lnSpc>
                <a:spcPct val="90000"/>
              </a:lnSpc>
            </a:pPr>
            <a:r>
              <a:rPr lang="en-US" dirty="0" smtClean="0"/>
              <a:t>Formula: </a:t>
            </a:r>
            <a:r>
              <a:rPr lang="en-US" i="1" dirty="0" smtClean="0"/>
              <a:t>f(x) </a:t>
            </a:r>
            <a:r>
              <a:rPr lang="en-US" dirty="0" smtClean="0"/>
              <a:t>= </a:t>
            </a:r>
            <a:r>
              <a:rPr lang="en-US" dirty="0" smtClean="0">
                <a:latin typeface="Symbol" pitchFamily="18" charset="2"/>
              </a:rPr>
              <a:t>l</a:t>
            </a:r>
            <a:r>
              <a:rPr lang="en-US" dirty="0" smtClean="0"/>
              <a:t> e </a:t>
            </a:r>
            <a:r>
              <a:rPr lang="en-US" baseline="30000" dirty="0" smtClean="0"/>
              <a:t>(-</a:t>
            </a:r>
            <a:r>
              <a:rPr lang="en-US" baseline="30000" dirty="0" smtClean="0">
                <a:latin typeface="Symbol" pitchFamily="18" charset="2"/>
              </a:rPr>
              <a:t>l</a:t>
            </a:r>
            <a:r>
              <a:rPr lang="en-US" baseline="30000" dirty="0" smtClean="0"/>
              <a:t>x) </a:t>
            </a:r>
            <a:r>
              <a:rPr lang="en-US" dirty="0" smtClean="0"/>
              <a:t> ;  </a:t>
            </a:r>
            <a:r>
              <a:rPr lang="en-US" i="1" dirty="0" smtClean="0"/>
              <a:t>F(x) </a:t>
            </a:r>
            <a:r>
              <a:rPr lang="en-US" dirty="0" smtClean="0"/>
              <a:t>= </a:t>
            </a:r>
            <a:r>
              <a:rPr lang="en-US" i="1" dirty="0" smtClean="0"/>
              <a:t>P(X </a:t>
            </a:r>
            <a:r>
              <a:rPr lang="en-US" i="1" u="sng" dirty="0" smtClean="0"/>
              <a:t>&lt;</a:t>
            </a:r>
            <a:r>
              <a:rPr lang="en-US" i="1" dirty="0" smtClean="0"/>
              <a:t> x) </a:t>
            </a:r>
            <a:r>
              <a:rPr lang="en-US" dirty="0" smtClean="0"/>
              <a:t>= 1- e </a:t>
            </a:r>
            <a:r>
              <a:rPr lang="en-US" baseline="30000" dirty="0" smtClean="0"/>
              <a:t>(-</a:t>
            </a:r>
            <a:r>
              <a:rPr lang="en-US" baseline="30000" dirty="0" smtClean="0">
                <a:latin typeface="Symbol" pitchFamily="18" charset="2"/>
              </a:rPr>
              <a:t>l</a:t>
            </a:r>
            <a:r>
              <a:rPr lang="en-US" baseline="30000" dirty="0" smtClean="0"/>
              <a:t>x)</a:t>
            </a:r>
            <a:endParaRPr lang="en-US" dirty="0" smtClean="0"/>
          </a:p>
          <a:p>
            <a:pPr>
              <a:lnSpc>
                <a:spcPct val="90000"/>
              </a:lnSpc>
              <a:buNone/>
            </a:pPr>
            <a:r>
              <a:rPr lang="en-US" dirty="0" smtClean="0"/>
              <a:t>			for </a:t>
            </a:r>
            <a:r>
              <a:rPr lang="en-US" dirty="0" smtClean="0">
                <a:latin typeface="Symbol" pitchFamily="18" charset="2"/>
              </a:rPr>
              <a:t>l </a:t>
            </a:r>
            <a:r>
              <a:rPr lang="en-US" dirty="0" smtClean="0"/>
              <a:t>&gt; 0, and 0 &lt; x &lt;  infinity.</a:t>
            </a:r>
          </a:p>
          <a:p>
            <a:pPr>
              <a:lnSpc>
                <a:spcPct val="90000"/>
              </a:lnSpc>
            </a:pPr>
            <a:r>
              <a:rPr lang="en-US" dirty="0" smtClean="0"/>
              <a:t>Example: </a:t>
            </a:r>
            <a:r>
              <a:rPr lang="en-US" dirty="0" smtClean="0">
                <a:latin typeface="Symbol" pitchFamily="18" charset="2"/>
              </a:rPr>
              <a:t>l</a:t>
            </a:r>
            <a:r>
              <a:rPr lang="en-US" dirty="0" smtClean="0"/>
              <a:t> = 3</a:t>
            </a:r>
          </a:p>
          <a:p>
            <a:pPr>
              <a:lnSpc>
                <a:spcPct val="90000"/>
              </a:lnSpc>
              <a:buNone/>
            </a:pPr>
            <a:endParaRPr lang="en-US" dirty="0" smtClean="0"/>
          </a:p>
          <a:p>
            <a:pPr>
              <a:lnSpc>
                <a:spcPct val="90000"/>
              </a:lnSpc>
            </a:pPr>
            <a:r>
              <a:rPr lang="en-US" i="1" dirty="0" smtClean="0"/>
              <a:t>f(x=5) </a:t>
            </a:r>
            <a:r>
              <a:rPr lang="en-US" dirty="0" smtClean="0"/>
              <a:t>=</a:t>
            </a:r>
          </a:p>
          <a:p>
            <a:pPr>
              <a:lnSpc>
                <a:spcPct val="90000"/>
              </a:lnSpc>
            </a:pPr>
            <a:endParaRPr lang="en-US" dirty="0" smtClean="0"/>
          </a:p>
          <a:p>
            <a:pPr>
              <a:lnSpc>
                <a:spcPct val="90000"/>
              </a:lnSpc>
            </a:pPr>
            <a:endParaRPr lang="en-US" dirty="0" smtClean="0"/>
          </a:p>
          <a:p>
            <a:pPr>
              <a:lnSpc>
                <a:spcPct val="90000"/>
              </a:lnSpc>
            </a:pPr>
            <a:r>
              <a:rPr lang="en-US" i="1" dirty="0" smtClean="0"/>
              <a:t>F(x=5)</a:t>
            </a:r>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a:lstStyle/>
          <a:p>
            <a:r>
              <a:rPr lang="en-US"/>
              <a:t>Example:  SJJT, Inc. (C)</a:t>
            </a:r>
          </a:p>
        </p:txBody>
      </p:sp>
      <p:sp>
        <p:nvSpPr>
          <p:cNvPr id="28675" name="Rectangle 3"/>
          <p:cNvSpPr>
            <a:spLocks noGrp="1" noChangeArrowheads="1"/>
          </p:cNvSpPr>
          <p:nvPr>
            <p:ph type="body" idx="1"/>
          </p:nvPr>
        </p:nvSpPr>
        <p:spPr>
          <a:xfrm>
            <a:off x="687388" y="1079500"/>
            <a:ext cx="7747000" cy="3475038"/>
          </a:xfrm>
          <a:noFill/>
          <a:ln/>
        </p:spPr>
        <p:txBody>
          <a:bodyPr/>
          <a:lstStyle/>
          <a:p>
            <a:r>
              <a:rPr lang="en-US">
                <a:solidFill>
                  <a:srgbClr val="66FFFF"/>
                </a:solidFill>
              </a:rPr>
              <a:t>Economic Analysis of Queuing Systems</a:t>
            </a:r>
          </a:p>
          <a:p>
            <a:pPr>
              <a:buFont typeface="Monotype Sorts" pitchFamily="2" charset="2"/>
              <a:buNone/>
            </a:pPr>
            <a:r>
              <a:rPr lang="en-US"/>
              <a:t>		The advertising campaign of Smith, Jones, Johnson and Thomas, Inc. (see problems (A) and (B)) was so successful that business actually doubled.  The mean rate of stock orders arriving at the exchange is now 40 per hour and the company must decide how many floor traders to employ.  Each floor trader hired can process an order in an average time of 2 minutes.</a:t>
            </a:r>
          </a:p>
        </p:txBody>
      </p:sp>
    </p:spTree>
  </p:cSld>
  <p:clrMapOvr>
    <a:masterClrMapping/>
  </p:clrMapOvr>
  <p:transition>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Example:  SJJT, Inc. (C)</a:t>
            </a:r>
          </a:p>
        </p:txBody>
      </p:sp>
      <p:sp>
        <p:nvSpPr>
          <p:cNvPr id="82947" name="Rectangle 3"/>
          <p:cNvSpPr>
            <a:spLocks noGrp="1" noChangeArrowheads="1"/>
          </p:cNvSpPr>
          <p:nvPr>
            <p:ph type="body" idx="1"/>
          </p:nvPr>
        </p:nvSpPr>
        <p:spPr>
          <a:xfrm>
            <a:off x="687388" y="1079500"/>
            <a:ext cx="7772400" cy="2801938"/>
          </a:xfrm>
        </p:spPr>
        <p:txBody>
          <a:bodyPr/>
          <a:lstStyle/>
          <a:p>
            <a:r>
              <a:rPr lang="en-US">
                <a:solidFill>
                  <a:srgbClr val="66FFFF"/>
                </a:solidFill>
              </a:rPr>
              <a:t>Economic Analysis of Queuing Systems</a:t>
            </a:r>
            <a:r>
              <a:rPr lang="en-US"/>
              <a:t> </a:t>
            </a:r>
          </a:p>
          <a:p>
            <a:pPr>
              <a:buFont typeface="Monotype Sorts" pitchFamily="2" charset="2"/>
              <a:buNone/>
            </a:pPr>
            <a:r>
              <a:rPr lang="en-US"/>
              <a:t>		Based on a number of factors the brokerage firm has determined the average waiting cost per minute for an order to be $.50.  Floor traders hired will earn $20 per hour in wages and benefits.  Using this information compare the total hourly cost of hiring 2 traders with that of hiring 3 traders.</a:t>
            </a:r>
          </a:p>
        </p:txBody>
      </p:sp>
    </p:spTree>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4"/>
          <p:cNvSpPr>
            <a:spLocks noChangeArrowheads="1"/>
          </p:cNvSpPr>
          <p:nvPr/>
        </p:nvSpPr>
        <p:spPr bwMode="auto">
          <a:xfrm>
            <a:off x="3333750" y="2000250"/>
            <a:ext cx="2254250" cy="5588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41314"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rPr>
              <a:t>Economic Analysis of Waiting Lines</a:t>
            </a:r>
          </a:p>
        </p:txBody>
      </p:sp>
      <p:sp>
        <p:nvSpPr>
          <p:cNvPr id="141315" name="Rectangle 3"/>
          <p:cNvSpPr>
            <a:spLocks noChangeArrowheads="1"/>
          </p:cNvSpPr>
          <p:nvPr/>
        </p:nvSpPr>
        <p:spPr bwMode="auto">
          <a:xfrm>
            <a:off x="673100" y="1144588"/>
            <a:ext cx="7950200" cy="3530600"/>
          </a:xfrm>
          <a:prstGeom prst="rect">
            <a:avLst/>
          </a:prstGeom>
          <a:noFill/>
          <a:ln w="12700">
            <a:noFill/>
            <a:miter lim="800000"/>
            <a:headEnd/>
            <a:tailEnd/>
          </a:ln>
          <a:effectLst/>
        </p:spPr>
        <p:txBody>
          <a:bodyPr>
            <a:spAutoFit/>
          </a:bodyPr>
          <a:lstStyle/>
          <a:p>
            <a:pPr algn="l">
              <a:buClr>
                <a:srgbClr val="8CF4EA"/>
              </a:buClr>
              <a:buSzPct val="140000"/>
              <a:buFont typeface="Wingdings" pitchFamily="2" charset="2"/>
              <a:buChar char="§"/>
            </a:pPr>
            <a:r>
              <a:rPr lang="en-US" sz="2400">
                <a:effectLst>
                  <a:outerShdw blurRad="38100" dist="38100" dir="2700000" algn="tl">
                    <a:srgbClr val="000000"/>
                  </a:outerShdw>
                </a:effectLst>
                <a:cs typeface="Times New Roman" pitchFamily="18" charset="0"/>
                <a:sym typeface="Symbol" pitchFamily="18" charset="2"/>
              </a:rPr>
              <a:t>  The total cost model includes the cost of waiting and</a:t>
            </a:r>
          </a:p>
          <a:p>
            <a:pPr algn="l">
              <a:buClr>
                <a:srgbClr val="8CF4EA"/>
              </a:buClr>
              <a:buFont typeface="Wingdings" pitchFamily="2" charset="2"/>
              <a:buNone/>
            </a:pPr>
            <a:r>
              <a:rPr lang="en-US" sz="2400">
                <a:effectLst>
                  <a:outerShdw blurRad="38100" dist="38100" dir="2700000" algn="tl">
                    <a:srgbClr val="000000"/>
                  </a:outerShdw>
                </a:effectLst>
                <a:cs typeface="Times New Roman" pitchFamily="18" charset="0"/>
                <a:sym typeface="Symbol" pitchFamily="18" charset="2"/>
              </a:rPr>
              <a:t>    the cost of service.</a:t>
            </a:r>
          </a:p>
          <a:p>
            <a:pPr algn="l"/>
            <a:r>
              <a:rPr lang="en-US" sz="1000">
                <a:effectLst>
                  <a:outerShdw blurRad="38100" dist="38100" dir="2700000" algn="tl">
                    <a:srgbClr val="000000"/>
                  </a:outerShdw>
                </a:effectLst>
                <a:ea typeface="Calibri" pitchFamily="34" charset="0"/>
                <a:cs typeface="Calibri" pitchFamily="34" charset="0"/>
                <a:sym typeface="Symbol" pitchFamily="18" charset="2"/>
              </a:rPr>
              <a:t> </a:t>
            </a:r>
          </a:p>
          <a:p>
            <a:pPr algn="l"/>
            <a:r>
              <a:rPr lang="en-US" sz="2400" i="1">
                <a:effectLst>
                  <a:outerShdw blurRad="38100" dist="38100" dir="2700000" algn="tl">
                    <a:srgbClr val="000000"/>
                  </a:outerShdw>
                </a:effectLst>
                <a:cs typeface="Times New Roman" pitchFamily="18" charset="0"/>
                <a:sym typeface="Symbol" pitchFamily="18" charset="2"/>
              </a:rPr>
              <a:t>			TC</a:t>
            </a:r>
            <a:r>
              <a:rPr lang="en-US" sz="2400">
                <a:effectLst>
                  <a:outerShdw blurRad="38100" dist="38100" dir="2700000" algn="tl">
                    <a:srgbClr val="000000"/>
                  </a:outerShdw>
                </a:effectLst>
                <a:cs typeface="Times New Roman" pitchFamily="18" charset="0"/>
                <a:sym typeface="Symbol" pitchFamily="18" charset="2"/>
              </a:rPr>
              <a:t> </a:t>
            </a:r>
            <a:r>
              <a:rPr lang="en-US" sz="2400">
                <a:effectLst>
                  <a:outerShdw blurRad="38100" dist="38100" dir="2700000" algn="tl">
                    <a:srgbClr val="000000"/>
                  </a:outerShdw>
                </a:effectLst>
                <a:cs typeface="Times New Roman" pitchFamily="18" charset="0"/>
              </a:rPr>
              <a:t> c</a:t>
            </a:r>
            <a:r>
              <a:rPr lang="en-US" sz="2400" baseline="-30000">
                <a:effectLst>
                  <a:outerShdw blurRad="38100" dist="38100" dir="2700000" algn="tl">
                    <a:srgbClr val="000000"/>
                  </a:outerShdw>
                </a:effectLst>
                <a:cs typeface="Times New Roman" pitchFamily="18" charset="0"/>
                <a:sym typeface="Symbol" pitchFamily="18" charset="2"/>
              </a:rPr>
              <a:t>w</a:t>
            </a:r>
            <a:r>
              <a:rPr lang="en-US" sz="2400" i="1">
                <a:effectLst>
                  <a:outerShdw blurRad="38100" dist="38100" dir="2700000" algn="tl">
                    <a:srgbClr val="000000"/>
                  </a:outerShdw>
                </a:effectLst>
                <a:cs typeface="Times New Roman" pitchFamily="18" charset="0"/>
                <a:sym typeface="Symbol" pitchFamily="18" charset="2"/>
              </a:rPr>
              <a:t>L</a:t>
            </a:r>
            <a:r>
              <a:rPr lang="en-US" sz="2400">
                <a:effectLst>
                  <a:outerShdw blurRad="38100" dist="38100" dir="2700000" algn="tl">
                    <a:srgbClr val="000000"/>
                  </a:outerShdw>
                </a:effectLst>
                <a:cs typeface="Times New Roman" pitchFamily="18" charset="0"/>
                <a:sym typeface="Symbol" pitchFamily="18" charset="2"/>
              </a:rPr>
              <a:t> </a:t>
            </a:r>
            <a:r>
              <a:rPr lang="en-US" sz="2400">
                <a:effectLst>
                  <a:outerShdw blurRad="38100" dist="38100" dir="2700000" algn="tl">
                    <a:srgbClr val="000000"/>
                  </a:outerShdw>
                </a:effectLst>
                <a:cs typeface="Times New Roman" pitchFamily="18" charset="0"/>
              </a:rPr>
              <a:t> </a:t>
            </a:r>
            <a:r>
              <a:rPr lang="en-US" sz="2400" i="1">
                <a:effectLst>
                  <a:outerShdw blurRad="38100" dist="38100" dir="2700000" algn="tl">
                    <a:srgbClr val="000000"/>
                  </a:outerShdw>
                </a:effectLst>
                <a:cs typeface="Times New Roman" pitchFamily="18" charset="0"/>
                <a:sym typeface="Symbol" pitchFamily="18" charset="2"/>
              </a:rPr>
              <a:t>c</a:t>
            </a:r>
            <a:r>
              <a:rPr lang="en-US" sz="2400" baseline="-30000">
                <a:effectLst>
                  <a:outerShdw blurRad="38100" dist="38100" dir="2700000" algn="tl">
                    <a:srgbClr val="000000"/>
                  </a:outerShdw>
                </a:effectLst>
                <a:cs typeface="Times New Roman" pitchFamily="18" charset="0"/>
                <a:sym typeface="Symbol" pitchFamily="18" charset="2"/>
              </a:rPr>
              <a:t>s</a:t>
            </a:r>
            <a:r>
              <a:rPr lang="en-US" sz="2400" i="1">
                <a:effectLst>
                  <a:outerShdw blurRad="38100" dist="38100" dir="2700000" algn="tl">
                    <a:srgbClr val="000000"/>
                  </a:outerShdw>
                </a:effectLst>
                <a:cs typeface="Times New Roman" pitchFamily="18" charset="0"/>
                <a:sym typeface="Symbol" pitchFamily="18" charset="2"/>
              </a:rPr>
              <a:t>k</a:t>
            </a:r>
            <a:r>
              <a:rPr lang="en-US" sz="2400">
                <a:effectLst>
                  <a:outerShdw blurRad="38100" dist="38100" dir="2700000" algn="tl">
                    <a:srgbClr val="000000"/>
                  </a:outerShdw>
                </a:effectLst>
                <a:sym typeface="Symbol" pitchFamily="18" charset="2"/>
              </a:rPr>
              <a:t> </a:t>
            </a:r>
            <a:endParaRPr lang="en-US" sz="2400">
              <a:effectLst>
                <a:outerShdw blurRad="38100" dist="38100" dir="2700000" algn="tl">
                  <a:srgbClr val="000000"/>
                </a:outerShdw>
              </a:effectLst>
              <a:cs typeface="Times New Roman" pitchFamily="18"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rPr>
              <a:t>    where:</a:t>
            </a:r>
          </a:p>
          <a:p>
            <a:pPr algn="l"/>
            <a:r>
              <a:rPr lang="en-US" sz="2400" i="1">
                <a:effectLst>
                  <a:outerShdw blurRad="38100" dist="38100" dir="2700000" algn="tl">
                    <a:srgbClr val="000000"/>
                  </a:outerShdw>
                </a:effectLst>
                <a:ea typeface="Calibri" pitchFamily="34" charset="0"/>
                <a:cs typeface="Calibri" pitchFamily="34" charset="0"/>
              </a:rPr>
              <a:t>      c</a:t>
            </a:r>
            <a:r>
              <a:rPr lang="en-US" sz="2400" baseline="-30000">
                <a:effectLst>
                  <a:outerShdw blurRad="38100" dist="38100" dir="2700000" algn="tl">
                    <a:srgbClr val="000000"/>
                  </a:outerShdw>
                </a:effectLst>
                <a:ea typeface="Calibri" pitchFamily="34" charset="0"/>
                <a:cs typeface="Calibri" pitchFamily="34" charset="0"/>
              </a:rPr>
              <a:t>w</a:t>
            </a:r>
            <a:r>
              <a:rPr lang="en-US" sz="2400">
                <a:effectLst>
                  <a:outerShdw blurRad="38100" dist="38100" dir="2700000" algn="tl">
                    <a:srgbClr val="000000"/>
                  </a:outerShdw>
                </a:effectLst>
                <a:ea typeface="Calibri" pitchFamily="34" charset="0"/>
                <a:cs typeface="Calibri" pitchFamily="34" charset="0"/>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a:t>
            </a:r>
            <a:r>
              <a:rPr lang="en-US" sz="2400">
                <a:effectLst>
                  <a:outerShdw blurRad="38100" dist="38100" dir="2700000" algn="tl">
                    <a:srgbClr val="000000"/>
                  </a:outerShdw>
                </a:effectLst>
                <a:ea typeface="Calibri" pitchFamily="34" charset="0"/>
                <a:cs typeface="Calibri" pitchFamily="34" charset="0"/>
              </a:rPr>
              <a:t>  the waiting cost per time period for each unit</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L</a:t>
            </a:r>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 </a:t>
            </a:r>
            <a:r>
              <a:rPr lang="en-US" sz="2400">
                <a:effectLst>
                  <a:outerShdw blurRad="38100" dist="38100" dir="2700000" algn="tl">
                    <a:srgbClr val="000000"/>
                  </a:outerShdw>
                </a:effectLst>
                <a:ea typeface="Calibri" pitchFamily="34" charset="0"/>
                <a:cs typeface="Calibri" pitchFamily="34" charset="0"/>
              </a:rPr>
              <a:t> the average number of units in the system</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c</a:t>
            </a:r>
            <a:r>
              <a:rPr lang="en-US" sz="2400" baseline="-30000">
                <a:effectLst>
                  <a:outerShdw blurRad="38100" dist="38100" dir="2700000" algn="tl">
                    <a:srgbClr val="000000"/>
                  </a:outerShdw>
                </a:effectLst>
                <a:ea typeface="Calibri" pitchFamily="34" charset="0"/>
                <a:cs typeface="Calibri" pitchFamily="34" charset="0"/>
                <a:sym typeface="Symbol" pitchFamily="18" charset="2"/>
              </a:rPr>
              <a:t>s</a:t>
            </a:r>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a:t>
            </a:r>
            <a:r>
              <a:rPr lang="en-US" sz="2400">
                <a:effectLst>
                  <a:outerShdw blurRad="38100" dist="38100" dir="2700000" algn="tl">
                    <a:srgbClr val="000000"/>
                  </a:outerShdw>
                </a:effectLst>
                <a:ea typeface="Calibri" pitchFamily="34" charset="0"/>
                <a:cs typeface="Calibri" pitchFamily="34" charset="0"/>
              </a:rPr>
              <a:t>  the service cost per time period for each channel</a:t>
            </a:r>
            <a:endParaRPr lang="en-US" sz="2400">
              <a:effectLst>
                <a:outerShdw blurRad="38100" dist="38100" dir="2700000" algn="tl">
                  <a:srgbClr val="000000"/>
                </a:outerShdw>
              </a:effectLst>
              <a:ea typeface="Calibri" pitchFamily="34" charset="0"/>
              <a:cs typeface="Calibri" pitchFamily="34" charset="0"/>
              <a:sym typeface="Symbol" pitchFamily="18" charset="2"/>
            </a:endParaRP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k</a:t>
            </a:r>
            <a:r>
              <a:rPr lang="en-US" sz="2400">
                <a:effectLst>
                  <a:outerShdw blurRad="38100" dist="38100" dir="2700000" algn="tl">
                    <a:srgbClr val="000000"/>
                  </a:outerShdw>
                </a:effectLst>
                <a:ea typeface="Calibri" pitchFamily="34" charset="0"/>
                <a:cs typeface="Calibri" pitchFamily="34" charset="0"/>
                <a:sym typeface="Symbol" pitchFamily="18" charset="2"/>
              </a:rPr>
              <a:t> =  the number of channels</a:t>
            </a:r>
          </a:p>
          <a:p>
            <a:pPr algn="l"/>
            <a:r>
              <a:rPr lang="en-US" sz="2400">
                <a:effectLst>
                  <a:outerShdw blurRad="38100" dist="38100" dir="2700000" algn="tl">
                    <a:srgbClr val="000000"/>
                  </a:outerShdw>
                </a:effectLst>
                <a:ea typeface="Calibri" pitchFamily="34" charset="0"/>
                <a:cs typeface="Calibri" pitchFamily="34" charset="0"/>
                <a:sym typeface="Symbol" pitchFamily="18" charset="2"/>
              </a:rPr>
              <a:t>     </a:t>
            </a:r>
            <a:r>
              <a:rPr lang="en-US" sz="2400" i="1">
                <a:effectLst>
                  <a:outerShdw blurRad="38100" dist="38100" dir="2700000" algn="tl">
                    <a:srgbClr val="000000"/>
                  </a:outerShdw>
                </a:effectLst>
                <a:ea typeface="Calibri" pitchFamily="34" charset="0"/>
                <a:cs typeface="Calibri" pitchFamily="34" charset="0"/>
                <a:sym typeface="Symbol" pitchFamily="18" charset="2"/>
              </a:rPr>
              <a:t>TC</a:t>
            </a:r>
            <a:r>
              <a:rPr lang="en-US" sz="2400">
                <a:effectLst>
                  <a:outerShdw blurRad="38100" dist="38100" dir="2700000" algn="tl">
                    <a:srgbClr val="000000"/>
                  </a:outerShdw>
                </a:effectLst>
                <a:ea typeface="Calibri" pitchFamily="34" charset="0"/>
                <a:cs typeface="Calibri" pitchFamily="34" charset="0"/>
                <a:sym typeface="Symbol" pitchFamily="18" charset="2"/>
              </a:rPr>
              <a:t> =  the total cost per time period</a:t>
            </a:r>
          </a:p>
        </p:txBody>
      </p:sp>
    </p:spTree>
  </p:cSld>
  <p:clrMapOvr>
    <a:masterClrMapping/>
  </p:clrMapOvr>
  <p:transition>
    <p:zo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US"/>
              <a:t>Example:  SJJT, Inc. (C)</a:t>
            </a:r>
          </a:p>
        </p:txBody>
      </p:sp>
      <p:sp>
        <p:nvSpPr>
          <p:cNvPr id="29699" name="Rectangle 3"/>
          <p:cNvSpPr>
            <a:spLocks noGrp="1" noChangeArrowheads="1"/>
          </p:cNvSpPr>
          <p:nvPr>
            <p:ph type="body" idx="1"/>
          </p:nvPr>
        </p:nvSpPr>
        <p:spPr>
          <a:xfrm>
            <a:off x="687388" y="1079500"/>
            <a:ext cx="8064500" cy="5081588"/>
          </a:xfrm>
          <a:noFill/>
          <a:ln/>
        </p:spPr>
        <p:txBody>
          <a:bodyPr/>
          <a:lstStyle/>
          <a:p>
            <a:r>
              <a:rPr lang="en-US" dirty="0">
                <a:solidFill>
                  <a:srgbClr val="66FFFF"/>
                </a:solidFill>
              </a:rPr>
              <a:t>Economic Analysis of Waiting Lines</a:t>
            </a:r>
          </a:p>
          <a:p>
            <a:pPr>
              <a:buFont typeface="Monotype Sorts" pitchFamily="2" charset="2"/>
              <a:buNone/>
            </a:pPr>
            <a:r>
              <a:rPr lang="en-US" dirty="0"/>
              <a:t>	Total Hourly Cost</a:t>
            </a:r>
          </a:p>
          <a:p>
            <a:pPr>
              <a:buFont typeface="Monotype Sorts" pitchFamily="2" charset="2"/>
              <a:buNone/>
            </a:pPr>
            <a:r>
              <a:rPr lang="en-US" dirty="0"/>
              <a:t>	     = (Total hourly cost for orders in the system)</a:t>
            </a:r>
          </a:p>
          <a:p>
            <a:pPr>
              <a:buFont typeface="Monotype Sorts" pitchFamily="2" charset="2"/>
              <a:buNone/>
            </a:pPr>
            <a:r>
              <a:rPr lang="en-US" dirty="0"/>
              <a:t>               + (Total salary cost per hour)</a:t>
            </a:r>
          </a:p>
          <a:p>
            <a:pPr>
              <a:buFont typeface="Monotype Sorts" pitchFamily="2" charset="2"/>
              <a:buNone/>
            </a:pPr>
            <a:r>
              <a:rPr lang="en-US" dirty="0"/>
              <a:t>	     = ($30 waiting cost per hour) </a:t>
            </a:r>
            <a:endParaRPr lang="en-US" dirty="0" smtClean="0"/>
          </a:p>
          <a:p>
            <a:pPr>
              <a:buFont typeface="Monotype Sorts" pitchFamily="2" charset="2"/>
              <a:buNone/>
            </a:pPr>
            <a:r>
              <a:rPr lang="en-US" dirty="0" smtClean="0"/>
              <a:t>		   x </a:t>
            </a:r>
            <a:r>
              <a:rPr lang="en-US" dirty="0"/>
              <a:t>(Average number </a:t>
            </a:r>
            <a:r>
              <a:rPr lang="en-US" dirty="0" smtClean="0"/>
              <a:t>of </a:t>
            </a:r>
            <a:r>
              <a:rPr lang="en-US" dirty="0"/>
              <a:t>orders in the </a:t>
            </a:r>
            <a:r>
              <a:rPr lang="en-US" dirty="0" smtClean="0"/>
              <a:t>system</a:t>
            </a:r>
            <a:r>
              <a:rPr lang="en-US" dirty="0"/>
              <a:t>) </a:t>
            </a:r>
          </a:p>
          <a:p>
            <a:pPr>
              <a:buFont typeface="Monotype Sorts" pitchFamily="2" charset="2"/>
              <a:buNone/>
            </a:pPr>
            <a:r>
              <a:rPr lang="en-US" dirty="0"/>
              <a:t>               + ($20 per trader per hour) x (Number of traders)</a:t>
            </a:r>
          </a:p>
          <a:p>
            <a:pPr>
              <a:buFont typeface="Monotype Sorts" pitchFamily="2" charset="2"/>
              <a:buNone/>
            </a:pPr>
            <a:r>
              <a:rPr lang="en-US" dirty="0"/>
              <a:t>	     = 30</a:t>
            </a:r>
            <a:r>
              <a:rPr lang="en-US" i="1" dirty="0"/>
              <a:t>L </a:t>
            </a:r>
            <a:r>
              <a:rPr lang="en-US" dirty="0"/>
              <a:t>+</a:t>
            </a:r>
            <a:r>
              <a:rPr lang="en-US" i="1" dirty="0"/>
              <a:t> </a:t>
            </a:r>
            <a:r>
              <a:rPr lang="en-US" dirty="0"/>
              <a:t>20</a:t>
            </a:r>
            <a:r>
              <a:rPr lang="en-US" i="1" dirty="0"/>
              <a:t>k</a:t>
            </a:r>
            <a:endParaRPr lang="en-US" dirty="0"/>
          </a:p>
          <a:p>
            <a:pPr>
              <a:buFont typeface="Monotype Sorts" pitchFamily="2" charset="2"/>
              <a:buNone/>
            </a:pPr>
            <a:r>
              <a:rPr lang="en-US" dirty="0"/>
              <a:t>    		 Thus, </a:t>
            </a:r>
            <a:r>
              <a:rPr lang="en-US" i="1" dirty="0"/>
              <a:t>L</a:t>
            </a:r>
            <a:r>
              <a:rPr lang="en-US" dirty="0"/>
              <a:t> must be determined for </a:t>
            </a:r>
            <a:r>
              <a:rPr lang="en-US" i="1" dirty="0"/>
              <a:t>k</a:t>
            </a:r>
            <a:r>
              <a:rPr lang="en-US" dirty="0"/>
              <a:t> = 2 traders and for </a:t>
            </a:r>
            <a:r>
              <a:rPr lang="en-US" i="1" dirty="0"/>
              <a:t>k</a:t>
            </a:r>
            <a:r>
              <a:rPr lang="en-US" dirty="0"/>
              <a:t> = 3 traders with </a:t>
            </a:r>
            <a:r>
              <a:rPr lang="en-US" i="1" dirty="0">
                <a:latin typeface="Symbol" pitchFamily="18" charset="2"/>
              </a:rPr>
              <a:t></a:t>
            </a:r>
            <a:r>
              <a:rPr lang="en-US" dirty="0"/>
              <a:t> = 40/hr. and </a:t>
            </a:r>
            <a:r>
              <a:rPr lang="en-US" i="1" dirty="0">
                <a:latin typeface="Symbol" pitchFamily="18" charset="2"/>
              </a:rPr>
              <a:t></a:t>
            </a:r>
            <a:r>
              <a:rPr lang="en-US" dirty="0"/>
              <a:t> = 30/hr. (since the average service time is 2 minutes (1/30 hr.).</a:t>
            </a:r>
          </a:p>
        </p:txBody>
      </p:sp>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p:spPr>
        <p:txBody>
          <a:bodyPr/>
          <a:lstStyle/>
          <a:p>
            <a:r>
              <a:rPr lang="en-US"/>
              <a:t>Example:  SJJT, Inc. (C)</a:t>
            </a:r>
          </a:p>
        </p:txBody>
      </p:sp>
      <p:sp>
        <p:nvSpPr>
          <p:cNvPr id="30723" name="Rectangle 3"/>
          <p:cNvSpPr>
            <a:spLocks noGrp="1" noChangeArrowheads="1"/>
          </p:cNvSpPr>
          <p:nvPr>
            <p:ph type="body" idx="1"/>
          </p:nvPr>
        </p:nvSpPr>
        <p:spPr>
          <a:xfrm>
            <a:off x="685800" y="1077913"/>
            <a:ext cx="8101013" cy="3665537"/>
          </a:xfrm>
          <a:noFill/>
          <a:ln/>
        </p:spPr>
        <p:txBody>
          <a:bodyPr/>
          <a:lstStyle/>
          <a:p>
            <a:r>
              <a:rPr lang="en-US">
                <a:solidFill>
                  <a:srgbClr val="66FFFF"/>
                </a:solidFill>
              </a:rPr>
              <a:t>Cost of Two Servers</a:t>
            </a:r>
          </a:p>
          <a:p>
            <a:pPr>
              <a:buFont typeface="Monotype Sorts" pitchFamily="2" charset="2"/>
              <a:buNone/>
            </a:pPr>
            <a:endParaRPr lang="en-US"/>
          </a:p>
          <a:p>
            <a:pPr>
              <a:buFont typeface="Monotype Sorts" pitchFamily="2" charset="2"/>
              <a:buNone/>
            </a:pPr>
            <a:endParaRPr lang="en-US"/>
          </a:p>
          <a:p>
            <a:pPr>
              <a:buFont typeface="Monotype Sorts" pitchFamily="2" charset="2"/>
              <a:buNone/>
            </a:pPr>
            <a:endParaRPr lang="en-US"/>
          </a:p>
          <a:p>
            <a:pPr>
              <a:lnSpc>
                <a:spcPct val="50000"/>
              </a:lnSpc>
              <a:buFont typeface="Monotype Sorts" pitchFamily="2" charset="2"/>
              <a:buNone/>
            </a:pPr>
            <a:endParaRPr lang="en-US"/>
          </a:p>
          <a:p>
            <a:pPr>
              <a:lnSpc>
                <a:spcPct val="50000"/>
              </a:lnSpc>
              <a:buFont typeface="Monotype Sorts" pitchFamily="2" charset="2"/>
              <a:buNone/>
            </a:pPr>
            <a:r>
              <a:rPr lang="en-US" i="1"/>
              <a:t>    P</a:t>
            </a:r>
            <a:r>
              <a:rPr lang="en-US" baseline="-25000"/>
              <a:t>0</a:t>
            </a:r>
            <a:r>
              <a:rPr lang="en-US"/>
              <a:t>  =  1 / [1+(1/1!)(40/30)]+[(1/2!)(40/30)2(60/(60-40))]</a:t>
            </a:r>
          </a:p>
          <a:p>
            <a:pPr>
              <a:lnSpc>
                <a:spcPct val="50000"/>
              </a:lnSpc>
              <a:buFont typeface="Monotype Sorts" pitchFamily="2" charset="2"/>
              <a:buNone/>
            </a:pPr>
            <a:endParaRPr lang="en-US"/>
          </a:p>
          <a:p>
            <a:pPr>
              <a:buFont typeface="Monotype Sorts" pitchFamily="2" charset="2"/>
              <a:buNone/>
            </a:pPr>
            <a:r>
              <a:rPr lang="en-US"/>
              <a:t>          =  1 / [1 + (4/3) + (8/3)]  </a:t>
            </a:r>
          </a:p>
          <a:p>
            <a:pPr>
              <a:buFont typeface="Monotype Sorts" pitchFamily="2" charset="2"/>
              <a:buNone/>
            </a:pPr>
            <a:endParaRPr lang="en-US" sz="1000"/>
          </a:p>
          <a:p>
            <a:pPr>
              <a:buFont typeface="Monotype Sorts" pitchFamily="2" charset="2"/>
              <a:buNone/>
            </a:pPr>
            <a:r>
              <a:rPr lang="en-US"/>
              <a:t>	      =  1/5    </a:t>
            </a:r>
          </a:p>
        </p:txBody>
      </p:sp>
      <p:graphicFrame>
        <p:nvGraphicFramePr>
          <p:cNvPr id="30724" name="Object 4">
            <a:hlinkClick r:id="" action="ppaction://ole?verb=0"/>
          </p:cNvPr>
          <p:cNvGraphicFramePr>
            <a:graphicFrameLocks/>
          </p:cNvGraphicFramePr>
          <p:nvPr/>
        </p:nvGraphicFramePr>
        <p:xfrm>
          <a:off x="1104900" y="1555750"/>
          <a:ext cx="5427663" cy="1549400"/>
        </p:xfrm>
        <a:graphic>
          <a:graphicData uri="http://schemas.openxmlformats.org/presentationml/2006/ole">
            <p:oleObj spid="_x0000_s30724" name="Equation" r:id="rId4" imgW="5437080" imgH="1558800" progId="Equation.3">
              <p:embed/>
            </p:oleObj>
          </a:graphicData>
        </a:graphic>
      </p:graphicFrame>
    </p:spTree>
  </p:cSld>
  <p:clrMapOvr>
    <a:masterClrMapping/>
  </p:clrMapOvr>
  <p:transition>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2" name="Rectangle 6"/>
          <p:cNvSpPr>
            <a:spLocks noChangeArrowheads="1"/>
          </p:cNvSpPr>
          <p:nvPr/>
        </p:nvSpPr>
        <p:spPr bwMode="auto">
          <a:xfrm>
            <a:off x="5822950" y="3975100"/>
            <a:ext cx="2590800" cy="6096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01378" name="Rectangle 2"/>
          <p:cNvSpPr>
            <a:spLocks noGrp="1" noChangeArrowheads="1"/>
          </p:cNvSpPr>
          <p:nvPr>
            <p:ph type="title"/>
          </p:nvPr>
        </p:nvSpPr>
        <p:spPr/>
        <p:txBody>
          <a:bodyPr/>
          <a:lstStyle/>
          <a:p>
            <a:r>
              <a:rPr lang="en-US"/>
              <a:t>Example:  SJJT, Inc. (C)</a:t>
            </a:r>
          </a:p>
        </p:txBody>
      </p:sp>
      <p:sp>
        <p:nvSpPr>
          <p:cNvPr id="101379" name="Rectangle 3"/>
          <p:cNvSpPr>
            <a:spLocks noGrp="1" noChangeArrowheads="1"/>
          </p:cNvSpPr>
          <p:nvPr>
            <p:ph type="body" idx="1"/>
          </p:nvPr>
        </p:nvSpPr>
        <p:spPr>
          <a:xfrm>
            <a:off x="687388" y="1079500"/>
            <a:ext cx="7943850" cy="3475038"/>
          </a:xfrm>
        </p:spPr>
        <p:txBody>
          <a:bodyPr/>
          <a:lstStyle/>
          <a:p>
            <a:r>
              <a:rPr lang="en-US">
                <a:solidFill>
                  <a:srgbClr val="66FFFF"/>
                </a:solidFill>
              </a:rPr>
              <a:t>Cost of Two Servers (continued)</a:t>
            </a:r>
          </a:p>
          <a:p>
            <a:pPr>
              <a:buFont typeface="Monotype Sorts" pitchFamily="2" charset="2"/>
              <a:buNone/>
            </a:pPr>
            <a:endParaRPr lang="en-US" sz="1200"/>
          </a:p>
          <a:p>
            <a:pPr>
              <a:buFont typeface="Monotype Sorts" pitchFamily="2" charset="2"/>
              <a:buNone/>
            </a:pPr>
            <a:r>
              <a:rPr lang="en-US"/>
              <a:t>	Thus,</a:t>
            </a:r>
          </a:p>
          <a:p>
            <a:pPr>
              <a:buFont typeface="Monotype Sorts" pitchFamily="2" charset="2"/>
              <a:buNone/>
            </a:pPr>
            <a:endParaRPr lang="en-US"/>
          </a:p>
          <a:p>
            <a:pPr>
              <a:lnSpc>
                <a:spcPct val="55000"/>
              </a:lnSpc>
              <a:buFont typeface="Monotype Sorts" pitchFamily="2" charset="2"/>
              <a:buNone/>
            </a:pPr>
            <a:r>
              <a:rPr lang="en-US"/>
              <a:t>                 </a:t>
            </a:r>
            <a:r>
              <a:rPr lang="en-US">
                <a:latin typeface="Symbol" pitchFamily="18" charset="2"/>
              </a:rPr>
              <a:t> </a:t>
            </a:r>
          </a:p>
          <a:p>
            <a:pPr>
              <a:lnSpc>
                <a:spcPct val="55000"/>
              </a:lnSpc>
              <a:buFont typeface="Monotype Sorts" pitchFamily="2" charset="2"/>
              <a:buNone/>
            </a:pPr>
            <a:endParaRPr lang="en-US"/>
          </a:p>
          <a:p>
            <a:pPr>
              <a:buFont typeface="Monotype Sorts" pitchFamily="2" charset="2"/>
              <a:buNone/>
            </a:pPr>
            <a:endParaRPr lang="en-US" sz="1200"/>
          </a:p>
          <a:p>
            <a:pPr>
              <a:buFont typeface="Monotype Sorts" pitchFamily="2" charset="2"/>
              <a:buNone/>
            </a:pPr>
            <a:r>
              <a:rPr lang="en-US"/>
              <a:t>		      </a:t>
            </a:r>
            <a:r>
              <a:rPr lang="en-US" i="1"/>
              <a:t>L</a:t>
            </a:r>
            <a:r>
              <a:rPr lang="en-US"/>
              <a:t>  =  </a:t>
            </a:r>
            <a:r>
              <a:rPr lang="en-US" i="1"/>
              <a:t>L</a:t>
            </a:r>
            <a:r>
              <a:rPr lang="en-US" baseline="-25000"/>
              <a:t>q</a:t>
            </a:r>
            <a:r>
              <a:rPr lang="en-US"/>
              <a:t> + (</a:t>
            </a:r>
            <a:r>
              <a:rPr lang="en-US" i="1">
                <a:latin typeface="Symbol" pitchFamily="18" charset="2"/>
              </a:rPr>
              <a:t></a:t>
            </a:r>
            <a:r>
              <a:rPr lang="en-US"/>
              <a:t> /</a:t>
            </a:r>
            <a:r>
              <a:rPr lang="en-US" i="1"/>
              <a:t>µ</a:t>
            </a:r>
            <a:r>
              <a:rPr lang="en-US"/>
              <a:t>)  =  16/15 + 4/3  =  2.40</a:t>
            </a:r>
          </a:p>
          <a:p>
            <a:pPr>
              <a:buFont typeface="Monotype Sorts" pitchFamily="2" charset="2"/>
              <a:buNone/>
            </a:pPr>
            <a:endParaRPr lang="en-US" sz="1200"/>
          </a:p>
          <a:p>
            <a:pPr>
              <a:buFont typeface="Monotype Sorts" pitchFamily="2" charset="2"/>
              <a:buNone/>
            </a:pPr>
            <a:r>
              <a:rPr lang="en-US"/>
              <a:t>	     Total Cost = 30(2.40) + (20)(2) =    $112.00 per hour</a:t>
            </a:r>
          </a:p>
        </p:txBody>
      </p:sp>
      <p:graphicFrame>
        <p:nvGraphicFramePr>
          <p:cNvPr id="101383" name="Object 7"/>
          <p:cNvGraphicFramePr>
            <a:graphicFrameLocks noChangeAspect="1"/>
          </p:cNvGraphicFramePr>
          <p:nvPr/>
        </p:nvGraphicFramePr>
        <p:xfrm>
          <a:off x="1120775" y="2276475"/>
          <a:ext cx="7515225" cy="912813"/>
        </p:xfrm>
        <a:graphic>
          <a:graphicData uri="http://schemas.openxmlformats.org/presentationml/2006/ole">
            <p:oleObj spid="_x0000_s101383" name="Equation" r:id="rId4" imgW="8318160" imgH="977760" progId="">
              <p:embed/>
            </p:oleObj>
          </a:graphicData>
        </a:graphic>
      </p:graphicFrame>
    </p:spTree>
  </p:cSld>
  <p:clrMapOvr>
    <a:masterClrMapping/>
  </p:clrMapOvr>
  <p:transition>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en-US"/>
              <a:t>Example:  SJJT, Inc. (C)</a:t>
            </a:r>
          </a:p>
        </p:txBody>
      </p:sp>
      <p:sp>
        <p:nvSpPr>
          <p:cNvPr id="31747" name="Rectangle 3"/>
          <p:cNvSpPr>
            <a:spLocks noGrp="1" noChangeArrowheads="1"/>
          </p:cNvSpPr>
          <p:nvPr>
            <p:ph type="body" idx="1"/>
          </p:nvPr>
        </p:nvSpPr>
        <p:spPr>
          <a:xfrm>
            <a:off x="685800" y="1077913"/>
            <a:ext cx="8101013" cy="3925887"/>
          </a:xfrm>
          <a:noFill/>
          <a:ln/>
        </p:spPr>
        <p:txBody>
          <a:bodyPr/>
          <a:lstStyle/>
          <a:p>
            <a:r>
              <a:rPr lang="en-US" dirty="0">
                <a:solidFill>
                  <a:srgbClr val="66FFFF"/>
                </a:solidFill>
              </a:rPr>
              <a:t>Cost of Three Servers</a:t>
            </a:r>
          </a:p>
          <a:p>
            <a:pPr>
              <a:buFont typeface="Monotype Sorts" pitchFamily="2" charset="2"/>
              <a:buNone/>
            </a:pPr>
            <a:r>
              <a:rPr lang="en-US" dirty="0"/>
              <a:t>      </a:t>
            </a:r>
          </a:p>
          <a:p>
            <a:pPr>
              <a:buFont typeface="Monotype Sorts" pitchFamily="2" charset="2"/>
              <a:buNone/>
            </a:pPr>
            <a:endParaRPr lang="en-US" dirty="0"/>
          </a:p>
          <a:p>
            <a:pPr>
              <a:lnSpc>
                <a:spcPct val="120000"/>
              </a:lnSpc>
              <a:buFont typeface="Monotype Sorts" pitchFamily="2" charset="2"/>
              <a:buNone/>
            </a:pPr>
            <a:endParaRPr lang="en-US" dirty="0"/>
          </a:p>
          <a:p>
            <a:pPr>
              <a:lnSpc>
                <a:spcPct val="120000"/>
              </a:lnSpc>
              <a:buFont typeface="Monotype Sorts" pitchFamily="2" charset="2"/>
              <a:buNone/>
            </a:pPr>
            <a:r>
              <a:rPr lang="en-US" i="1" dirty="0"/>
              <a:t>	P</a:t>
            </a:r>
            <a:r>
              <a:rPr lang="en-US" baseline="-25000" dirty="0"/>
              <a:t>0</a:t>
            </a:r>
            <a:r>
              <a:rPr lang="en-US" dirty="0"/>
              <a:t>  </a:t>
            </a:r>
            <a:r>
              <a:rPr lang="en-US" dirty="0" smtClean="0"/>
              <a:t>=</a:t>
            </a:r>
            <a:endParaRPr lang="en-US" dirty="0"/>
          </a:p>
        </p:txBody>
      </p:sp>
      <p:graphicFrame>
        <p:nvGraphicFramePr>
          <p:cNvPr id="144384" name="Object 0">
            <a:hlinkClick r:id="" action="ppaction://ole?verb=0"/>
          </p:cNvPr>
          <p:cNvGraphicFramePr>
            <a:graphicFrameLocks/>
          </p:cNvGraphicFramePr>
          <p:nvPr/>
        </p:nvGraphicFramePr>
        <p:xfrm>
          <a:off x="1150938" y="1555750"/>
          <a:ext cx="5427662" cy="1549400"/>
        </p:xfrm>
        <a:graphic>
          <a:graphicData uri="http://schemas.openxmlformats.org/presentationml/2006/ole">
            <p:oleObj spid="_x0000_s144384" name="Equation" r:id="rId4" imgW="5437080" imgH="1558800" progId="Equation.3">
              <p:embed/>
            </p:oleObj>
          </a:graphicData>
        </a:graphic>
      </p:graphicFrame>
    </p:spTree>
  </p:cSld>
  <p:clrMapOvr>
    <a:masterClrMapping/>
  </p:clrMapOvr>
  <p:transition>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5" name="Rectangle 5"/>
          <p:cNvSpPr>
            <a:spLocks noChangeArrowheads="1"/>
          </p:cNvSpPr>
          <p:nvPr/>
        </p:nvSpPr>
        <p:spPr bwMode="auto">
          <a:xfrm>
            <a:off x="5645150" y="3365500"/>
            <a:ext cx="2590800" cy="647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102402" name="Rectangle 2"/>
          <p:cNvSpPr>
            <a:spLocks noGrp="1" noChangeArrowheads="1"/>
          </p:cNvSpPr>
          <p:nvPr>
            <p:ph type="title"/>
          </p:nvPr>
        </p:nvSpPr>
        <p:spPr/>
        <p:txBody>
          <a:bodyPr/>
          <a:lstStyle/>
          <a:p>
            <a:r>
              <a:rPr lang="en-US"/>
              <a:t>Example:  SJJT, Inc. (C)</a:t>
            </a:r>
          </a:p>
        </p:txBody>
      </p:sp>
      <p:sp>
        <p:nvSpPr>
          <p:cNvPr id="102403" name="Rectangle 3"/>
          <p:cNvSpPr>
            <a:spLocks noGrp="1" noChangeArrowheads="1"/>
          </p:cNvSpPr>
          <p:nvPr>
            <p:ph type="body" idx="1"/>
          </p:nvPr>
        </p:nvSpPr>
        <p:spPr>
          <a:xfrm>
            <a:off x="687388" y="1079500"/>
            <a:ext cx="8039100" cy="2878138"/>
          </a:xfrm>
        </p:spPr>
        <p:txBody>
          <a:bodyPr/>
          <a:lstStyle/>
          <a:p>
            <a:r>
              <a:rPr lang="en-US">
                <a:solidFill>
                  <a:srgbClr val="66FFFF"/>
                </a:solidFill>
              </a:rPr>
              <a:t>Cost of Three Servers (continued)</a:t>
            </a:r>
          </a:p>
          <a:p>
            <a:endParaRPr lang="en-US">
              <a:solidFill>
                <a:srgbClr val="66FFFF"/>
              </a:solidFill>
            </a:endParaRPr>
          </a:p>
          <a:p>
            <a:pPr>
              <a:lnSpc>
                <a:spcPct val="75000"/>
              </a:lnSpc>
              <a:buFont typeface="Monotype Sorts" pitchFamily="2" charset="2"/>
              <a:buNone/>
            </a:pPr>
            <a:endParaRPr lang="en-US"/>
          </a:p>
          <a:p>
            <a:pPr>
              <a:lnSpc>
                <a:spcPct val="75000"/>
              </a:lnSpc>
              <a:buFont typeface="Monotype Sorts" pitchFamily="2" charset="2"/>
              <a:buNone/>
            </a:pPr>
            <a:endParaRPr lang="en-US"/>
          </a:p>
          <a:p>
            <a:pPr>
              <a:lnSpc>
                <a:spcPct val="55000"/>
              </a:lnSpc>
              <a:buFont typeface="Monotype Sorts" pitchFamily="2" charset="2"/>
              <a:buNone/>
            </a:pPr>
            <a:endParaRPr lang="en-US" sz="1600"/>
          </a:p>
          <a:p>
            <a:pPr>
              <a:buFont typeface="Monotype Sorts" pitchFamily="2" charset="2"/>
              <a:buNone/>
            </a:pPr>
            <a:r>
              <a:rPr lang="en-US"/>
              <a:t>   Thus,  </a:t>
            </a:r>
            <a:r>
              <a:rPr lang="en-US" i="1"/>
              <a:t>L</a:t>
            </a:r>
            <a:r>
              <a:rPr lang="en-US"/>
              <a:t>  =  .1446 + 40/30  =  1.4780</a:t>
            </a:r>
          </a:p>
          <a:p>
            <a:pPr>
              <a:buFont typeface="Monotype Sorts" pitchFamily="2" charset="2"/>
              <a:buNone/>
            </a:pPr>
            <a:endParaRPr lang="en-US" sz="1000"/>
          </a:p>
          <a:p>
            <a:pPr>
              <a:buFont typeface="Monotype Sorts" pitchFamily="2" charset="2"/>
              <a:buNone/>
            </a:pPr>
            <a:r>
              <a:rPr lang="en-US"/>
              <a:t>   Total Cost = 30(1.4780) + (20)(3) =    $104.35 per hour</a:t>
            </a:r>
          </a:p>
        </p:txBody>
      </p:sp>
      <p:graphicFrame>
        <p:nvGraphicFramePr>
          <p:cNvPr id="102406" name="Object 6"/>
          <p:cNvGraphicFramePr>
            <a:graphicFrameLocks noChangeAspect="1"/>
          </p:cNvGraphicFramePr>
          <p:nvPr/>
        </p:nvGraphicFramePr>
        <p:xfrm>
          <a:off x="788988" y="1762125"/>
          <a:ext cx="7951787" cy="887413"/>
        </p:xfrm>
        <a:graphic>
          <a:graphicData uri="http://schemas.openxmlformats.org/presentationml/2006/ole">
            <p:oleObj spid="_x0000_s102406" name="Equation" r:id="rId4" imgW="9055080" imgH="977760" progId="">
              <p:embed/>
            </p:oleObj>
          </a:graphicData>
        </a:graphic>
      </p:graphicFrame>
    </p:spTree>
  </p:cSld>
  <p:clrMapOvr>
    <a:masterClrMapping/>
  </p:clrMapOvr>
  <p:transition>
    <p:zo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1447800" y="1593850"/>
            <a:ext cx="7143750" cy="1981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p:spPr>
        <p:txBody>
          <a:bodyPr wrap="none" anchor="ctr"/>
          <a:lstStyle/>
          <a:p>
            <a:endParaRPr lang="en-US"/>
          </a:p>
        </p:txBody>
      </p:sp>
      <p:sp>
        <p:nvSpPr>
          <p:cNvPr id="32770" name="Rectangle 2"/>
          <p:cNvSpPr>
            <a:spLocks noGrp="1" noChangeArrowheads="1"/>
          </p:cNvSpPr>
          <p:nvPr>
            <p:ph type="title"/>
          </p:nvPr>
        </p:nvSpPr>
        <p:spPr>
          <a:noFill/>
          <a:ln/>
        </p:spPr>
        <p:txBody>
          <a:bodyPr/>
          <a:lstStyle/>
          <a:p>
            <a:r>
              <a:rPr lang="en-US"/>
              <a:t>Example:  SJJT, Inc. (C)</a:t>
            </a:r>
          </a:p>
        </p:txBody>
      </p:sp>
      <p:sp>
        <p:nvSpPr>
          <p:cNvPr id="32771" name="Rectangle 3"/>
          <p:cNvSpPr>
            <a:spLocks noGrp="1" noChangeArrowheads="1"/>
          </p:cNvSpPr>
          <p:nvPr>
            <p:ph type="body" idx="1"/>
          </p:nvPr>
        </p:nvSpPr>
        <p:spPr>
          <a:xfrm>
            <a:off x="687388" y="1079500"/>
            <a:ext cx="7772400" cy="3424238"/>
          </a:xfrm>
          <a:noFill/>
          <a:ln/>
        </p:spPr>
        <p:txBody>
          <a:bodyPr/>
          <a:lstStyle/>
          <a:p>
            <a:r>
              <a:rPr lang="en-US">
                <a:solidFill>
                  <a:srgbClr val="66FFFF"/>
                </a:solidFill>
              </a:rPr>
              <a:t>System Cost Comparison</a:t>
            </a:r>
          </a:p>
          <a:p>
            <a:pPr>
              <a:buFont typeface="Monotype Sorts" pitchFamily="2" charset="2"/>
              <a:buNone/>
            </a:pPr>
            <a:r>
              <a:rPr lang="en-US" sz="1000"/>
              <a:t>	</a:t>
            </a:r>
          </a:p>
          <a:p>
            <a:pPr>
              <a:buFont typeface="Monotype Sorts" pitchFamily="2" charset="2"/>
              <a:buNone/>
            </a:pPr>
            <a:r>
              <a:rPr lang="en-US"/>
              <a:t>		  		Waiting	  Wage 	   Total</a:t>
            </a:r>
          </a:p>
          <a:p>
            <a:pPr>
              <a:buFont typeface="Monotype Sorts" pitchFamily="2" charset="2"/>
              <a:buNone/>
            </a:pPr>
            <a:r>
              <a:rPr lang="en-US"/>
              <a:t>				</a:t>
            </a:r>
            <a:r>
              <a:rPr lang="en-US" u="sng"/>
              <a:t>Cost/Hr</a:t>
            </a:r>
            <a:r>
              <a:rPr lang="en-US"/>
              <a:t>	</a:t>
            </a:r>
            <a:r>
              <a:rPr lang="en-US" u="sng"/>
              <a:t>Cost/Hr</a:t>
            </a:r>
            <a:r>
              <a:rPr lang="en-US"/>
              <a:t>	</a:t>
            </a:r>
            <a:r>
              <a:rPr lang="en-US" u="sng"/>
              <a:t>Cost/Hr</a:t>
            </a:r>
            <a:endParaRPr lang="en-US"/>
          </a:p>
          <a:p>
            <a:pPr>
              <a:buFont typeface="Monotype Sorts" pitchFamily="2" charset="2"/>
              <a:buNone/>
            </a:pPr>
            <a:r>
              <a:rPr lang="en-US"/>
              <a:t>		2 Traders	  $82.00	  $40.00 	 $112.00</a:t>
            </a:r>
          </a:p>
          <a:p>
            <a:pPr>
              <a:buFont typeface="Monotype Sorts" pitchFamily="2" charset="2"/>
              <a:buNone/>
            </a:pPr>
            <a:r>
              <a:rPr lang="en-US"/>
              <a:t>		3 Traders	    44.35	    60.00 	   104.35</a:t>
            </a:r>
          </a:p>
          <a:p>
            <a:pPr>
              <a:buFont typeface="Monotype Sorts" pitchFamily="2" charset="2"/>
              <a:buNone/>
            </a:pPr>
            <a:endParaRPr lang="en-US" sz="1000"/>
          </a:p>
          <a:p>
            <a:pPr>
              <a:buFont typeface="Monotype Sorts" pitchFamily="2" charset="2"/>
              <a:buNone/>
            </a:pPr>
            <a:r>
              <a:rPr lang="en-US"/>
              <a:t>	    Thus, the cost of having 3 traders is less than that of 2 traders.</a:t>
            </a: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532687" cy="1077912"/>
          </a:xfrm>
          <a:prstGeom prst="rect">
            <a:avLst/>
          </a:prstGeom>
          <a:noFill/>
          <a:ln w="12700">
            <a:noFill/>
            <a:miter lim="800000"/>
            <a:headEnd/>
            <a:tailEnd/>
          </a:ln>
          <a:effectLst/>
        </p:spPr>
        <p:txBody>
          <a:bodyPr lIns="90488" tIns="44450" rIns="90488" bIns="44450" anchor="ctr"/>
          <a:lstStyle/>
          <a:p>
            <a:r>
              <a:rPr lang="en-US" sz="2800" dirty="0" smtClean="0">
                <a:solidFill>
                  <a:srgbClr val="66FFFF"/>
                </a:solidFill>
                <a:effectLst>
                  <a:outerShdw blurRad="38100" dist="38100" dir="2700000" algn="tl">
                    <a:srgbClr val="000000"/>
                  </a:outerShdw>
                </a:effectLst>
              </a:rPr>
              <a:t>Relationship between Poisson distribution and Exponential distribution</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220788"/>
            <a:ext cx="7999412" cy="51673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Poisson distribution and exponential distribution are used to describe the same random process.</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Poisson distribution </a:t>
            </a:r>
            <a:r>
              <a:rPr lang="en-US" sz="2400" i="1" dirty="0" smtClean="0">
                <a:effectLst>
                  <a:outerShdw blurRad="38100" dist="38100" dir="2700000" algn="tl">
                    <a:srgbClr val="000000"/>
                  </a:outerShdw>
                </a:effectLst>
              </a:rPr>
              <a:t>describes the probability that there is/are x occurrence/s per given time period</a:t>
            </a:r>
            <a:r>
              <a:rPr lang="en-US" sz="2400" dirty="0" smtClean="0">
                <a:effectLst>
                  <a:outerShdw blurRad="38100" dist="38100" dir="2700000" algn="tl">
                    <a:srgbClr val="000000"/>
                  </a:outerShdw>
                </a:effectLst>
              </a:rPr>
              <a:t>.</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Exponential distribution </a:t>
            </a:r>
            <a:r>
              <a:rPr lang="en-US" sz="2400" i="1" dirty="0" smtClean="0">
                <a:solidFill>
                  <a:srgbClr val="F7FFFF"/>
                </a:solidFill>
              </a:rPr>
              <a:t>describes the probability that the time between two consecutive occurrence is within a certain number x.</a:t>
            </a: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pPr>
            <a:r>
              <a:rPr lang="en-US" sz="2400" dirty="0" smtClean="0">
                <a:solidFill>
                  <a:srgbClr val="F7FFFF"/>
                </a:solidFill>
              </a:rPr>
              <a:t>Example</a:t>
            </a:r>
          </a:p>
          <a:p>
            <a:pPr marL="342900" indent="-342900" algn="l">
              <a:lnSpc>
                <a:spcPct val="90000"/>
              </a:lnSpc>
              <a:spcBef>
                <a:spcPct val="20000"/>
              </a:spcBef>
              <a:buClr>
                <a:srgbClr val="66FFFF"/>
              </a:buClr>
              <a:buSzPct val="75000"/>
            </a:pPr>
            <a:r>
              <a:rPr lang="en-US" sz="2400" dirty="0" smtClean="0">
                <a:solidFill>
                  <a:srgbClr val="F7FFFF"/>
                </a:solidFill>
              </a:rPr>
              <a:t>	If the arrival rate of customers are Poisson distributed  and, say, 6 per hour, then the time between arrivals of customers are exponentially distributed with a mean of (1/6) hour or 10 minutes. </a:t>
            </a: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532687" cy="1077912"/>
          </a:xfrm>
          <a:prstGeom prst="rect">
            <a:avLst/>
          </a:prstGeom>
          <a:noFill/>
          <a:ln w="12700">
            <a:noFill/>
            <a:miter lim="800000"/>
            <a:headEnd/>
            <a:tailEnd/>
          </a:ln>
          <a:effectLst/>
        </p:spPr>
        <p:txBody>
          <a:bodyPr lIns="90488" tIns="44450" rIns="90488" bIns="44450" anchor="ctr"/>
          <a:lstStyle/>
          <a:p>
            <a:r>
              <a:rPr lang="en-US" sz="2800" dirty="0" smtClean="0">
                <a:solidFill>
                  <a:srgbClr val="66FFFF"/>
                </a:solidFill>
                <a:effectLst>
                  <a:outerShdw blurRad="38100" dist="38100" dir="2700000" algn="tl">
                    <a:srgbClr val="000000"/>
                  </a:outerShdw>
                </a:effectLst>
              </a:rPr>
              <a:t>Class Exercise</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220788"/>
            <a:ext cx="7999412" cy="51673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pPr>
            <a:r>
              <a:rPr lang="en-US" sz="800" dirty="0" smtClean="0">
                <a:effectLst>
                  <a:outerShdw blurRad="38100" dist="38100" dir="2700000" algn="tl">
                    <a:srgbClr val="000000"/>
                  </a:outerShdw>
                </a:effectLst>
              </a:rPr>
              <a:t>	</a:t>
            </a:r>
            <a:r>
              <a:rPr lang="en-US" sz="2400" dirty="0" smtClean="0">
                <a:effectLst>
                  <a:outerShdw blurRad="38100" dist="38100" dir="2700000" algn="tl">
                    <a:srgbClr val="000000"/>
                  </a:outerShdw>
                </a:effectLst>
              </a:rPr>
              <a:t>Suppose the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rate of customers is 10 per hour, Poisson distributed</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What is the probability that 2 customers are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in one hour?</a:t>
            </a: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average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a:t>
            </a:r>
            <a:endParaRPr lang="en-US" sz="2400" dirty="0" smtClean="0">
              <a:solidFill>
                <a:srgbClr val="F7FFFF"/>
              </a:solidFill>
            </a:endParaRPr>
          </a:p>
          <a:p>
            <a:pPr marL="342900" indent="-342900" algn="l">
              <a:lnSpc>
                <a:spcPct val="90000"/>
              </a:lnSpc>
              <a:spcBef>
                <a:spcPct val="20000"/>
              </a:spcBef>
              <a:buClr>
                <a:srgbClr val="66FFFF"/>
              </a:buClr>
              <a:buSzPct val="75000"/>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time </a:t>
            </a:r>
            <a:r>
              <a:rPr lang="en-US" sz="2400" dirty="0" smtClean="0">
                <a:solidFill>
                  <a:srgbClr val="F7FFFF"/>
                </a:solidFill>
              </a:rPr>
              <a:t>of </a:t>
            </a:r>
            <a:r>
              <a:rPr lang="en-US" sz="2400" dirty="0" smtClean="0">
                <a:solidFill>
                  <a:srgbClr val="F7FFFF"/>
                </a:solidFill>
              </a:rPr>
              <a:t>customers </a:t>
            </a:r>
            <a:r>
              <a:rPr lang="en-US" sz="2400" dirty="0" smtClean="0">
                <a:solidFill>
                  <a:srgbClr val="F7FFFF"/>
                </a:solidFill>
              </a:rPr>
              <a:t>is exactly 3 minutes? </a:t>
            </a:r>
          </a:p>
          <a:p>
            <a:pPr marL="342900" indent="-342900" algn="l">
              <a:lnSpc>
                <a:spcPct val="90000"/>
              </a:lnSpc>
              <a:spcBef>
                <a:spcPct val="20000"/>
              </a:spcBef>
              <a:buClr>
                <a:srgbClr val="66FFFF"/>
              </a:buClr>
              <a:buSzPct val="75000"/>
            </a:pPr>
            <a:endParaRPr lang="en-US" sz="2400"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 </a:t>
            </a:r>
            <a:r>
              <a:rPr lang="en-US" sz="2400" dirty="0" smtClean="0">
                <a:solidFill>
                  <a:srgbClr val="F7FFFF"/>
                </a:solidFill>
              </a:rPr>
              <a:t>is less than or equal to 3 minutes</a:t>
            </a:r>
            <a:r>
              <a:rPr lang="en-US" sz="2400" i="1" dirty="0" smtClean="0">
                <a:solidFill>
                  <a:srgbClr val="F7FFFF"/>
                </a:solidFill>
              </a:rPr>
              <a:t>?</a:t>
            </a: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836613" y="242888"/>
            <a:ext cx="7532687" cy="1077912"/>
          </a:xfrm>
          <a:prstGeom prst="rect">
            <a:avLst/>
          </a:prstGeom>
          <a:noFill/>
          <a:ln w="12700">
            <a:noFill/>
            <a:miter lim="800000"/>
            <a:headEnd/>
            <a:tailEnd/>
          </a:ln>
          <a:effectLst/>
        </p:spPr>
        <p:txBody>
          <a:bodyPr lIns="90488" tIns="44450" rIns="90488" bIns="44450" anchor="ctr"/>
          <a:lstStyle/>
          <a:p>
            <a:r>
              <a:rPr lang="en-US" sz="2800" dirty="0" smtClean="0">
                <a:solidFill>
                  <a:srgbClr val="66FFFF"/>
                </a:solidFill>
                <a:effectLst>
                  <a:outerShdw blurRad="38100" dist="38100" dir="2700000" algn="tl">
                    <a:srgbClr val="000000"/>
                  </a:outerShdw>
                </a:effectLst>
              </a:rPr>
              <a:t>Class Exercise</a:t>
            </a:r>
            <a:endParaRPr lang="en-US" sz="2800" dirty="0">
              <a:solidFill>
                <a:srgbClr val="66FFFF"/>
              </a:solidFill>
              <a:effectLst>
                <a:outerShdw blurRad="38100" dist="38100" dir="2700000" algn="tl">
                  <a:srgbClr val="000000"/>
                </a:outerShdw>
              </a:effectLst>
            </a:endParaRPr>
          </a:p>
        </p:txBody>
      </p:sp>
      <p:sp>
        <p:nvSpPr>
          <p:cNvPr id="125955" name="Rectangle 3"/>
          <p:cNvSpPr>
            <a:spLocks noChangeArrowheads="1"/>
          </p:cNvSpPr>
          <p:nvPr/>
        </p:nvSpPr>
        <p:spPr bwMode="auto">
          <a:xfrm>
            <a:off x="687388" y="1220788"/>
            <a:ext cx="7999412" cy="5167312"/>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pPr>
            <a:r>
              <a:rPr lang="en-US" sz="800" dirty="0" smtClean="0">
                <a:effectLst>
                  <a:outerShdw blurRad="38100" dist="38100" dir="2700000" algn="tl">
                    <a:srgbClr val="000000"/>
                  </a:outerShdw>
                </a:effectLst>
              </a:rPr>
              <a:t>	</a:t>
            </a:r>
            <a:r>
              <a:rPr lang="en-US" sz="2400" dirty="0" smtClean="0">
                <a:effectLst>
                  <a:outerShdw blurRad="38100" dist="38100" dir="2700000" algn="tl">
                    <a:srgbClr val="000000"/>
                  </a:outerShdw>
                </a:effectLst>
              </a:rPr>
              <a:t>Suppose the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rate of customers is 10 per hour, Poisson distributed</a:t>
            </a: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effectLst>
                  <a:outerShdw blurRad="38100" dist="38100" dir="2700000" algn="tl">
                    <a:srgbClr val="000000"/>
                  </a:outerShdw>
                </a:effectLst>
              </a:rPr>
              <a:t>What is the probability that 2 customers are </a:t>
            </a:r>
            <a:r>
              <a:rPr lang="en-US" sz="2400" dirty="0" smtClean="0">
                <a:effectLst>
                  <a:outerShdw blurRad="38100" dist="38100" dir="2700000" algn="tl">
                    <a:srgbClr val="000000"/>
                  </a:outerShdw>
                </a:effectLst>
              </a:rPr>
              <a:t>arrival </a:t>
            </a:r>
            <a:r>
              <a:rPr lang="en-US" sz="2400" dirty="0" smtClean="0">
                <a:effectLst>
                  <a:outerShdw blurRad="38100" dist="38100" dir="2700000" algn="tl">
                    <a:srgbClr val="000000"/>
                  </a:outerShdw>
                </a:effectLst>
              </a:rPr>
              <a:t>in one hour?</a:t>
            </a: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8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average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a:t>
            </a:r>
            <a:endParaRPr lang="en-US" sz="2400" dirty="0" smtClean="0">
              <a:solidFill>
                <a:srgbClr val="F7FFFF"/>
              </a:solidFill>
            </a:endParaRPr>
          </a:p>
          <a:p>
            <a:pPr marL="342900" indent="-342900" algn="l">
              <a:lnSpc>
                <a:spcPct val="90000"/>
              </a:lnSpc>
              <a:spcBef>
                <a:spcPct val="20000"/>
              </a:spcBef>
              <a:buClr>
                <a:srgbClr val="66FFFF"/>
              </a:buClr>
              <a:buSzPct val="75000"/>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time </a:t>
            </a:r>
            <a:r>
              <a:rPr lang="en-US" sz="2400" dirty="0" smtClean="0">
                <a:solidFill>
                  <a:srgbClr val="F7FFFF"/>
                </a:solidFill>
              </a:rPr>
              <a:t>of </a:t>
            </a:r>
            <a:r>
              <a:rPr lang="en-US" sz="2400" dirty="0" smtClean="0">
                <a:solidFill>
                  <a:srgbClr val="F7FFFF"/>
                </a:solidFill>
              </a:rPr>
              <a:t>customers </a:t>
            </a:r>
            <a:r>
              <a:rPr lang="en-US" sz="2400" dirty="0" smtClean="0">
                <a:solidFill>
                  <a:srgbClr val="F7FFFF"/>
                </a:solidFill>
              </a:rPr>
              <a:t>is exactly 3 minutes? </a:t>
            </a:r>
          </a:p>
          <a:p>
            <a:pPr marL="342900" indent="-342900" algn="l">
              <a:lnSpc>
                <a:spcPct val="90000"/>
              </a:lnSpc>
              <a:spcBef>
                <a:spcPct val="20000"/>
              </a:spcBef>
              <a:buClr>
                <a:srgbClr val="66FFFF"/>
              </a:buClr>
              <a:buSzPct val="75000"/>
            </a:pPr>
            <a:endParaRPr lang="en-US" sz="2400"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r>
              <a:rPr lang="en-US" sz="2400" dirty="0" smtClean="0">
                <a:solidFill>
                  <a:srgbClr val="F7FFFF"/>
                </a:solidFill>
              </a:rPr>
              <a:t>What is the probability that the </a:t>
            </a:r>
            <a:r>
              <a:rPr lang="en-US" sz="2400" dirty="0" smtClean="0">
                <a:solidFill>
                  <a:srgbClr val="F7FFFF"/>
                </a:solidFill>
              </a:rPr>
              <a:t>inter-arrival </a:t>
            </a:r>
            <a:r>
              <a:rPr lang="en-US" sz="2400" dirty="0" smtClean="0">
                <a:solidFill>
                  <a:srgbClr val="F7FFFF"/>
                </a:solidFill>
              </a:rPr>
              <a:t>time of </a:t>
            </a:r>
            <a:r>
              <a:rPr lang="en-US" sz="2400" dirty="0" smtClean="0">
                <a:solidFill>
                  <a:srgbClr val="F7FFFF"/>
                </a:solidFill>
              </a:rPr>
              <a:t>customers </a:t>
            </a:r>
            <a:r>
              <a:rPr lang="en-US" sz="2400" dirty="0" smtClean="0">
                <a:solidFill>
                  <a:srgbClr val="F7FFFF"/>
                </a:solidFill>
              </a:rPr>
              <a:t>is less than or equal to 3 minutes</a:t>
            </a:r>
            <a:r>
              <a:rPr lang="en-US" sz="2400" i="1" dirty="0" smtClean="0">
                <a:solidFill>
                  <a:srgbClr val="F7FFFF"/>
                </a:solidFill>
              </a:rPr>
              <a:t>?</a:t>
            </a: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buFont typeface="Monotype Sorts" pitchFamily="2" charset="2"/>
              <a:buChar char="n"/>
            </a:pPr>
            <a:endParaRPr lang="en-US" sz="2400" i="1" dirty="0" smtClean="0">
              <a:solidFill>
                <a:srgbClr val="F7FFFF"/>
              </a:solidFill>
            </a:endParaRPr>
          </a:p>
          <a:p>
            <a:pPr marL="342900" indent="-342900" algn="l">
              <a:lnSpc>
                <a:spcPct val="90000"/>
              </a:lnSpc>
              <a:spcBef>
                <a:spcPct val="20000"/>
              </a:spcBef>
              <a:buClr>
                <a:srgbClr val="66FFFF"/>
              </a:buClr>
              <a:buSzPct val="75000"/>
            </a:pPr>
            <a:endParaRPr lang="en-US" sz="800" dirty="0" smtClean="0">
              <a:solidFill>
                <a:srgbClr val="F7FFFF"/>
              </a:solidFill>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pPr>
            <a:endParaRPr lang="en-US" sz="2400" dirty="0" smtClean="0">
              <a:effectLst>
                <a:outerShdw blurRad="38100" dist="38100" dir="2700000" algn="tl">
                  <a:srgbClr val="000000"/>
                </a:outerShdw>
              </a:effectLst>
            </a:endParaRPr>
          </a:p>
          <a:p>
            <a:pPr marL="342900" indent="-342900" algn="l">
              <a:lnSpc>
                <a:spcPct val="90000"/>
              </a:lnSpc>
              <a:spcBef>
                <a:spcPct val="20000"/>
              </a:spcBef>
              <a:buClr>
                <a:srgbClr val="66FFFF"/>
              </a:buClr>
              <a:buSzPct val="75000"/>
              <a:buFont typeface="Monotype Sorts" pitchFamily="2" charset="2"/>
              <a:buChar char="n"/>
            </a:pPr>
            <a:endParaRPr lang="en-US" sz="24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4288"/>
            <a:ext cx="7772400" cy="1100138"/>
          </a:xfrm>
          <a:noFill/>
          <a:ln/>
        </p:spPr>
        <p:txBody>
          <a:bodyPr/>
          <a:lstStyle/>
          <a:p>
            <a:r>
              <a:rPr lang="en-US" dirty="0"/>
              <a:t>Chapter </a:t>
            </a:r>
            <a:r>
              <a:rPr lang="en-US" dirty="0" smtClean="0"/>
              <a:t>11:</a:t>
            </a:r>
            <a:r>
              <a:rPr lang="en-US" dirty="0"/>
              <a:t> </a:t>
            </a:r>
            <a:r>
              <a:rPr lang="en-US" dirty="0" smtClean="0"/>
              <a:t> Waiting </a:t>
            </a:r>
            <a:r>
              <a:rPr lang="en-US" dirty="0"/>
              <a:t>Line Models</a:t>
            </a:r>
          </a:p>
        </p:txBody>
      </p:sp>
      <p:sp>
        <p:nvSpPr>
          <p:cNvPr id="5123" name="Rectangle 3"/>
          <p:cNvSpPr>
            <a:spLocks noGrp="1" noChangeArrowheads="1"/>
          </p:cNvSpPr>
          <p:nvPr>
            <p:ph type="body" idx="1"/>
          </p:nvPr>
        </p:nvSpPr>
        <p:spPr>
          <a:xfrm>
            <a:off x="873125" y="1330324"/>
            <a:ext cx="7534275" cy="4816475"/>
          </a:xfrm>
          <a:noFill/>
          <a:ln/>
        </p:spPr>
        <p:txBody>
          <a:bodyPr/>
          <a:lstStyle/>
          <a:p>
            <a:pPr>
              <a:lnSpc>
                <a:spcPct val="90000"/>
              </a:lnSpc>
            </a:pPr>
            <a:r>
              <a:rPr lang="en-US" dirty="0"/>
              <a:t>Structure of a Waiting Line System</a:t>
            </a:r>
          </a:p>
          <a:p>
            <a:pPr>
              <a:lnSpc>
                <a:spcPct val="90000"/>
              </a:lnSpc>
            </a:pPr>
            <a:r>
              <a:rPr lang="en-US" dirty="0"/>
              <a:t>Queuing Systems</a:t>
            </a:r>
          </a:p>
          <a:p>
            <a:pPr>
              <a:lnSpc>
                <a:spcPct val="90000"/>
              </a:lnSpc>
            </a:pPr>
            <a:r>
              <a:rPr lang="en-US" dirty="0"/>
              <a:t>Queuing System Input Characteristics</a:t>
            </a:r>
          </a:p>
          <a:p>
            <a:pPr>
              <a:lnSpc>
                <a:spcPct val="90000"/>
              </a:lnSpc>
            </a:pPr>
            <a:r>
              <a:rPr lang="en-US" dirty="0"/>
              <a:t>Queuing System Operating Characteristics</a:t>
            </a:r>
          </a:p>
          <a:p>
            <a:pPr>
              <a:lnSpc>
                <a:spcPct val="90000"/>
              </a:lnSpc>
            </a:pPr>
            <a:r>
              <a:rPr lang="en-US" dirty="0"/>
              <a:t>Analytical Formulas</a:t>
            </a:r>
          </a:p>
          <a:p>
            <a:pPr>
              <a:lnSpc>
                <a:spcPct val="90000"/>
              </a:lnSpc>
            </a:pPr>
            <a:r>
              <a:rPr lang="en-US" dirty="0"/>
              <a:t>Single-Channel Waiting Line Model with Poisson </a:t>
            </a:r>
            <a:r>
              <a:rPr lang="en-US" dirty="0" smtClean="0"/>
              <a:t> Arrivals </a:t>
            </a:r>
            <a:r>
              <a:rPr lang="en-US" dirty="0"/>
              <a:t>and Exponential Service </a:t>
            </a:r>
            <a:r>
              <a:rPr lang="en-US" dirty="0" smtClean="0"/>
              <a:t>Times</a:t>
            </a:r>
          </a:p>
          <a:p>
            <a:pPr>
              <a:lnSpc>
                <a:spcPct val="90000"/>
              </a:lnSpc>
            </a:pPr>
            <a:r>
              <a:rPr lang="en-US" dirty="0" smtClean="0"/>
              <a:t>Single-Channel Waiting Line Model with Poisson  Arrivals and Constant Service Times</a:t>
            </a:r>
            <a:endParaRPr lang="en-US" dirty="0"/>
          </a:p>
          <a:p>
            <a:pPr>
              <a:lnSpc>
                <a:spcPct val="90000"/>
              </a:lnSpc>
            </a:pPr>
            <a:r>
              <a:rPr lang="en-US" dirty="0"/>
              <a:t>Multiple-Channel Waiting Line Model with Poisson Arrivals and Exponential Service Times</a:t>
            </a:r>
          </a:p>
          <a:p>
            <a:pPr>
              <a:lnSpc>
                <a:spcPct val="90000"/>
              </a:lnSpc>
            </a:pPr>
            <a:r>
              <a:rPr lang="en-US" dirty="0"/>
              <a:t>Economic Analysis of Waiting Lines</a:t>
            </a: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687388" y="1081088"/>
            <a:ext cx="7456487" cy="3140075"/>
          </a:xfrm>
          <a:noFill/>
          <a:ln/>
        </p:spPr>
        <p:txBody>
          <a:bodyPr/>
          <a:lstStyle/>
          <a:p>
            <a:r>
              <a:rPr lang="en-US" u="sng"/>
              <a:t>Queuing theory</a:t>
            </a:r>
            <a:r>
              <a:rPr lang="en-US"/>
              <a:t> is the study of waiting lines.  </a:t>
            </a:r>
          </a:p>
          <a:p>
            <a:r>
              <a:rPr lang="en-US"/>
              <a:t>Four characteristics of a queuing system are:  </a:t>
            </a:r>
          </a:p>
          <a:p>
            <a:pPr lvl="1"/>
            <a:r>
              <a:rPr lang="en-US"/>
              <a:t>the manner in which customers arrive</a:t>
            </a:r>
          </a:p>
          <a:p>
            <a:pPr lvl="1"/>
            <a:r>
              <a:rPr lang="en-US"/>
              <a:t>the time required for service</a:t>
            </a:r>
          </a:p>
          <a:p>
            <a:pPr lvl="1"/>
            <a:r>
              <a:rPr lang="en-US"/>
              <a:t>the priority determining the order of service</a:t>
            </a:r>
          </a:p>
          <a:p>
            <a:pPr lvl="1"/>
            <a:r>
              <a:rPr lang="en-US"/>
              <a:t>the number and configuration of servers in the system.</a:t>
            </a:r>
          </a:p>
        </p:txBody>
      </p:sp>
      <p:sp>
        <p:nvSpPr>
          <p:cNvPr id="6150" name="Rectangle 6"/>
          <p:cNvSpPr>
            <a:spLocks noGrp="1" noChangeArrowheads="1"/>
          </p:cNvSpPr>
          <p:nvPr>
            <p:ph type="title"/>
          </p:nvPr>
        </p:nvSpPr>
        <p:spPr>
          <a:noFill/>
          <a:ln/>
        </p:spPr>
        <p:txBody>
          <a:bodyPr/>
          <a:lstStyle/>
          <a:p>
            <a:r>
              <a:rPr lang="en-US"/>
              <a:t>Structure of a Waiting Line System</a:t>
            </a: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1139</TotalTime>
  <Pages>30</Pages>
  <Words>1521</Words>
  <Application>Microsoft Office PowerPoint</Application>
  <PresentationFormat>On-screen Show (4:3)</PresentationFormat>
  <Paragraphs>464</Paragraphs>
  <Slides>48</Slides>
  <Notes>48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QMB11ch01</vt:lpstr>
      <vt:lpstr>Equation</vt:lpstr>
      <vt:lpstr>Review of Probability Distributions</vt:lpstr>
      <vt:lpstr>Discrete vs. Continuous distributions</vt:lpstr>
      <vt:lpstr>Poisson Distribution</vt:lpstr>
      <vt:lpstr>Exponential Distribution</vt:lpstr>
      <vt:lpstr>Slide 5</vt:lpstr>
      <vt:lpstr>Slide 6</vt:lpstr>
      <vt:lpstr>Slide 7</vt:lpstr>
      <vt:lpstr>Chapter 11:  Waiting Line Models</vt:lpstr>
      <vt:lpstr>Structure of a Waiting Line System</vt:lpstr>
      <vt:lpstr>Structure of a Waiting Line System</vt:lpstr>
      <vt:lpstr>Structure of a Waiting Line System</vt:lpstr>
      <vt:lpstr>Slide 12</vt:lpstr>
      <vt:lpstr>Queuing Systems</vt:lpstr>
      <vt:lpstr>Analytical Formulas</vt:lpstr>
      <vt:lpstr>Slide 15</vt:lpstr>
      <vt:lpstr>Queuing System Input Characteristics</vt:lpstr>
      <vt:lpstr>Relationship between L and Lq and W and Wq.</vt:lpstr>
      <vt:lpstr>Queuing System Operating Characteristics</vt:lpstr>
      <vt:lpstr>M/M/1   Operating Characteristics</vt:lpstr>
      <vt:lpstr>Slide 20</vt:lpstr>
      <vt:lpstr>Single-Channel Waiting Line Model</vt:lpstr>
      <vt:lpstr>Example:  SJJT, Inc. (A)</vt:lpstr>
      <vt:lpstr>Example:  SJJT, Inc. (A)</vt:lpstr>
      <vt:lpstr>Example:  SJJT, Inc. (A)</vt:lpstr>
      <vt:lpstr>Example:  SJJT, Inc. (A)</vt:lpstr>
      <vt:lpstr>Example:  SJJT, Inc. (A)</vt:lpstr>
      <vt:lpstr>Slide 27</vt:lpstr>
      <vt:lpstr>M/D/1   Operating Characteristics</vt:lpstr>
      <vt:lpstr>Example:  SJJT, Inc. (B)</vt:lpstr>
      <vt:lpstr>Example:  SJJT, Inc. (B)</vt:lpstr>
      <vt:lpstr>Example:  SJJT, Inc. (B)</vt:lpstr>
      <vt:lpstr>Slide 32</vt:lpstr>
      <vt:lpstr>Multiple-Channel Waiting Line Model with Poisson Arrivals and Exponential Service Times</vt:lpstr>
      <vt:lpstr>M/M/k  Example:  SJJT, Inc. (C)</vt:lpstr>
      <vt:lpstr>M/M/k  Example:  SJJT, Inc. (C)</vt:lpstr>
      <vt:lpstr>M/M/k  Example:  SJJT, Inc. (C)</vt:lpstr>
      <vt:lpstr>M/M/k  Example:  SJJT, Inc. (C)</vt:lpstr>
      <vt:lpstr>Example:  SJJT, Inc. (C)</vt:lpstr>
      <vt:lpstr>Example:  SJJT, Inc. (C)</vt:lpstr>
      <vt:lpstr>Example:  SJJT, Inc. (C)</vt:lpstr>
      <vt:lpstr>Example:  SJJT, Inc. (C)</vt:lpstr>
      <vt:lpstr>Slide 42</vt:lpstr>
      <vt:lpstr>Example:  SJJT, Inc. (C)</vt:lpstr>
      <vt:lpstr>Example:  SJJT, Inc. (C)</vt:lpstr>
      <vt:lpstr>Example:  SJJT, Inc. (C)</vt:lpstr>
      <vt:lpstr>Example:  SJJT, Inc. (C)</vt:lpstr>
      <vt:lpstr>Example:  SJJT, Inc. (C)</vt:lpstr>
      <vt:lpstr>Example:  SJJT, Inc. (C)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 Part A</dc:title>
  <dc:subject>Waiting Line Models</dc:subject>
  <dc:creator>John Loucks</dc:creator>
  <cp:lastModifiedBy>cgoh</cp:lastModifiedBy>
  <cp:revision>126</cp:revision>
  <cp:lastPrinted>1601-01-01T00:00:00Z</cp:lastPrinted>
  <dcterms:created xsi:type="dcterms:W3CDTF">1996-04-17T17:07:54Z</dcterms:created>
  <dcterms:modified xsi:type="dcterms:W3CDTF">2011-04-19T14:02:12Z</dcterms:modified>
</cp:coreProperties>
</file>