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Default Extension="vml" ContentType="application/vnd.openxmlformats-officedocument.vmlDrawing"/>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Default Extension="wmf" ContentType="image/x-wmf"/>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4" r:id="rId1"/>
  </p:sldMasterIdLst>
  <p:notesMasterIdLst>
    <p:notesMasterId r:id="rId49"/>
  </p:notesMasterIdLst>
  <p:handoutMasterIdLst>
    <p:handoutMasterId r:id="rId50"/>
  </p:handoutMasterIdLst>
  <p:sldIdLst>
    <p:sldId id="320" r:id="rId2"/>
    <p:sldId id="321" r:id="rId3"/>
    <p:sldId id="322" r:id="rId4"/>
    <p:sldId id="323" r:id="rId5"/>
    <p:sldId id="324" r:id="rId6"/>
    <p:sldId id="326" r:id="rId7"/>
    <p:sldId id="257" r:id="rId8"/>
    <p:sldId id="258" r:id="rId9"/>
    <p:sldId id="259" r:id="rId10"/>
    <p:sldId id="296" r:id="rId11"/>
    <p:sldId id="317" r:id="rId12"/>
    <p:sldId id="260" r:id="rId13"/>
    <p:sldId id="294" r:id="rId14"/>
    <p:sldId id="314" r:id="rId15"/>
    <p:sldId id="261" r:id="rId16"/>
    <p:sldId id="330" r:id="rId17"/>
    <p:sldId id="262" r:id="rId18"/>
    <p:sldId id="331" r:id="rId19"/>
    <p:sldId id="339" r:id="rId20"/>
    <p:sldId id="303" r:id="rId21"/>
    <p:sldId id="264" r:id="rId22"/>
    <p:sldId id="274" r:id="rId23"/>
    <p:sldId id="286" r:id="rId24"/>
    <p:sldId id="272" r:id="rId25"/>
    <p:sldId id="273" r:id="rId26"/>
    <p:sldId id="332" r:id="rId27"/>
    <p:sldId id="333" r:id="rId28"/>
    <p:sldId id="334" r:id="rId29"/>
    <p:sldId id="336" r:id="rId30"/>
    <p:sldId id="337" r:id="rId31"/>
    <p:sldId id="318" r:id="rId32"/>
    <p:sldId id="304" r:id="rId33"/>
    <p:sldId id="275" r:id="rId34"/>
    <p:sldId id="276" r:id="rId35"/>
    <p:sldId id="313" r:id="rId36"/>
    <p:sldId id="277" r:id="rId37"/>
    <p:sldId id="279" r:id="rId38"/>
    <p:sldId id="278" r:id="rId39"/>
    <p:sldId id="280" r:id="rId40"/>
    <p:sldId id="293" r:id="rId41"/>
    <p:sldId id="319" r:id="rId42"/>
    <p:sldId id="281" r:id="rId43"/>
    <p:sldId id="282" r:id="rId44"/>
    <p:sldId id="310" r:id="rId45"/>
    <p:sldId id="283" r:id="rId46"/>
    <p:sldId id="311" r:id="rId47"/>
    <p:sldId id="284" r:id="rId48"/>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FFFF"/>
    </p:penClr>
  </p:showPr>
  <p:clrMru>
    <a:srgbClr val="8CF4EA"/>
    <a:srgbClr val="FFFFFF"/>
    <a:srgbClr val="000000"/>
    <a:srgbClr val="414141"/>
    <a:srgbClr val="993366"/>
    <a:srgbClr val="808080"/>
    <a:srgbClr val="990033"/>
    <a:srgbClr val="0066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2787"/>
    <p:restoredTop sz="90898" autoAdjust="0"/>
  </p:normalViewPr>
  <p:slideViewPr>
    <p:cSldViewPr snapToGrid="0">
      <p:cViewPr>
        <p:scale>
          <a:sx n="75" d="100"/>
          <a:sy n="75" d="100"/>
        </p:scale>
        <p:origin x="-660" y="-84"/>
      </p:cViewPr>
      <p:guideLst>
        <p:guide orient="horz" pos="792"/>
        <p:guide pos="504"/>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00" d="100"/>
        <a:sy n="100" d="100"/>
      </p:scale>
      <p:origin x="0" y="0"/>
    </p:cViewPr>
  </p:notesTextViewPr>
  <p:sorterViewPr>
    <p:cViewPr>
      <p:scale>
        <a:sx n="66" d="100"/>
        <a:sy n="66" d="100"/>
      </p:scale>
      <p:origin x="0" y="5688"/>
    </p:cViewPr>
  </p:sorterViewPr>
  <p:notesViewPr>
    <p:cSldViewPr snapToGrid="0">
      <p:cViewPr varScale="1">
        <p:scale>
          <a:sx n="66" d="100"/>
          <a:sy n="66" d="100"/>
        </p:scale>
        <p:origin x="-1656"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26.xml"/><Relationship Id="rId3" Type="http://schemas.openxmlformats.org/officeDocument/2006/relationships/slide" Target="slides/slide6.xml"/><Relationship Id="rId7" Type="http://schemas.openxmlformats.org/officeDocument/2006/relationships/slide" Target="slides/slide19.xml"/><Relationship Id="rId2" Type="http://schemas.openxmlformats.org/officeDocument/2006/relationships/slide" Target="slides/slide5.xml"/><Relationship Id="rId1" Type="http://schemas.openxmlformats.org/officeDocument/2006/relationships/slide" Target="slides/slide2.xml"/><Relationship Id="rId6" Type="http://schemas.openxmlformats.org/officeDocument/2006/relationships/slide" Target="slides/slide14.xml"/><Relationship Id="rId11" Type="http://schemas.openxmlformats.org/officeDocument/2006/relationships/slide" Target="slides/slide41.xml"/><Relationship Id="rId5" Type="http://schemas.openxmlformats.org/officeDocument/2006/relationships/slide" Target="slides/slide11.xml"/><Relationship Id="rId10" Type="http://schemas.openxmlformats.org/officeDocument/2006/relationships/slide" Target="slides/slide32.xml"/><Relationship Id="rId4" Type="http://schemas.openxmlformats.org/officeDocument/2006/relationships/slide" Target="slides/slide8.xml"/><Relationship Id="rId9" Type="http://schemas.openxmlformats.org/officeDocument/2006/relationships/slide" Target="slides/slide3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a:fld id="{6D4911D6-D694-4C04-9C3A-64E8B87355CE}" type="slidenum">
              <a:rPr lang="en-US" sz="1400">
                <a:effectLst/>
              </a:rPr>
              <a:pPr algn="r"/>
              <a:t>‹#›</a:t>
            </a:fld>
            <a:endParaRPr lang="en-US" sz="1400">
              <a:effectLst/>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Click to edit Master notes styles</a:t>
            </a:r>
          </a:p>
          <a:p>
            <a:pPr lvl="0"/>
            <a:r>
              <a:rPr lang="en-US" smtClean="0"/>
              <a:t>Second Level</a:t>
            </a:r>
          </a:p>
          <a:p>
            <a:pPr lvl="0"/>
            <a:r>
              <a:rPr lang="en-US" smtClean="0"/>
              <a:t>Third Level</a:t>
            </a:r>
          </a:p>
          <a:p>
            <a:pPr lvl="0"/>
            <a:r>
              <a:rPr lang="en-US" smtClean="0"/>
              <a:t>Fourth Level</a:t>
            </a:r>
          </a:p>
          <a:p>
            <a:pPr lvl="0"/>
            <a:r>
              <a:rPr lang="en-US" smtClean="0"/>
              <a:t>Fifth Level</a:t>
            </a:r>
          </a:p>
        </p:txBody>
      </p:sp>
      <p:sp>
        <p:nvSpPr>
          <p:cNvPr id="2051"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p:spPr>
      </p:sp>
      <p:sp>
        <p:nvSpPr>
          <p:cNvPr id="2052" name="Rectangle 4"/>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a:fld id="{EFB87001-B048-493C-9F88-BAFBD0847D5A}" type="slidenum">
              <a:rPr lang="en-US" sz="1400">
                <a:effectLst/>
              </a:rPr>
              <a:pPr algn="r"/>
              <a:t>‹#›</a:t>
            </a:fld>
            <a:endParaRPr lang="en-US" sz="1400">
              <a:effectLst/>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050"/>
          <p:cNvSpPr>
            <a:spLocks noGrp="1" noRot="1" noChangeAspect="1" noChangeArrowheads="1" noTextEdit="1"/>
          </p:cNvSpPr>
          <p:nvPr>
            <p:ph type="sldImg"/>
          </p:nvPr>
        </p:nvSpPr>
        <p:spPr>
          <a:xfrm>
            <a:off x="1150938" y="692150"/>
            <a:ext cx="4556125" cy="3416300"/>
          </a:xfrm>
          <a:ln/>
        </p:spPr>
      </p:sp>
      <p:sp>
        <p:nvSpPr>
          <p:cNvPr id="35843"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xfrm>
            <a:off x="1150938" y="692150"/>
            <a:ext cx="4556125" cy="3416300"/>
          </a:xfrm>
          <a:ln/>
        </p:spPr>
      </p:sp>
      <p:sp>
        <p:nvSpPr>
          <p:cNvPr id="106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Rot="1" noChangeAspect="1" noChangeArrowheads="1" noTextEdit="1"/>
          </p:cNvSpPr>
          <p:nvPr>
            <p:ph type="sldImg"/>
          </p:nvPr>
        </p:nvSpPr>
        <p:spPr>
          <a:xfrm>
            <a:off x="1150938" y="692150"/>
            <a:ext cx="4556125" cy="3416300"/>
          </a:xfrm>
          <a:ln/>
        </p:spPr>
      </p:sp>
      <p:sp>
        <p:nvSpPr>
          <p:cNvPr id="13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050"/>
          <p:cNvSpPr>
            <a:spLocks noGrp="1" noRot="1" noChangeAspect="1" noChangeArrowheads="1" noTextEdit="1"/>
          </p:cNvSpPr>
          <p:nvPr>
            <p:ph type="sldImg"/>
          </p:nvPr>
        </p:nvSpPr>
        <p:spPr>
          <a:xfrm>
            <a:off x="1150938" y="692150"/>
            <a:ext cx="4556125" cy="3416300"/>
          </a:xfrm>
          <a:ln/>
        </p:spPr>
      </p:sp>
      <p:sp>
        <p:nvSpPr>
          <p:cNvPr id="38915"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150938" y="692150"/>
            <a:ext cx="4556125" cy="3416300"/>
          </a:xfrm>
          <a:ln/>
        </p:spPr>
      </p:sp>
      <p:sp>
        <p:nvSpPr>
          <p:cNvPr id="1075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a:xfrm>
            <a:off x="1150938" y="692150"/>
            <a:ext cx="4556125" cy="3416300"/>
          </a:xfrm>
          <a:ln/>
        </p:spPr>
      </p:sp>
      <p:sp>
        <p:nvSpPr>
          <p:cNvPr id="126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050"/>
          <p:cNvSpPr>
            <a:spLocks noGrp="1" noRot="1" noChangeAspect="1" noChangeArrowheads="1" noTextEdit="1"/>
          </p:cNvSpPr>
          <p:nvPr>
            <p:ph type="sldImg"/>
          </p:nvPr>
        </p:nvSpPr>
        <p:spPr>
          <a:xfrm>
            <a:off x="1150938" y="692150"/>
            <a:ext cx="4556125" cy="3416300"/>
          </a:xfrm>
          <a:ln/>
        </p:spPr>
      </p:sp>
      <p:sp>
        <p:nvSpPr>
          <p:cNvPr id="39939"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xfrm>
            <a:off x="1150938" y="692150"/>
            <a:ext cx="4556125" cy="3416300"/>
          </a:xfrm>
          <a:ln/>
        </p:spPr>
      </p:sp>
      <p:sp>
        <p:nvSpPr>
          <p:cNvPr id="106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26"/>
          <p:cNvSpPr>
            <a:spLocks noGrp="1" noRot="1" noChangeAspect="1" noChangeArrowheads="1" noTextEdit="1"/>
          </p:cNvSpPr>
          <p:nvPr>
            <p:ph type="sldImg"/>
          </p:nvPr>
        </p:nvSpPr>
        <p:spPr>
          <a:xfrm>
            <a:off x="1150938" y="692150"/>
            <a:ext cx="4556125" cy="3416300"/>
          </a:xfrm>
          <a:ln/>
        </p:spPr>
      </p:sp>
      <p:sp>
        <p:nvSpPr>
          <p:cNvPr id="40963" name="Rectangle 1027"/>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26"/>
          <p:cNvSpPr>
            <a:spLocks noGrp="1" noRot="1" noChangeAspect="1" noChangeArrowheads="1" noTextEdit="1"/>
          </p:cNvSpPr>
          <p:nvPr>
            <p:ph type="sldImg"/>
          </p:nvPr>
        </p:nvSpPr>
        <p:spPr>
          <a:xfrm>
            <a:off x="1150938" y="692150"/>
            <a:ext cx="4556125" cy="3416300"/>
          </a:xfrm>
          <a:ln/>
        </p:spPr>
      </p:sp>
      <p:sp>
        <p:nvSpPr>
          <p:cNvPr id="40963" name="Rectangle 1027"/>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spect="1" noChangeArrowheads="1" noTextEdit="1"/>
          </p:cNvSpPr>
          <p:nvPr>
            <p:ph type="sldImg"/>
          </p:nvPr>
        </p:nvSpPr>
        <p:spPr>
          <a:xfrm>
            <a:off x="1150938" y="692150"/>
            <a:ext cx="4556125" cy="3416300"/>
          </a:xfrm>
          <a:ln/>
        </p:spPr>
      </p:sp>
      <p:sp>
        <p:nvSpPr>
          <p:cNvPr id="136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050"/>
          <p:cNvSpPr>
            <a:spLocks noGrp="1" noRot="1" noChangeAspect="1" noChangeArrowheads="1" noTextEdit="1"/>
          </p:cNvSpPr>
          <p:nvPr>
            <p:ph type="sldImg"/>
          </p:nvPr>
        </p:nvSpPr>
        <p:spPr>
          <a:xfrm>
            <a:off x="1150938" y="692150"/>
            <a:ext cx="4556125" cy="3416300"/>
          </a:xfrm>
          <a:ln/>
        </p:spPr>
      </p:sp>
      <p:sp>
        <p:nvSpPr>
          <p:cNvPr id="36867"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xfrm>
            <a:off x="1150938" y="692150"/>
            <a:ext cx="4556125" cy="3416300"/>
          </a:xfrm>
          <a:ln/>
        </p:spPr>
      </p:sp>
      <p:sp>
        <p:nvSpPr>
          <p:cNvPr id="108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050"/>
          <p:cNvSpPr>
            <a:spLocks noGrp="1" noRot="1" noChangeAspect="1" noChangeArrowheads="1" noTextEdit="1"/>
          </p:cNvSpPr>
          <p:nvPr>
            <p:ph type="sldImg"/>
          </p:nvPr>
        </p:nvSpPr>
        <p:spPr>
          <a:xfrm>
            <a:off x="1150938" y="692150"/>
            <a:ext cx="4556125" cy="3416300"/>
          </a:xfrm>
          <a:ln/>
        </p:spPr>
      </p:sp>
      <p:sp>
        <p:nvSpPr>
          <p:cNvPr id="43011"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xfrm>
            <a:off x="1150938" y="692150"/>
            <a:ext cx="4556125" cy="3416300"/>
          </a:xfrm>
          <a:ln/>
        </p:spPr>
      </p:sp>
      <p:sp>
        <p:nvSpPr>
          <p:cNvPr id="53251"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xfrm>
            <a:off x="1150938" y="692150"/>
            <a:ext cx="4556125" cy="3416300"/>
          </a:xfrm>
          <a:ln/>
        </p:spPr>
      </p:sp>
      <p:sp>
        <p:nvSpPr>
          <p:cNvPr id="7168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p:spPr>
      </p:sp>
      <p:sp>
        <p:nvSpPr>
          <p:cNvPr id="5120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1150938" y="692150"/>
            <a:ext cx="4556125" cy="3416300"/>
          </a:xfrm>
          <a:ln/>
        </p:spPr>
      </p:sp>
      <p:sp>
        <p:nvSpPr>
          <p:cNvPr id="5222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a:xfrm>
            <a:off x="1150938" y="692150"/>
            <a:ext cx="4556125" cy="3416300"/>
          </a:xfrm>
          <a:ln/>
        </p:spPr>
      </p:sp>
      <p:sp>
        <p:nvSpPr>
          <p:cNvPr id="207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26"/>
          <p:cNvSpPr>
            <a:spLocks noGrp="1" noRot="1" noChangeAspect="1" noChangeArrowheads="1" noTextEdit="1"/>
          </p:cNvSpPr>
          <p:nvPr>
            <p:ph type="sldImg"/>
          </p:nvPr>
        </p:nvSpPr>
        <p:spPr>
          <a:xfrm>
            <a:off x="1150938" y="692150"/>
            <a:ext cx="4556125" cy="3416300"/>
          </a:xfrm>
          <a:ln/>
        </p:spPr>
      </p:sp>
      <p:sp>
        <p:nvSpPr>
          <p:cNvPr id="40963" name="Rectangle 1027"/>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050"/>
          <p:cNvSpPr>
            <a:spLocks noGrp="1" noRot="1" noChangeAspect="1" noChangeArrowheads="1" noTextEdit="1"/>
          </p:cNvSpPr>
          <p:nvPr>
            <p:ph type="sldImg"/>
          </p:nvPr>
        </p:nvSpPr>
        <p:spPr>
          <a:xfrm>
            <a:off x="1150938" y="692150"/>
            <a:ext cx="4556125" cy="3416300"/>
          </a:xfrm>
          <a:ln/>
        </p:spPr>
      </p:sp>
      <p:sp>
        <p:nvSpPr>
          <p:cNvPr id="43011"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p:spPr>
      </p:sp>
      <p:sp>
        <p:nvSpPr>
          <p:cNvPr id="5120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050"/>
          <p:cNvSpPr>
            <a:spLocks noGrp="1" noRot="1" noChangeAspect="1" noChangeArrowheads="1" noTextEdit="1"/>
          </p:cNvSpPr>
          <p:nvPr>
            <p:ph type="sldImg"/>
          </p:nvPr>
        </p:nvSpPr>
        <p:spPr>
          <a:xfrm>
            <a:off x="1150938" y="692150"/>
            <a:ext cx="4556125" cy="3416300"/>
          </a:xfrm>
          <a:ln/>
        </p:spPr>
      </p:sp>
      <p:sp>
        <p:nvSpPr>
          <p:cNvPr id="37891"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1150938" y="692150"/>
            <a:ext cx="4556125" cy="3416300"/>
          </a:xfrm>
          <a:ln/>
        </p:spPr>
      </p:sp>
      <p:sp>
        <p:nvSpPr>
          <p:cNvPr id="5222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Rot="1" noChangeAspect="1" noChangeArrowheads="1" noTextEdit="1"/>
          </p:cNvSpPr>
          <p:nvPr>
            <p:ph type="sldImg"/>
          </p:nvPr>
        </p:nvSpPr>
        <p:spPr>
          <a:xfrm>
            <a:off x="1150938" y="692150"/>
            <a:ext cx="4556125" cy="3416300"/>
          </a:xfrm>
          <a:ln/>
        </p:spPr>
      </p:sp>
      <p:sp>
        <p:nvSpPr>
          <p:cNvPr id="140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xfrm>
            <a:off x="1150938" y="692150"/>
            <a:ext cx="4556125" cy="3416300"/>
          </a:xfrm>
          <a:ln/>
        </p:spPr>
      </p:sp>
      <p:sp>
        <p:nvSpPr>
          <p:cNvPr id="1095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xfrm>
            <a:off x="1150938" y="692150"/>
            <a:ext cx="4556125" cy="3416300"/>
          </a:xfrm>
          <a:ln/>
        </p:spPr>
      </p:sp>
      <p:sp>
        <p:nvSpPr>
          <p:cNvPr id="54275"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xfrm>
            <a:off x="1150938" y="692150"/>
            <a:ext cx="4556125" cy="3416300"/>
          </a:xfrm>
          <a:ln/>
        </p:spPr>
      </p:sp>
      <p:sp>
        <p:nvSpPr>
          <p:cNvPr id="55299"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xfrm>
            <a:off x="1150938" y="692150"/>
            <a:ext cx="4556125" cy="3416300"/>
          </a:xfrm>
          <a:ln/>
        </p:spPr>
      </p:sp>
      <p:sp>
        <p:nvSpPr>
          <p:cNvPr id="110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xfrm>
            <a:off x="1150938" y="692150"/>
            <a:ext cx="4556125" cy="3416300"/>
          </a:xfrm>
          <a:ln/>
        </p:spPr>
      </p:sp>
      <p:sp>
        <p:nvSpPr>
          <p:cNvPr id="5632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150938" y="692150"/>
            <a:ext cx="4556125" cy="3416300"/>
          </a:xfrm>
          <a:ln/>
        </p:spPr>
      </p:sp>
      <p:sp>
        <p:nvSpPr>
          <p:cNvPr id="58371"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1150938" y="692150"/>
            <a:ext cx="4556125" cy="3416300"/>
          </a:xfrm>
          <a:ln/>
        </p:spPr>
      </p:sp>
      <p:sp>
        <p:nvSpPr>
          <p:cNvPr id="5734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xfrm>
            <a:off x="1150938" y="692150"/>
            <a:ext cx="4556125" cy="3416300"/>
          </a:xfrm>
          <a:ln/>
        </p:spPr>
      </p:sp>
      <p:sp>
        <p:nvSpPr>
          <p:cNvPr id="59395"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050"/>
          <p:cNvSpPr>
            <a:spLocks noGrp="1" noRot="1" noChangeAspect="1" noChangeArrowheads="1" noTextEdit="1"/>
          </p:cNvSpPr>
          <p:nvPr>
            <p:ph type="sldImg"/>
          </p:nvPr>
        </p:nvSpPr>
        <p:spPr>
          <a:xfrm>
            <a:off x="1150938" y="692150"/>
            <a:ext cx="4556125" cy="3416300"/>
          </a:xfrm>
          <a:ln/>
        </p:spPr>
      </p:sp>
      <p:sp>
        <p:nvSpPr>
          <p:cNvPr id="38915"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xfrm>
            <a:off x="1150938" y="692150"/>
            <a:ext cx="4556125" cy="3416300"/>
          </a:xfrm>
          <a:ln/>
        </p:spPr>
      </p:sp>
      <p:sp>
        <p:nvSpPr>
          <p:cNvPr id="112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spect="1" noChangeArrowheads="1" noTextEdit="1"/>
          </p:cNvSpPr>
          <p:nvPr>
            <p:ph type="sldImg"/>
          </p:nvPr>
        </p:nvSpPr>
        <p:spPr>
          <a:xfrm>
            <a:off x="1150938" y="692150"/>
            <a:ext cx="4556125" cy="3416300"/>
          </a:xfrm>
          <a:ln/>
        </p:spPr>
      </p:sp>
      <p:sp>
        <p:nvSpPr>
          <p:cNvPr id="143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150938" y="692150"/>
            <a:ext cx="4556125" cy="3416300"/>
          </a:xfrm>
          <a:ln/>
        </p:spPr>
      </p:sp>
      <p:sp>
        <p:nvSpPr>
          <p:cNvPr id="60419"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xfrm>
            <a:off x="1150938" y="692150"/>
            <a:ext cx="4556125" cy="3416300"/>
          </a:xfrm>
          <a:ln/>
        </p:spPr>
      </p:sp>
      <p:sp>
        <p:nvSpPr>
          <p:cNvPr id="6144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xfrm>
            <a:off x="1150938" y="692150"/>
            <a:ext cx="4556125" cy="3416300"/>
          </a:xfrm>
          <a:ln/>
        </p:spPr>
      </p:sp>
      <p:sp>
        <p:nvSpPr>
          <p:cNvPr id="113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50938" y="692150"/>
            <a:ext cx="4556125" cy="3416300"/>
          </a:xfrm>
          <a:ln/>
        </p:spPr>
      </p:sp>
      <p:sp>
        <p:nvSpPr>
          <p:cNvPr id="6246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xfrm>
            <a:off x="1150938" y="692150"/>
            <a:ext cx="4556125" cy="3416300"/>
          </a:xfrm>
          <a:ln/>
        </p:spPr>
      </p:sp>
      <p:sp>
        <p:nvSpPr>
          <p:cNvPr id="114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1150938" y="692150"/>
            <a:ext cx="4556125" cy="3416300"/>
          </a:xfrm>
          <a:ln/>
        </p:spPr>
      </p:sp>
      <p:sp>
        <p:nvSpPr>
          <p:cNvPr id="63491"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a:xfrm>
            <a:off x="1150938" y="692150"/>
            <a:ext cx="4556125" cy="3416300"/>
          </a:xfrm>
          <a:ln/>
        </p:spPr>
      </p:sp>
      <p:sp>
        <p:nvSpPr>
          <p:cNvPr id="126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a:xfrm>
            <a:off x="1150938" y="692150"/>
            <a:ext cx="4556125" cy="3416300"/>
          </a:xfrm>
          <a:ln/>
        </p:spPr>
      </p:sp>
      <p:sp>
        <p:nvSpPr>
          <p:cNvPr id="126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050"/>
          <p:cNvSpPr>
            <a:spLocks noGrp="1" noRot="1" noChangeAspect="1" noChangeArrowheads="1" noTextEdit="1"/>
          </p:cNvSpPr>
          <p:nvPr>
            <p:ph type="sldImg"/>
          </p:nvPr>
        </p:nvSpPr>
        <p:spPr>
          <a:xfrm>
            <a:off x="1150938" y="692150"/>
            <a:ext cx="4556125" cy="3416300"/>
          </a:xfrm>
          <a:ln/>
        </p:spPr>
      </p:sp>
      <p:sp>
        <p:nvSpPr>
          <p:cNvPr id="35843"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050"/>
          <p:cNvSpPr>
            <a:spLocks noGrp="1" noRot="1" noChangeAspect="1" noChangeArrowheads="1" noTextEdit="1"/>
          </p:cNvSpPr>
          <p:nvPr>
            <p:ph type="sldImg"/>
          </p:nvPr>
        </p:nvSpPr>
        <p:spPr>
          <a:xfrm>
            <a:off x="1150938" y="692150"/>
            <a:ext cx="4556125" cy="3416300"/>
          </a:xfrm>
          <a:ln/>
        </p:spPr>
      </p:sp>
      <p:sp>
        <p:nvSpPr>
          <p:cNvPr id="36867"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050"/>
          <p:cNvSpPr>
            <a:spLocks noGrp="1" noRot="1" noChangeAspect="1" noChangeArrowheads="1" noTextEdit="1"/>
          </p:cNvSpPr>
          <p:nvPr>
            <p:ph type="sldImg"/>
          </p:nvPr>
        </p:nvSpPr>
        <p:spPr>
          <a:xfrm>
            <a:off x="1150938" y="692150"/>
            <a:ext cx="4556125" cy="3416300"/>
          </a:xfrm>
          <a:ln/>
        </p:spPr>
      </p:sp>
      <p:sp>
        <p:nvSpPr>
          <p:cNvPr id="37891"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2413" y="52388"/>
            <a:ext cx="1971675" cy="56959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52388"/>
            <a:ext cx="5764213" cy="5695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7388" y="1104900"/>
            <a:ext cx="386715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06938" y="1104900"/>
            <a:ext cx="386715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666699">
                <a:gamma/>
                <a:shade val="46275"/>
                <a:invGamma/>
              </a:srgbClr>
            </a:gs>
            <a:gs pos="50000">
              <a:srgbClr val="666699"/>
            </a:gs>
            <a:gs pos="100000">
              <a:srgbClr val="666699">
                <a:gamma/>
                <a:shade val="46275"/>
                <a:invGamma/>
              </a:srgbClr>
            </a:gs>
          </a:gsLst>
          <a:lin ang="5400000" scaled="1"/>
        </a:gradFill>
        <a:effectLst/>
      </p:bgPr>
    </p:bg>
    <p:spTree>
      <p:nvGrpSpPr>
        <p:cNvPr id="1" name=""/>
        <p:cNvGrpSpPr/>
        <p:nvPr/>
      </p:nvGrpSpPr>
      <p:grpSpPr>
        <a:xfrm>
          <a:off x="0" y="0"/>
          <a:ext cx="0" cy="0"/>
          <a:chOff x="0" y="0"/>
          <a:chExt cx="0" cy="0"/>
        </a:xfrm>
      </p:grpSpPr>
      <p:grpSp>
        <p:nvGrpSpPr>
          <p:cNvPr id="133122" name="Group 2"/>
          <p:cNvGrpSpPr>
            <a:grpSpLocks/>
          </p:cNvGrpSpPr>
          <p:nvPr/>
        </p:nvGrpSpPr>
        <p:grpSpPr bwMode="auto">
          <a:xfrm>
            <a:off x="355600" y="393700"/>
            <a:ext cx="8231188" cy="6183313"/>
            <a:chOff x="372" y="186"/>
            <a:chExt cx="5185" cy="3895"/>
          </a:xfrm>
        </p:grpSpPr>
        <p:grpSp>
          <p:nvGrpSpPr>
            <p:cNvPr id="133123" name="Group 3"/>
            <p:cNvGrpSpPr>
              <a:grpSpLocks/>
            </p:cNvGrpSpPr>
            <p:nvPr/>
          </p:nvGrpSpPr>
          <p:grpSpPr bwMode="auto">
            <a:xfrm>
              <a:off x="372" y="186"/>
              <a:ext cx="5185" cy="919"/>
              <a:chOff x="372" y="186"/>
              <a:chExt cx="5185" cy="919"/>
            </a:xfrm>
          </p:grpSpPr>
          <p:sp>
            <p:nvSpPr>
              <p:cNvPr id="133124" name="Freeform 4"/>
              <p:cNvSpPr>
                <a:spLocks/>
              </p:cNvSpPr>
              <p:nvPr/>
            </p:nvSpPr>
            <p:spPr bwMode="auto">
              <a:xfrm>
                <a:off x="372" y="192"/>
                <a:ext cx="86" cy="913"/>
              </a:xfrm>
              <a:custGeom>
                <a:avLst/>
                <a:gdLst/>
                <a:ahLst/>
                <a:cxnLst>
                  <a:cxn ang="0">
                    <a:pos x="0" y="0"/>
                  </a:cxn>
                  <a:cxn ang="0">
                    <a:pos x="85" y="96"/>
                  </a:cxn>
                  <a:cxn ang="0">
                    <a:pos x="85" y="816"/>
                  </a:cxn>
                  <a:cxn ang="0">
                    <a:pos x="0" y="912"/>
                  </a:cxn>
                  <a:cxn ang="0">
                    <a:pos x="0" y="0"/>
                  </a:cxn>
                </a:cxnLst>
                <a:rect l="0" t="0" r="r" b="b"/>
                <a:pathLst>
                  <a:path w="86" h="913">
                    <a:moveTo>
                      <a:pt x="0" y="0"/>
                    </a:moveTo>
                    <a:lnTo>
                      <a:pt x="85" y="96"/>
                    </a:lnTo>
                    <a:lnTo>
                      <a:pt x="85" y="816"/>
                    </a:lnTo>
                    <a:lnTo>
                      <a:pt x="0" y="912"/>
                    </a:lnTo>
                    <a:lnTo>
                      <a:pt x="0" y="0"/>
                    </a:lnTo>
                  </a:path>
                </a:pathLst>
              </a:custGeom>
              <a:noFill/>
              <a:ln w="12700" cap="rnd" cmpd="sng">
                <a:noFill/>
                <a:prstDash val="solid"/>
                <a:round/>
                <a:headEnd type="none" w="med" len="med"/>
                <a:tailEnd type="none" w="med" len="med"/>
              </a:ln>
              <a:effectLst/>
            </p:spPr>
            <p:txBody>
              <a:bodyPr/>
              <a:lstStyle/>
              <a:p>
                <a:endParaRPr lang="en-US"/>
              </a:p>
            </p:txBody>
          </p:sp>
          <p:sp>
            <p:nvSpPr>
              <p:cNvPr id="133125" name="Freeform 5"/>
              <p:cNvSpPr>
                <a:spLocks/>
              </p:cNvSpPr>
              <p:nvPr/>
            </p:nvSpPr>
            <p:spPr bwMode="auto">
              <a:xfrm>
                <a:off x="5470" y="186"/>
                <a:ext cx="87" cy="910"/>
              </a:xfrm>
              <a:custGeom>
                <a:avLst/>
                <a:gdLst/>
                <a:ahLst/>
                <a:cxnLst>
                  <a:cxn ang="0">
                    <a:pos x="86" y="0"/>
                  </a:cxn>
                  <a:cxn ang="0">
                    <a:pos x="0" y="93"/>
                  </a:cxn>
                  <a:cxn ang="0">
                    <a:pos x="0" y="813"/>
                  </a:cxn>
                  <a:cxn ang="0">
                    <a:pos x="86" y="909"/>
                  </a:cxn>
                  <a:cxn ang="0">
                    <a:pos x="86" y="0"/>
                  </a:cxn>
                </a:cxnLst>
                <a:rect l="0" t="0" r="r" b="b"/>
                <a:pathLst>
                  <a:path w="87" h="910">
                    <a:moveTo>
                      <a:pt x="86" y="0"/>
                    </a:moveTo>
                    <a:lnTo>
                      <a:pt x="0" y="93"/>
                    </a:lnTo>
                    <a:lnTo>
                      <a:pt x="0" y="813"/>
                    </a:lnTo>
                    <a:lnTo>
                      <a:pt x="86" y="909"/>
                    </a:lnTo>
                    <a:lnTo>
                      <a:pt x="86" y="0"/>
                    </a:lnTo>
                  </a:path>
                </a:pathLst>
              </a:custGeom>
              <a:noFill/>
              <a:ln w="12700" cap="rnd" cmpd="sng">
                <a:noFill/>
                <a:prstDash val="solid"/>
                <a:round/>
                <a:headEnd type="none" w="med" len="med"/>
                <a:tailEnd type="none" w="med" len="med"/>
              </a:ln>
              <a:effectLst/>
            </p:spPr>
            <p:txBody>
              <a:bodyPr/>
              <a:lstStyle/>
              <a:p>
                <a:endParaRPr lang="en-US"/>
              </a:p>
            </p:txBody>
          </p:sp>
          <p:sp>
            <p:nvSpPr>
              <p:cNvPr id="133126" name="Freeform 6"/>
              <p:cNvSpPr>
                <a:spLocks/>
              </p:cNvSpPr>
              <p:nvPr/>
            </p:nvSpPr>
            <p:spPr bwMode="auto">
              <a:xfrm>
                <a:off x="372" y="189"/>
                <a:ext cx="5185" cy="103"/>
              </a:xfrm>
              <a:custGeom>
                <a:avLst/>
                <a:gdLst/>
                <a:ahLst/>
                <a:cxnLst>
                  <a:cxn ang="0">
                    <a:pos x="0" y="0"/>
                  </a:cxn>
                  <a:cxn ang="0">
                    <a:pos x="5184" y="3"/>
                  </a:cxn>
                  <a:cxn ang="0">
                    <a:pos x="5093" y="102"/>
                  </a:cxn>
                  <a:cxn ang="0">
                    <a:pos x="88" y="102"/>
                  </a:cxn>
                  <a:cxn ang="0">
                    <a:pos x="0" y="0"/>
                  </a:cxn>
                </a:cxnLst>
                <a:rect l="0" t="0" r="r" b="b"/>
                <a:pathLst>
                  <a:path w="5185" h="103">
                    <a:moveTo>
                      <a:pt x="0" y="0"/>
                    </a:moveTo>
                    <a:lnTo>
                      <a:pt x="5184" y="3"/>
                    </a:lnTo>
                    <a:lnTo>
                      <a:pt x="5093" y="102"/>
                    </a:lnTo>
                    <a:lnTo>
                      <a:pt x="88" y="102"/>
                    </a:lnTo>
                    <a:lnTo>
                      <a:pt x="0" y="0"/>
                    </a:lnTo>
                  </a:path>
                </a:pathLst>
              </a:custGeom>
              <a:noFill/>
              <a:ln w="12700" cap="rnd" cmpd="sng">
                <a:noFill/>
                <a:prstDash val="solid"/>
                <a:round/>
                <a:headEnd type="none" w="med" len="med"/>
                <a:tailEnd type="none" w="med" len="med"/>
              </a:ln>
              <a:effectLst/>
            </p:spPr>
            <p:txBody>
              <a:bodyPr/>
              <a:lstStyle/>
              <a:p>
                <a:endParaRPr lang="en-US"/>
              </a:p>
            </p:txBody>
          </p:sp>
        </p:grpSp>
        <p:grpSp>
          <p:nvGrpSpPr>
            <p:cNvPr id="133127" name="Group 7"/>
            <p:cNvGrpSpPr>
              <a:grpSpLocks/>
            </p:cNvGrpSpPr>
            <p:nvPr/>
          </p:nvGrpSpPr>
          <p:grpSpPr bwMode="auto">
            <a:xfrm>
              <a:off x="372" y="291"/>
              <a:ext cx="5185" cy="3790"/>
              <a:chOff x="372" y="291"/>
              <a:chExt cx="5185" cy="3790"/>
            </a:xfrm>
          </p:grpSpPr>
          <p:sp>
            <p:nvSpPr>
              <p:cNvPr id="133128" name="Freeform 8"/>
              <p:cNvSpPr>
                <a:spLocks/>
              </p:cNvSpPr>
              <p:nvPr/>
            </p:nvSpPr>
            <p:spPr bwMode="auto">
              <a:xfrm>
                <a:off x="372" y="807"/>
                <a:ext cx="79" cy="3274"/>
              </a:xfrm>
              <a:custGeom>
                <a:avLst/>
                <a:gdLst/>
                <a:ahLst/>
                <a:cxnLst>
                  <a:cxn ang="0">
                    <a:pos x="0" y="0"/>
                  </a:cxn>
                  <a:cxn ang="0">
                    <a:pos x="78" y="107"/>
                  </a:cxn>
                  <a:cxn ang="0">
                    <a:pos x="78" y="3166"/>
                  </a:cxn>
                  <a:cxn ang="0">
                    <a:pos x="0" y="3273"/>
                  </a:cxn>
                  <a:cxn ang="0">
                    <a:pos x="0" y="0"/>
                  </a:cxn>
                </a:cxnLst>
                <a:rect l="0" t="0" r="r" b="b"/>
                <a:pathLst>
                  <a:path w="79" h="3274">
                    <a:moveTo>
                      <a:pt x="0" y="0"/>
                    </a:moveTo>
                    <a:lnTo>
                      <a:pt x="78" y="107"/>
                    </a:lnTo>
                    <a:lnTo>
                      <a:pt x="78" y="3166"/>
                    </a:lnTo>
                    <a:lnTo>
                      <a:pt x="0" y="3273"/>
                    </a:lnTo>
                    <a:lnTo>
                      <a:pt x="0" y="0"/>
                    </a:lnTo>
                  </a:path>
                </a:pathLst>
              </a:custGeom>
              <a:noFill/>
              <a:ln w="12700" cap="rnd" cmpd="sng">
                <a:noFill/>
                <a:prstDash val="solid"/>
                <a:round/>
                <a:headEnd type="none" w="med" len="med"/>
                <a:tailEnd type="none" w="med" len="med"/>
              </a:ln>
              <a:effectLst/>
            </p:spPr>
            <p:txBody>
              <a:bodyPr/>
              <a:lstStyle/>
              <a:p>
                <a:endParaRPr lang="en-US"/>
              </a:p>
            </p:txBody>
          </p:sp>
          <p:sp>
            <p:nvSpPr>
              <p:cNvPr id="133129" name="Freeform 9"/>
              <p:cNvSpPr>
                <a:spLocks/>
              </p:cNvSpPr>
              <p:nvPr/>
            </p:nvSpPr>
            <p:spPr bwMode="auto">
              <a:xfrm>
                <a:off x="5470" y="747"/>
                <a:ext cx="84" cy="3325"/>
              </a:xfrm>
              <a:custGeom>
                <a:avLst/>
                <a:gdLst/>
                <a:ahLst/>
                <a:cxnLst>
                  <a:cxn ang="0">
                    <a:pos x="83" y="0"/>
                  </a:cxn>
                  <a:cxn ang="0">
                    <a:pos x="3" y="109"/>
                  </a:cxn>
                  <a:cxn ang="0">
                    <a:pos x="0" y="3233"/>
                  </a:cxn>
                  <a:cxn ang="0">
                    <a:pos x="83" y="3324"/>
                  </a:cxn>
                  <a:cxn ang="0">
                    <a:pos x="83" y="0"/>
                  </a:cxn>
                </a:cxnLst>
                <a:rect l="0" t="0" r="r" b="b"/>
                <a:pathLst>
                  <a:path w="84" h="3325">
                    <a:moveTo>
                      <a:pt x="83" y="0"/>
                    </a:moveTo>
                    <a:lnTo>
                      <a:pt x="3" y="109"/>
                    </a:lnTo>
                    <a:lnTo>
                      <a:pt x="0" y="3233"/>
                    </a:lnTo>
                    <a:lnTo>
                      <a:pt x="83" y="3324"/>
                    </a:lnTo>
                    <a:lnTo>
                      <a:pt x="83" y="0"/>
                    </a:lnTo>
                  </a:path>
                </a:pathLst>
              </a:custGeom>
              <a:noFill/>
              <a:ln w="12700" cap="rnd" cmpd="sng">
                <a:noFill/>
                <a:prstDash val="solid"/>
                <a:round/>
                <a:headEnd type="none" w="med" len="med"/>
                <a:tailEnd type="none" w="med" len="med"/>
              </a:ln>
              <a:effectLst/>
            </p:spPr>
            <p:txBody>
              <a:bodyPr/>
              <a:lstStyle/>
              <a:p>
                <a:endParaRPr lang="en-US"/>
              </a:p>
            </p:txBody>
          </p:sp>
          <p:sp>
            <p:nvSpPr>
              <p:cNvPr id="133130" name="Freeform 10"/>
              <p:cNvSpPr>
                <a:spLocks/>
              </p:cNvSpPr>
              <p:nvPr/>
            </p:nvSpPr>
            <p:spPr bwMode="auto">
              <a:xfrm>
                <a:off x="372" y="3984"/>
                <a:ext cx="5185" cy="88"/>
              </a:xfrm>
              <a:custGeom>
                <a:avLst/>
                <a:gdLst/>
                <a:ahLst/>
                <a:cxnLst>
                  <a:cxn ang="0">
                    <a:pos x="0" y="87"/>
                  </a:cxn>
                  <a:cxn ang="0">
                    <a:pos x="5184" y="87"/>
                  </a:cxn>
                  <a:cxn ang="0">
                    <a:pos x="5095" y="0"/>
                  </a:cxn>
                  <a:cxn ang="0">
                    <a:pos x="89" y="0"/>
                  </a:cxn>
                  <a:cxn ang="0">
                    <a:pos x="0" y="87"/>
                  </a:cxn>
                </a:cxnLst>
                <a:rect l="0" t="0" r="r" b="b"/>
                <a:pathLst>
                  <a:path w="5185" h="88">
                    <a:moveTo>
                      <a:pt x="0" y="87"/>
                    </a:moveTo>
                    <a:lnTo>
                      <a:pt x="5184" y="87"/>
                    </a:lnTo>
                    <a:lnTo>
                      <a:pt x="5095" y="0"/>
                    </a:lnTo>
                    <a:lnTo>
                      <a:pt x="89" y="0"/>
                    </a:lnTo>
                    <a:lnTo>
                      <a:pt x="0" y="87"/>
                    </a:lnTo>
                  </a:path>
                </a:pathLst>
              </a:custGeom>
              <a:noFill/>
              <a:ln w="12700" cap="rnd" cmpd="sng">
                <a:noFill/>
                <a:prstDash val="solid"/>
                <a:round/>
                <a:headEnd type="none" w="med" len="med"/>
                <a:tailEnd type="none" w="med" len="med"/>
              </a:ln>
              <a:effectLst/>
            </p:spPr>
            <p:txBody>
              <a:bodyPr/>
              <a:lstStyle/>
              <a:p>
                <a:endParaRPr lang="en-US"/>
              </a:p>
            </p:txBody>
          </p:sp>
          <p:sp>
            <p:nvSpPr>
              <p:cNvPr id="133131" name="Rectangle 11"/>
              <p:cNvSpPr>
                <a:spLocks noChangeArrowheads="1"/>
              </p:cNvSpPr>
              <p:nvPr/>
            </p:nvSpPr>
            <p:spPr bwMode="auto">
              <a:xfrm>
                <a:off x="457" y="291"/>
                <a:ext cx="5013" cy="3690"/>
              </a:xfrm>
              <a:prstGeom prst="rect">
                <a:avLst/>
              </a:prstGeom>
              <a:noFill/>
              <a:ln w="12700">
                <a:noFill/>
                <a:miter lim="800000"/>
                <a:headEnd/>
                <a:tailEnd/>
              </a:ln>
              <a:effectLst/>
            </p:spPr>
            <p:txBody>
              <a:bodyPr wrap="none" anchor="ctr"/>
              <a:lstStyle/>
              <a:p>
                <a:endParaRPr lang="en-US"/>
              </a:p>
            </p:txBody>
          </p:sp>
        </p:grpSp>
      </p:grpSp>
      <p:sp>
        <p:nvSpPr>
          <p:cNvPr id="133132" name="Rectangle 12"/>
          <p:cNvSpPr>
            <a:spLocks noGrp="1" noChangeArrowheads="1"/>
          </p:cNvSpPr>
          <p:nvPr>
            <p:ph type="title"/>
          </p:nvPr>
        </p:nvSpPr>
        <p:spPr bwMode="auto">
          <a:xfrm>
            <a:off x="685800" y="52388"/>
            <a:ext cx="7772400" cy="814387"/>
          </a:xfrm>
          <a:prstGeom prst="rect">
            <a:avLst/>
          </a:prstGeom>
          <a:noFill/>
          <a:ln w="12700">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33133" name="Rectangle 13"/>
          <p:cNvSpPr>
            <a:spLocks noGrp="1" noChangeArrowheads="1"/>
          </p:cNvSpPr>
          <p:nvPr>
            <p:ph type="body" idx="1"/>
          </p:nvPr>
        </p:nvSpPr>
        <p:spPr bwMode="auto">
          <a:xfrm>
            <a:off x="687388" y="1104900"/>
            <a:ext cx="7886700" cy="4643438"/>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7" name="Rectangle 16"/>
          <p:cNvSpPr>
            <a:spLocks noChangeArrowheads="1"/>
          </p:cNvSpPr>
          <p:nvPr userDrawn="1"/>
        </p:nvSpPr>
        <p:spPr bwMode="auto">
          <a:xfrm>
            <a:off x="8012658" y="6309519"/>
            <a:ext cx="543420" cy="366767"/>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a:lstStyle>
          <a:p>
            <a:pPr algn="l"/>
            <a:r>
              <a:rPr lang="en-US" sz="1800" dirty="0">
                <a:effectLst/>
              </a:rPr>
              <a:t>  </a:t>
            </a:r>
            <a:fld id="{52D30340-E83C-4288-85A8-74FE9C04A5A1}" type="slidenum">
              <a:rPr lang="en-US" sz="1500" baseline="0">
                <a:effectLst/>
              </a:rPr>
              <a:pPr algn="l"/>
              <a:t>‹#›</a:t>
            </a:fld>
            <a:endParaRPr lang="en-US" sz="1500" baseline="0" dirty="0">
              <a:effectLst/>
            </a:endParaRPr>
          </a:p>
        </p:txBody>
      </p:sp>
      <p:sp>
        <p:nvSpPr>
          <p:cNvPr id="18" name="Rectangle 17"/>
          <p:cNvSpPr>
            <a:spLocks noChangeArrowheads="1"/>
          </p:cNvSpPr>
          <p:nvPr userDrawn="1"/>
        </p:nvSpPr>
        <p:spPr bwMode="auto">
          <a:xfrm>
            <a:off x="7596733" y="6072982"/>
            <a:ext cx="831850" cy="597599"/>
          </a:xfrm>
          <a:prstGeom prst="rect">
            <a:avLst/>
          </a:prstGeom>
          <a:noFill/>
          <a:ln w="12700">
            <a:noFill/>
            <a:miter lim="800000"/>
            <a:headEnd/>
            <a:tailEnd/>
          </a:ln>
          <a:effectLst>
            <a:outerShdw dist="17961" dir="2700000" algn="ctr" rotWithShape="0">
              <a:srgbClr val="000000"/>
            </a:outerShdw>
          </a:effectLst>
        </p:spPr>
        <p:txBody>
          <a:bodyPr lIns="90488" tIns="44450" rIns="90488" bIns="44450">
            <a:spAutoFit/>
          </a:bodyPr>
          <a:ls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a:lstStyle>
          <a:p>
            <a:pPr algn="l"/>
            <a:r>
              <a:rPr lang="en-US" sz="1800" dirty="0">
                <a:effectLst/>
              </a:rPr>
              <a:t>            </a:t>
            </a:r>
            <a:r>
              <a:rPr lang="en-US" sz="1500" baseline="0" dirty="0">
                <a:effectLst/>
              </a:rPr>
              <a:t>Slide</a:t>
            </a:r>
          </a:p>
        </p:txBody>
      </p:sp>
      <p:sp>
        <p:nvSpPr>
          <p:cNvPr id="19" name="Rectangle 18"/>
          <p:cNvSpPr>
            <a:spLocks noChangeArrowheads="1"/>
          </p:cNvSpPr>
          <p:nvPr userDrawn="1"/>
        </p:nvSpPr>
        <p:spPr bwMode="auto">
          <a:xfrm>
            <a:off x="587921" y="6257132"/>
            <a:ext cx="182808" cy="296107"/>
          </a:xfrm>
          <a:prstGeom prst="rect">
            <a:avLst/>
          </a:prstGeom>
          <a:noFill/>
          <a:ln w="12700">
            <a:noFill/>
            <a:miter lim="800000"/>
            <a:headEnd/>
            <a:tailEnd/>
          </a:ln>
          <a:effectLst/>
        </p:spPr>
        <p:txBody>
          <a:bodyPr wrap="none" lIns="90488" tIns="44450" rIns="90488" bIns="44450">
            <a:spAutoFit/>
          </a:bodyPr>
          <a:ls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a:lstStyle>
          <a:p>
            <a:pPr algn="l">
              <a:lnSpc>
                <a:spcPts val="1600"/>
              </a:lnSpc>
              <a:spcBef>
                <a:spcPct val="20000"/>
              </a:spcBef>
              <a:defRPr/>
            </a:pPr>
            <a:endParaRPr lang="en-US" sz="1500" dirty="0">
              <a:solidFill>
                <a:srgbClr val="FFFFFF"/>
              </a:solidFill>
              <a:effectLst>
                <a:outerShdw blurRad="38100" dist="38100" dir="2700000" algn="tl">
                  <a:srgbClr val="000000"/>
                </a:outerShdw>
              </a:effectLst>
              <a:latin typeface="Book Antiqua" pitchFamily="18" charset="0"/>
            </a:endParaRPr>
          </a:p>
        </p:txBody>
      </p:sp>
    </p:spTree>
  </p:cSld>
  <p:clrMap bg1="dk2" tx1="lt1" bg2="dk1" tx2="lt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p:zoom/>
  </p:transition>
  <p:txStyles>
    <p:titleStyle>
      <a:lvl1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p:titleStyle>
    <p:bodyStyle>
      <a:lvl1pPr marL="342900" indent="-342900" algn="l" rtl="0" eaLnBrk="0" fontAlgn="base" hangingPunct="0">
        <a:spcBef>
          <a:spcPct val="20000"/>
        </a:spcBef>
        <a:spcAft>
          <a:spcPct val="0"/>
        </a:spcAft>
        <a:buClr>
          <a:srgbClr val="66FFFF"/>
        </a:buClr>
        <a:buSzPct val="75000"/>
        <a:buFont typeface="Monotype Sorts" pitchFamily="2" charset="2"/>
        <a:buChar char="n"/>
        <a:defRPr sz="24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rgbClr val="66FFFF"/>
        </a:buClr>
        <a:buSzPct val="125000"/>
        <a:buChar char="•"/>
        <a:defRPr sz="24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rgbClr val="66FFFF"/>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4.bin"/></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5.bin"/></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6.bin"/></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7.bin"/></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8.bin"/></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90563" y="-14288"/>
            <a:ext cx="7772400" cy="1100138"/>
          </a:xfrm>
          <a:noFill/>
          <a:ln/>
        </p:spPr>
        <p:txBody>
          <a:bodyPr/>
          <a:lstStyle/>
          <a:p>
            <a:r>
              <a:rPr lang="en-US" dirty="0" smtClean="0"/>
              <a:t>Review of Probability Distributions</a:t>
            </a:r>
            <a:endParaRPr lang="en-US" dirty="0"/>
          </a:p>
        </p:txBody>
      </p:sp>
      <p:sp>
        <p:nvSpPr>
          <p:cNvPr id="5123" name="Rectangle 3"/>
          <p:cNvSpPr>
            <a:spLocks noGrp="1" noChangeArrowheads="1"/>
          </p:cNvSpPr>
          <p:nvPr>
            <p:ph type="body" idx="1"/>
          </p:nvPr>
        </p:nvSpPr>
        <p:spPr>
          <a:xfrm>
            <a:off x="873125" y="1330325"/>
            <a:ext cx="7523163" cy="4241800"/>
          </a:xfrm>
          <a:noFill/>
          <a:ln/>
        </p:spPr>
        <p:txBody>
          <a:bodyPr/>
          <a:lstStyle/>
          <a:p>
            <a:pPr>
              <a:lnSpc>
                <a:spcPct val="90000"/>
              </a:lnSpc>
            </a:pPr>
            <a:r>
              <a:rPr lang="en-US" dirty="0" smtClean="0"/>
              <a:t>Probability distribution is a theoretical frequency distribution.</a:t>
            </a:r>
          </a:p>
          <a:p>
            <a:pPr>
              <a:lnSpc>
                <a:spcPct val="90000"/>
              </a:lnSpc>
              <a:buNone/>
            </a:pPr>
            <a:endParaRPr lang="en-US" dirty="0" smtClean="0"/>
          </a:p>
          <a:p>
            <a:pPr>
              <a:lnSpc>
                <a:spcPct val="90000"/>
              </a:lnSpc>
              <a:buNone/>
            </a:pPr>
            <a:r>
              <a:rPr lang="en-US" dirty="0" smtClean="0"/>
              <a:t>Example 1.</a:t>
            </a:r>
          </a:p>
          <a:p>
            <a:pPr>
              <a:lnSpc>
                <a:spcPct val="90000"/>
              </a:lnSpc>
              <a:buNone/>
            </a:pPr>
            <a:r>
              <a:rPr lang="en-US" dirty="0" smtClean="0"/>
              <a:t>	If you throw a fair die (numbered 1 through 6).  What is the probability that you get a 1? or a 5?</a:t>
            </a:r>
          </a:p>
          <a:p>
            <a:pPr>
              <a:lnSpc>
                <a:spcPct val="90000"/>
              </a:lnSpc>
              <a:buNone/>
            </a:pPr>
            <a:endParaRPr lang="en-US" dirty="0" smtClean="0"/>
          </a:p>
          <a:p>
            <a:pPr>
              <a:lnSpc>
                <a:spcPct val="90000"/>
              </a:lnSpc>
              <a:buNone/>
            </a:pPr>
            <a:endParaRPr lang="en-US" dirty="0" smtClean="0"/>
          </a:p>
          <a:p>
            <a:pPr>
              <a:lnSpc>
                <a:spcPct val="90000"/>
              </a:lnSpc>
              <a:buNone/>
            </a:pPr>
            <a:r>
              <a:rPr lang="en-US" dirty="0" smtClean="0"/>
              <a:t>Example 2.</a:t>
            </a:r>
          </a:p>
          <a:p>
            <a:pPr>
              <a:lnSpc>
                <a:spcPct val="90000"/>
              </a:lnSpc>
              <a:buNone/>
            </a:pPr>
            <a:r>
              <a:rPr lang="en-US" dirty="0" smtClean="0"/>
              <a:t>	If you throw a fair coin twice.  What is the probability that you get two tails?</a:t>
            </a:r>
          </a:p>
          <a:p>
            <a:pPr>
              <a:lnSpc>
                <a:spcPct val="90000"/>
              </a:lnSpc>
              <a:buNone/>
            </a:pPr>
            <a:endParaRPr lang="en-US" dirty="0"/>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t>Structure of a Waiting Line System</a:t>
            </a:r>
          </a:p>
        </p:txBody>
      </p:sp>
      <p:sp>
        <p:nvSpPr>
          <p:cNvPr id="87043" name="Rectangle 3"/>
          <p:cNvSpPr>
            <a:spLocks noGrp="1" noChangeArrowheads="1"/>
          </p:cNvSpPr>
          <p:nvPr>
            <p:ph type="body" idx="1"/>
          </p:nvPr>
        </p:nvSpPr>
        <p:spPr>
          <a:xfrm>
            <a:off x="687388" y="1079500"/>
            <a:ext cx="7772400" cy="2217738"/>
          </a:xfrm>
        </p:spPr>
        <p:txBody>
          <a:bodyPr/>
          <a:lstStyle/>
          <a:p>
            <a:r>
              <a:rPr lang="en-US">
                <a:solidFill>
                  <a:srgbClr val="66FFFF"/>
                </a:solidFill>
              </a:rPr>
              <a:t>Single Service Channel</a:t>
            </a:r>
          </a:p>
          <a:p>
            <a:pPr lvl="1"/>
            <a:endParaRPr lang="en-US"/>
          </a:p>
          <a:p>
            <a:pPr lvl="1">
              <a:buFontTx/>
              <a:buNone/>
            </a:pPr>
            <a:endParaRPr lang="en-US"/>
          </a:p>
          <a:p>
            <a:pPr lvl="1"/>
            <a:endParaRPr lang="en-US"/>
          </a:p>
          <a:p>
            <a:r>
              <a:rPr lang="en-US">
                <a:solidFill>
                  <a:srgbClr val="66FFFF"/>
                </a:solidFill>
              </a:rPr>
              <a:t>Multiple Service Channels</a:t>
            </a:r>
          </a:p>
        </p:txBody>
      </p:sp>
      <p:sp>
        <p:nvSpPr>
          <p:cNvPr id="87045" name="Line 5"/>
          <p:cNvSpPr>
            <a:spLocks noChangeShapeType="1"/>
          </p:cNvSpPr>
          <p:nvPr/>
        </p:nvSpPr>
        <p:spPr bwMode="auto">
          <a:xfrm>
            <a:off x="3067050" y="2127250"/>
            <a:ext cx="228600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7046" name="Line 6"/>
          <p:cNvSpPr>
            <a:spLocks noChangeShapeType="1"/>
          </p:cNvSpPr>
          <p:nvPr/>
        </p:nvSpPr>
        <p:spPr bwMode="auto">
          <a:xfrm flipV="1">
            <a:off x="6172200" y="2146300"/>
            <a:ext cx="53340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7047" name="Rectangle 7"/>
          <p:cNvSpPr>
            <a:spLocks noChangeArrowheads="1"/>
          </p:cNvSpPr>
          <p:nvPr/>
        </p:nvSpPr>
        <p:spPr bwMode="auto">
          <a:xfrm>
            <a:off x="5505450" y="1860550"/>
            <a:ext cx="495300" cy="552450"/>
          </a:xfrm>
          <a:prstGeom prst="rect">
            <a:avLst/>
          </a:prstGeom>
          <a:gradFill rotWithShape="0">
            <a:gsLst>
              <a:gs pos="0">
                <a:srgbClr val="336699"/>
              </a:gs>
              <a:gs pos="100000">
                <a:srgbClr val="336699">
                  <a:gamma/>
                  <a:shade val="46275"/>
                  <a:invGamma/>
                </a:srgbClr>
              </a:gs>
            </a:gsLst>
            <a:path path="shape">
              <a:fillToRect l="50000" t="50000" r="50000" b="50000"/>
            </a:path>
          </a:gradFill>
          <a:ln w="12700">
            <a:solidFill>
              <a:schemeClr val="tx1"/>
            </a:solidFill>
            <a:miter lim="800000"/>
            <a:headEnd/>
            <a:tailEnd/>
          </a:ln>
          <a:effectLst>
            <a:outerShdw dist="17961" dir="2700000" algn="ctr" rotWithShape="0">
              <a:schemeClr val="bg2"/>
            </a:outerShdw>
          </a:effectLst>
        </p:spPr>
        <p:txBody>
          <a:bodyPr wrap="none" anchor="ctr" anchorCtr="1"/>
          <a:lstStyle/>
          <a:p>
            <a:r>
              <a:rPr lang="en-US" sz="2400" dirty="0">
                <a:solidFill>
                  <a:srgbClr val="F7FFFF"/>
                </a:solidFill>
                <a:effectLst>
                  <a:outerShdw blurRad="38100" dist="38100" dir="2700000" algn="tl">
                    <a:srgbClr val="000000"/>
                  </a:outerShdw>
                </a:effectLst>
                <a:latin typeface="Times New Roman" pitchFamily="18" charset="0"/>
              </a:rPr>
              <a:t>S</a:t>
            </a:r>
            <a:r>
              <a:rPr lang="en-US" sz="2400" baseline="-25000" dirty="0">
                <a:solidFill>
                  <a:srgbClr val="F7FFFF"/>
                </a:solidFill>
                <a:effectLst>
                  <a:outerShdw blurRad="38100" dist="38100" dir="2700000" algn="tl">
                    <a:srgbClr val="000000"/>
                  </a:outerShdw>
                </a:effectLst>
                <a:latin typeface="Times New Roman" pitchFamily="18" charset="0"/>
              </a:rPr>
              <a:t>1</a:t>
            </a:r>
          </a:p>
        </p:txBody>
      </p:sp>
      <p:sp>
        <p:nvSpPr>
          <p:cNvPr id="87049" name="Line 9"/>
          <p:cNvSpPr>
            <a:spLocks noChangeShapeType="1"/>
          </p:cNvSpPr>
          <p:nvPr/>
        </p:nvSpPr>
        <p:spPr bwMode="auto">
          <a:xfrm>
            <a:off x="4673600" y="3898900"/>
            <a:ext cx="66040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7050" name="Line 10"/>
          <p:cNvSpPr>
            <a:spLocks noChangeShapeType="1"/>
          </p:cNvSpPr>
          <p:nvPr/>
        </p:nvSpPr>
        <p:spPr bwMode="auto">
          <a:xfrm>
            <a:off x="6153150" y="3917950"/>
            <a:ext cx="53340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7051" name="Rectangle 11"/>
          <p:cNvSpPr>
            <a:spLocks noChangeArrowheads="1"/>
          </p:cNvSpPr>
          <p:nvPr/>
        </p:nvSpPr>
        <p:spPr bwMode="auto">
          <a:xfrm>
            <a:off x="5486400" y="3632200"/>
            <a:ext cx="495300" cy="552450"/>
          </a:xfrm>
          <a:prstGeom prst="rect">
            <a:avLst/>
          </a:prstGeom>
          <a:gradFill rotWithShape="0">
            <a:gsLst>
              <a:gs pos="0">
                <a:srgbClr val="336699"/>
              </a:gs>
              <a:gs pos="100000">
                <a:srgbClr val="336699">
                  <a:gamma/>
                  <a:shade val="46275"/>
                  <a:invGamma/>
                </a:srgbClr>
              </a:gs>
            </a:gsLst>
            <a:path path="shape">
              <a:fillToRect l="50000" t="50000" r="50000" b="50000"/>
            </a:path>
          </a:gradFill>
          <a:ln w="12700">
            <a:solidFill>
              <a:schemeClr val="tx1"/>
            </a:solidFill>
            <a:miter lim="800000"/>
            <a:headEnd/>
            <a:tailEnd/>
          </a:ln>
          <a:effectLst>
            <a:outerShdw dist="17961" dir="2700000" algn="ctr" rotWithShape="0">
              <a:schemeClr val="bg2"/>
            </a:outerShdw>
          </a:effectLst>
        </p:spPr>
        <p:txBody>
          <a:bodyPr wrap="none" anchor="ctr" anchorCtr="1"/>
          <a:lstStyle/>
          <a:p>
            <a:r>
              <a:rPr lang="en-US" sz="2400">
                <a:solidFill>
                  <a:srgbClr val="F7FFFF"/>
                </a:solidFill>
                <a:effectLst>
                  <a:outerShdw blurRad="38100" dist="38100" dir="2700000" algn="tl">
                    <a:srgbClr val="000000"/>
                  </a:outerShdw>
                </a:effectLst>
                <a:latin typeface="Times New Roman" pitchFamily="18" charset="0"/>
              </a:rPr>
              <a:t>S</a:t>
            </a:r>
            <a:r>
              <a:rPr lang="en-US" sz="2400" baseline="-25000">
                <a:solidFill>
                  <a:srgbClr val="F7FFFF"/>
                </a:solidFill>
                <a:effectLst>
                  <a:outerShdw blurRad="38100" dist="38100" dir="2700000" algn="tl">
                    <a:srgbClr val="000000"/>
                  </a:outerShdw>
                </a:effectLst>
                <a:latin typeface="Times New Roman" pitchFamily="18" charset="0"/>
              </a:rPr>
              <a:t>1</a:t>
            </a:r>
          </a:p>
        </p:txBody>
      </p:sp>
      <p:sp>
        <p:nvSpPr>
          <p:cNvPr id="87052" name="Line 12"/>
          <p:cNvSpPr>
            <a:spLocks noChangeShapeType="1"/>
          </p:cNvSpPr>
          <p:nvPr/>
        </p:nvSpPr>
        <p:spPr bwMode="auto">
          <a:xfrm>
            <a:off x="3048000" y="4737100"/>
            <a:ext cx="228600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7053" name="Line 13"/>
          <p:cNvSpPr>
            <a:spLocks noChangeShapeType="1"/>
          </p:cNvSpPr>
          <p:nvPr/>
        </p:nvSpPr>
        <p:spPr bwMode="auto">
          <a:xfrm>
            <a:off x="6153150" y="4756150"/>
            <a:ext cx="53340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7054" name="Rectangle 14"/>
          <p:cNvSpPr>
            <a:spLocks noChangeArrowheads="1"/>
          </p:cNvSpPr>
          <p:nvPr/>
        </p:nvSpPr>
        <p:spPr bwMode="auto">
          <a:xfrm>
            <a:off x="5486400" y="4470400"/>
            <a:ext cx="495300" cy="552450"/>
          </a:xfrm>
          <a:prstGeom prst="rect">
            <a:avLst/>
          </a:prstGeom>
          <a:gradFill rotWithShape="0">
            <a:gsLst>
              <a:gs pos="0">
                <a:srgbClr val="336699"/>
              </a:gs>
              <a:gs pos="100000">
                <a:srgbClr val="336699">
                  <a:gamma/>
                  <a:shade val="46275"/>
                  <a:invGamma/>
                </a:srgbClr>
              </a:gs>
            </a:gsLst>
            <a:path path="shape">
              <a:fillToRect l="50000" t="50000" r="50000" b="50000"/>
            </a:path>
          </a:gradFill>
          <a:ln w="12700">
            <a:solidFill>
              <a:schemeClr val="tx1"/>
            </a:solidFill>
            <a:miter lim="800000"/>
            <a:headEnd/>
            <a:tailEnd/>
          </a:ln>
          <a:effectLst>
            <a:outerShdw dist="17961" dir="2700000" algn="ctr" rotWithShape="0">
              <a:schemeClr val="bg2"/>
            </a:outerShdw>
          </a:effectLst>
        </p:spPr>
        <p:txBody>
          <a:bodyPr wrap="none" anchor="ctr" anchorCtr="1"/>
          <a:lstStyle/>
          <a:p>
            <a:r>
              <a:rPr lang="en-US" sz="2400">
                <a:solidFill>
                  <a:srgbClr val="F7FFFF"/>
                </a:solidFill>
                <a:effectLst>
                  <a:outerShdw blurRad="38100" dist="38100" dir="2700000" algn="tl">
                    <a:srgbClr val="000000"/>
                  </a:outerShdw>
                </a:effectLst>
                <a:latin typeface="Times New Roman" pitchFamily="18" charset="0"/>
              </a:rPr>
              <a:t>S</a:t>
            </a:r>
            <a:r>
              <a:rPr lang="en-US" sz="2400" baseline="-25000">
                <a:solidFill>
                  <a:srgbClr val="F7FFFF"/>
                </a:solidFill>
                <a:effectLst>
                  <a:outerShdw blurRad="38100" dist="38100" dir="2700000" algn="tl">
                    <a:srgbClr val="000000"/>
                  </a:outerShdw>
                </a:effectLst>
                <a:latin typeface="Times New Roman" pitchFamily="18" charset="0"/>
              </a:rPr>
              <a:t>2</a:t>
            </a:r>
          </a:p>
        </p:txBody>
      </p:sp>
      <p:sp>
        <p:nvSpPr>
          <p:cNvPr id="87055" name="Line 15"/>
          <p:cNvSpPr>
            <a:spLocks noChangeShapeType="1"/>
          </p:cNvSpPr>
          <p:nvPr/>
        </p:nvSpPr>
        <p:spPr bwMode="auto">
          <a:xfrm>
            <a:off x="6153150" y="5575300"/>
            <a:ext cx="51435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7056" name="Rectangle 16"/>
          <p:cNvSpPr>
            <a:spLocks noChangeArrowheads="1"/>
          </p:cNvSpPr>
          <p:nvPr/>
        </p:nvSpPr>
        <p:spPr bwMode="auto">
          <a:xfrm>
            <a:off x="5486400" y="5289550"/>
            <a:ext cx="495300" cy="552450"/>
          </a:xfrm>
          <a:prstGeom prst="rect">
            <a:avLst/>
          </a:prstGeom>
          <a:gradFill rotWithShape="0">
            <a:gsLst>
              <a:gs pos="0">
                <a:srgbClr val="336699"/>
              </a:gs>
              <a:gs pos="100000">
                <a:srgbClr val="336699">
                  <a:gamma/>
                  <a:shade val="46275"/>
                  <a:invGamma/>
                </a:srgbClr>
              </a:gs>
            </a:gsLst>
            <a:path path="shape">
              <a:fillToRect l="50000" t="50000" r="50000" b="50000"/>
            </a:path>
          </a:gradFill>
          <a:ln w="12700">
            <a:solidFill>
              <a:schemeClr val="tx1"/>
            </a:solidFill>
            <a:miter lim="800000"/>
            <a:headEnd/>
            <a:tailEnd/>
          </a:ln>
          <a:effectLst>
            <a:outerShdw dist="17961" dir="2700000" algn="ctr" rotWithShape="0">
              <a:schemeClr val="bg2"/>
            </a:outerShdw>
          </a:effectLst>
        </p:spPr>
        <p:txBody>
          <a:bodyPr wrap="none" anchor="ctr" anchorCtr="1"/>
          <a:lstStyle/>
          <a:p>
            <a:r>
              <a:rPr lang="en-US" sz="2400">
                <a:solidFill>
                  <a:srgbClr val="F7FFFF"/>
                </a:solidFill>
                <a:effectLst>
                  <a:outerShdw blurRad="38100" dist="38100" dir="2700000" algn="tl">
                    <a:srgbClr val="000000"/>
                  </a:outerShdw>
                </a:effectLst>
                <a:latin typeface="Times New Roman" pitchFamily="18" charset="0"/>
              </a:rPr>
              <a:t>S</a:t>
            </a:r>
            <a:r>
              <a:rPr lang="en-US" sz="2400" baseline="-25000">
                <a:solidFill>
                  <a:srgbClr val="F7FFFF"/>
                </a:solidFill>
                <a:effectLst>
                  <a:outerShdw blurRad="38100" dist="38100" dir="2700000" algn="tl">
                    <a:srgbClr val="000000"/>
                  </a:outerShdw>
                </a:effectLst>
                <a:latin typeface="Times New Roman" pitchFamily="18" charset="0"/>
              </a:rPr>
              <a:t>3</a:t>
            </a:r>
          </a:p>
        </p:txBody>
      </p:sp>
      <p:sp>
        <p:nvSpPr>
          <p:cNvPr id="87057" name="Line 17"/>
          <p:cNvSpPr>
            <a:spLocks noChangeShapeType="1"/>
          </p:cNvSpPr>
          <p:nvPr/>
        </p:nvSpPr>
        <p:spPr bwMode="auto">
          <a:xfrm>
            <a:off x="4673600" y="3898900"/>
            <a:ext cx="0" cy="1657350"/>
          </a:xfrm>
          <a:prstGeom prst="line">
            <a:avLst/>
          </a:prstGeom>
          <a:noFill/>
          <a:ln w="12700">
            <a:solidFill>
              <a:schemeClr val="tx1"/>
            </a:solidFill>
            <a:round/>
            <a:headEnd/>
            <a:tailEnd/>
          </a:ln>
          <a:effectLst>
            <a:outerShdw dist="17961" dir="2700000" algn="ctr" rotWithShape="0">
              <a:schemeClr val="bg2"/>
            </a:outerShdw>
          </a:effectLst>
        </p:spPr>
        <p:txBody>
          <a:bodyPr/>
          <a:lstStyle/>
          <a:p>
            <a:endParaRPr lang="en-US"/>
          </a:p>
        </p:txBody>
      </p:sp>
      <p:sp>
        <p:nvSpPr>
          <p:cNvPr id="87058" name="Line 18"/>
          <p:cNvSpPr>
            <a:spLocks noChangeShapeType="1"/>
          </p:cNvSpPr>
          <p:nvPr/>
        </p:nvSpPr>
        <p:spPr bwMode="auto">
          <a:xfrm>
            <a:off x="4667250" y="5556250"/>
            <a:ext cx="66675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7059" name="Rectangle 19"/>
          <p:cNvSpPr>
            <a:spLocks noChangeArrowheads="1"/>
          </p:cNvSpPr>
          <p:nvPr/>
        </p:nvSpPr>
        <p:spPr bwMode="auto">
          <a:xfrm>
            <a:off x="2952750" y="1689100"/>
            <a:ext cx="3886200" cy="914400"/>
          </a:xfrm>
          <a:prstGeom prst="rect">
            <a:avLst/>
          </a:prstGeom>
          <a:noFill/>
          <a:ln w="19050">
            <a:solidFill>
              <a:schemeClr val="tx1"/>
            </a:solidFill>
            <a:prstDash val="dash"/>
            <a:miter lim="800000"/>
            <a:headEnd type="none" w="sm" len="sm"/>
            <a:tailEnd type="none" w="sm" len="sm"/>
          </a:ln>
          <a:effectLst/>
        </p:spPr>
        <p:txBody>
          <a:bodyPr wrap="none" anchor="ctr"/>
          <a:lstStyle/>
          <a:p>
            <a:endParaRPr lang="en-US"/>
          </a:p>
        </p:txBody>
      </p:sp>
      <p:sp>
        <p:nvSpPr>
          <p:cNvPr id="87060" name="Rectangle 20"/>
          <p:cNvSpPr>
            <a:spLocks noChangeArrowheads="1"/>
          </p:cNvSpPr>
          <p:nvPr/>
        </p:nvSpPr>
        <p:spPr bwMode="auto">
          <a:xfrm>
            <a:off x="2933700" y="3460750"/>
            <a:ext cx="3905250" cy="2552700"/>
          </a:xfrm>
          <a:prstGeom prst="rect">
            <a:avLst/>
          </a:prstGeom>
          <a:noFill/>
          <a:ln w="19050">
            <a:solidFill>
              <a:schemeClr val="tx1"/>
            </a:solidFill>
            <a:prstDash val="dash"/>
            <a:miter lim="800000"/>
            <a:headEnd type="none" w="sm" len="sm"/>
            <a:tailEnd type="none" w="sm" len="sm"/>
          </a:ln>
          <a:effectLst/>
        </p:spPr>
        <p:txBody>
          <a:bodyPr wrap="none" anchor="ctr"/>
          <a:lstStyle/>
          <a:p>
            <a:endParaRPr lang="en-US"/>
          </a:p>
        </p:txBody>
      </p:sp>
      <p:sp>
        <p:nvSpPr>
          <p:cNvPr id="87061" name="Text Box 21"/>
          <p:cNvSpPr txBox="1">
            <a:spLocks noChangeArrowheads="1"/>
          </p:cNvSpPr>
          <p:nvPr/>
        </p:nvSpPr>
        <p:spPr bwMode="auto">
          <a:xfrm>
            <a:off x="6918325" y="4419600"/>
            <a:ext cx="1403350" cy="695325"/>
          </a:xfrm>
          <a:prstGeom prst="rect">
            <a:avLst/>
          </a:prstGeom>
          <a:noFill/>
          <a:ln w="12700">
            <a:noFill/>
            <a:miter lim="800000"/>
            <a:headEnd type="none" w="sm" len="sm"/>
            <a:tailEnd type="none" w="sm" len="sm"/>
          </a:ln>
          <a:effectLst/>
        </p:spPr>
        <p:txBody>
          <a:bodyPr wrap="none">
            <a:spAutoFit/>
          </a:bodyPr>
          <a:lstStyle/>
          <a:p>
            <a:pPr>
              <a:lnSpc>
                <a:spcPct val="90000"/>
              </a:lnSpc>
            </a:pPr>
            <a:r>
              <a:rPr lang="en-US">
                <a:solidFill>
                  <a:srgbClr val="FFFFFF"/>
                </a:solidFill>
                <a:effectLst>
                  <a:outerShdw blurRad="38100" dist="38100" dir="2700000" algn="tl">
                    <a:srgbClr val="000000"/>
                  </a:outerShdw>
                </a:effectLst>
              </a:rPr>
              <a:t>Customer</a:t>
            </a:r>
          </a:p>
          <a:p>
            <a:pPr>
              <a:lnSpc>
                <a:spcPct val="90000"/>
              </a:lnSpc>
            </a:pPr>
            <a:r>
              <a:rPr lang="en-US">
                <a:solidFill>
                  <a:srgbClr val="FFFFFF"/>
                </a:solidFill>
                <a:effectLst>
                  <a:outerShdw blurRad="38100" dist="38100" dir="2700000" algn="tl">
                    <a:srgbClr val="000000"/>
                  </a:outerShdw>
                </a:effectLst>
              </a:rPr>
              <a:t>leaves</a:t>
            </a:r>
          </a:p>
        </p:txBody>
      </p:sp>
      <p:sp>
        <p:nvSpPr>
          <p:cNvPr id="87062" name="Text Box 22"/>
          <p:cNvSpPr txBox="1">
            <a:spLocks noChangeArrowheads="1"/>
          </p:cNvSpPr>
          <p:nvPr/>
        </p:nvSpPr>
        <p:spPr bwMode="auto">
          <a:xfrm>
            <a:off x="6937375" y="1790700"/>
            <a:ext cx="1403350" cy="695325"/>
          </a:xfrm>
          <a:prstGeom prst="rect">
            <a:avLst/>
          </a:prstGeom>
          <a:noFill/>
          <a:ln w="12700">
            <a:noFill/>
            <a:miter lim="800000"/>
            <a:headEnd type="none" w="sm" len="sm"/>
            <a:tailEnd type="none" w="sm" len="sm"/>
          </a:ln>
          <a:effectLst/>
        </p:spPr>
        <p:txBody>
          <a:bodyPr wrap="none">
            <a:spAutoFit/>
          </a:bodyPr>
          <a:lstStyle/>
          <a:p>
            <a:pPr>
              <a:lnSpc>
                <a:spcPct val="90000"/>
              </a:lnSpc>
            </a:pPr>
            <a:r>
              <a:rPr lang="en-US">
                <a:solidFill>
                  <a:srgbClr val="FFFFFF"/>
                </a:solidFill>
                <a:effectLst>
                  <a:outerShdw blurRad="38100" dist="38100" dir="2700000" algn="tl">
                    <a:srgbClr val="000000"/>
                  </a:outerShdw>
                </a:effectLst>
              </a:rPr>
              <a:t>Customer</a:t>
            </a:r>
          </a:p>
          <a:p>
            <a:pPr>
              <a:lnSpc>
                <a:spcPct val="90000"/>
              </a:lnSpc>
            </a:pPr>
            <a:r>
              <a:rPr lang="en-US">
                <a:solidFill>
                  <a:srgbClr val="FFFFFF"/>
                </a:solidFill>
                <a:effectLst>
                  <a:outerShdw blurRad="38100" dist="38100" dir="2700000" algn="tl">
                    <a:srgbClr val="000000"/>
                  </a:outerShdw>
                </a:effectLst>
              </a:rPr>
              <a:t>leaves</a:t>
            </a:r>
          </a:p>
        </p:txBody>
      </p:sp>
      <p:sp>
        <p:nvSpPr>
          <p:cNvPr id="87063" name="Text Box 23"/>
          <p:cNvSpPr txBox="1">
            <a:spLocks noChangeArrowheads="1"/>
          </p:cNvSpPr>
          <p:nvPr/>
        </p:nvSpPr>
        <p:spPr bwMode="auto">
          <a:xfrm>
            <a:off x="1470025" y="4381500"/>
            <a:ext cx="1403350" cy="695325"/>
          </a:xfrm>
          <a:prstGeom prst="rect">
            <a:avLst/>
          </a:prstGeom>
          <a:noFill/>
          <a:ln w="12700">
            <a:noFill/>
            <a:miter lim="800000"/>
            <a:headEnd type="none" w="sm" len="sm"/>
            <a:tailEnd type="none" w="sm" len="sm"/>
          </a:ln>
          <a:effectLst/>
        </p:spPr>
        <p:txBody>
          <a:bodyPr wrap="none">
            <a:spAutoFit/>
          </a:bodyPr>
          <a:lstStyle/>
          <a:p>
            <a:pPr>
              <a:lnSpc>
                <a:spcPct val="90000"/>
              </a:lnSpc>
            </a:pPr>
            <a:r>
              <a:rPr lang="en-US">
                <a:solidFill>
                  <a:srgbClr val="FFFFFF"/>
                </a:solidFill>
                <a:effectLst>
                  <a:outerShdw blurRad="38100" dist="38100" dir="2700000" algn="tl">
                    <a:srgbClr val="000000"/>
                  </a:outerShdw>
                </a:effectLst>
              </a:rPr>
              <a:t>Customer</a:t>
            </a:r>
          </a:p>
          <a:p>
            <a:pPr>
              <a:lnSpc>
                <a:spcPct val="90000"/>
              </a:lnSpc>
            </a:pPr>
            <a:r>
              <a:rPr lang="en-US">
                <a:solidFill>
                  <a:srgbClr val="FFFFFF"/>
                </a:solidFill>
                <a:effectLst>
                  <a:outerShdw blurRad="38100" dist="38100" dir="2700000" algn="tl">
                    <a:srgbClr val="000000"/>
                  </a:outerShdw>
                </a:effectLst>
              </a:rPr>
              <a:t>arrives</a:t>
            </a:r>
          </a:p>
        </p:txBody>
      </p:sp>
      <p:sp>
        <p:nvSpPr>
          <p:cNvPr id="87064" name="Text Box 24"/>
          <p:cNvSpPr txBox="1">
            <a:spLocks noChangeArrowheads="1"/>
          </p:cNvSpPr>
          <p:nvPr/>
        </p:nvSpPr>
        <p:spPr bwMode="auto">
          <a:xfrm>
            <a:off x="1489075" y="1771650"/>
            <a:ext cx="1403350" cy="695325"/>
          </a:xfrm>
          <a:prstGeom prst="rect">
            <a:avLst/>
          </a:prstGeom>
          <a:noFill/>
          <a:ln w="12700">
            <a:noFill/>
            <a:miter lim="800000"/>
            <a:headEnd type="none" w="sm" len="sm"/>
            <a:tailEnd type="none" w="sm" len="sm"/>
          </a:ln>
          <a:effectLst/>
        </p:spPr>
        <p:txBody>
          <a:bodyPr wrap="none">
            <a:spAutoFit/>
          </a:bodyPr>
          <a:lstStyle/>
          <a:p>
            <a:pPr>
              <a:lnSpc>
                <a:spcPct val="90000"/>
              </a:lnSpc>
            </a:pPr>
            <a:r>
              <a:rPr lang="en-US" dirty="0">
                <a:solidFill>
                  <a:srgbClr val="FFFFFF"/>
                </a:solidFill>
                <a:effectLst>
                  <a:outerShdw blurRad="38100" dist="38100" dir="2700000" algn="tl">
                    <a:srgbClr val="000000"/>
                  </a:outerShdw>
                </a:effectLst>
              </a:rPr>
              <a:t>Customer</a:t>
            </a:r>
          </a:p>
          <a:p>
            <a:pPr>
              <a:lnSpc>
                <a:spcPct val="90000"/>
              </a:lnSpc>
            </a:pPr>
            <a:r>
              <a:rPr lang="en-US" dirty="0">
                <a:solidFill>
                  <a:srgbClr val="FFFFFF"/>
                </a:solidFill>
                <a:effectLst>
                  <a:outerShdw blurRad="38100" dist="38100" dir="2700000" algn="tl">
                    <a:srgbClr val="000000"/>
                  </a:outerShdw>
                </a:effectLst>
              </a:rPr>
              <a:t>arrives</a:t>
            </a:r>
          </a:p>
        </p:txBody>
      </p:sp>
      <p:sp>
        <p:nvSpPr>
          <p:cNvPr id="87065" name="Text Box 25"/>
          <p:cNvSpPr txBox="1">
            <a:spLocks noChangeArrowheads="1"/>
          </p:cNvSpPr>
          <p:nvPr/>
        </p:nvSpPr>
        <p:spPr bwMode="auto">
          <a:xfrm>
            <a:off x="3017838" y="1752600"/>
            <a:ext cx="1700212" cy="393700"/>
          </a:xfrm>
          <a:prstGeom prst="rect">
            <a:avLst/>
          </a:prstGeom>
          <a:noFill/>
          <a:ln w="12700">
            <a:noFill/>
            <a:miter lim="800000"/>
            <a:headEnd type="none" w="sm" len="sm"/>
            <a:tailEnd type="none" w="sm" len="sm"/>
          </a:ln>
          <a:effectLst/>
        </p:spPr>
        <p:txBody>
          <a:bodyPr wrap="none">
            <a:spAutoFit/>
          </a:bodyPr>
          <a:lstStyle/>
          <a:p>
            <a:pPr>
              <a:lnSpc>
                <a:spcPct val="90000"/>
              </a:lnSpc>
            </a:pPr>
            <a:r>
              <a:rPr lang="en-US" dirty="0">
                <a:solidFill>
                  <a:srgbClr val="FFFFFF"/>
                </a:solidFill>
                <a:effectLst>
                  <a:outerShdw blurRad="38100" dist="38100" dir="2700000" algn="tl">
                    <a:srgbClr val="000000"/>
                  </a:outerShdw>
                </a:effectLst>
              </a:rPr>
              <a:t>Waiting line</a:t>
            </a:r>
          </a:p>
        </p:txBody>
      </p:sp>
      <p:sp>
        <p:nvSpPr>
          <p:cNvPr id="87066" name="Text Box 26"/>
          <p:cNvSpPr txBox="1">
            <a:spLocks noChangeArrowheads="1"/>
          </p:cNvSpPr>
          <p:nvPr/>
        </p:nvSpPr>
        <p:spPr bwMode="auto">
          <a:xfrm>
            <a:off x="2979738" y="4362450"/>
            <a:ext cx="1700212" cy="393700"/>
          </a:xfrm>
          <a:prstGeom prst="rect">
            <a:avLst/>
          </a:prstGeom>
          <a:noFill/>
          <a:ln w="12700">
            <a:noFill/>
            <a:miter lim="800000"/>
            <a:headEnd type="none" w="sm" len="sm"/>
            <a:tailEnd type="none" w="sm" len="sm"/>
          </a:ln>
          <a:effectLst/>
        </p:spPr>
        <p:txBody>
          <a:bodyPr wrap="none">
            <a:spAutoFit/>
          </a:bodyPr>
          <a:lstStyle/>
          <a:p>
            <a:pPr>
              <a:lnSpc>
                <a:spcPct val="90000"/>
              </a:lnSpc>
            </a:pPr>
            <a:r>
              <a:rPr lang="en-US">
                <a:solidFill>
                  <a:srgbClr val="FFFFFF"/>
                </a:solidFill>
                <a:effectLst>
                  <a:outerShdw blurRad="38100" dist="38100" dir="2700000" algn="tl">
                    <a:srgbClr val="000000"/>
                  </a:outerShdw>
                </a:effectLst>
              </a:rPr>
              <a:t>Waiting line</a:t>
            </a:r>
          </a:p>
        </p:txBody>
      </p:sp>
      <p:sp>
        <p:nvSpPr>
          <p:cNvPr id="87067" name="Text Box 27"/>
          <p:cNvSpPr txBox="1">
            <a:spLocks noChangeArrowheads="1"/>
          </p:cNvSpPr>
          <p:nvPr/>
        </p:nvSpPr>
        <p:spPr bwMode="auto">
          <a:xfrm>
            <a:off x="5653088" y="1276350"/>
            <a:ext cx="1074737" cy="393700"/>
          </a:xfrm>
          <a:prstGeom prst="rect">
            <a:avLst/>
          </a:prstGeom>
          <a:noFill/>
          <a:ln w="12700">
            <a:noFill/>
            <a:miter lim="800000"/>
            <a:headEnd type="none" w="sm" len="sm"/>
            <a:tailEnd type="none" w="sm" len="sm"/>
          </a:ln>
          <a:effectLst/>
        </p:spPr>
        <p:txBody>
          <a:bodyPr wrap="none">
            <a:spAutoFit/>
          </a:bodyPr>
          <a:lstStyle/>
          <a:p>
            <a:pPr>
              <a:lnSpc>
                <a:spcPct val="90000"/>
              </a:lnSpc>
            </a:pPr>
            <a:r>
              <a:rPr lang="en-US">
                <a:effectLst>
                  <a:outerShdw blurRad="38100" dist="38100" dir="2700000" algn="tl">
                    <a:srgbClr val="000000"/>
                  </a:outerShdw>
                </a:effectLst>
              </a:rPr>
              <a:t>System</a:t>
            </a:r>
          </a:p>
        </p:txBody>
      </p:sp>
      <p:sp>
        <p:nvSpPr>
          <p:cNvPr id="87068" name="Text Box 28"/>
          <p:cNvSpPr txBox="1">
            <a:spLocks noChangeArrowheads="1"/>
          </p:cNvSpPr>
          <p:nvPr/>
        </p:nvSpPr>
        <p:spPr bwMode="auto">
          <a:xfrm>
            <a:off x="5653088" y="3028950"/>
            <a:ext cx="1074737" cy="393700"/>
          </a:xfrm>
          <a:prstGeom prst="rect">
            <a:avLst/>
          </a:prstGeom>
          <a:noFill/>
          <a:ln w="12700">
            <a:noFill/>
            <a:miter lim="800000"/>
            <a:headEnd type="none" w="sm" len="sm"/>
            <a:tailEnd type="none" w="sm" len="sm"/>
          </a:ln>
          <a:effectLst/>
        </p:spPr>
        <p:txBody>
          <a:bodyPr wrap="none">
            <a:spAutoFit/>
          </a:bodyPr>
          <a:lstStyle/>
          <a:p>
            <a:pPr>
              <a:lnSpc>
                <a:spcPct val="90000"/>
              </a:lnSpc>
            </a:pPr>
            <a:r>
              <a:rPr lang="en-US">
                <a:effectLst>
                  <a:outerShdw blurRad="38100" dist="38100" dir="2700000" algn="tl">
                    <a:srgbClr val="000000"/>
                  </a:outerShdw>
                </a:effectLst>
              </a:rPr>
              <a:t>System</a:t>
            </a:r>
          </a:p>
        </p:txBody>
      </p:sp>
      <p:sp>
        <p:nvSpPr>
          <p:cNvPr id="27" name="Rectangle 3"/>
          <p:cNvSpPr txBox="1">
            <a:spLocks noChangeArrowheads="1"/>
          </p:cNvSpPr>
          <p:nvPr/>
        </p:nvSpPr>
        <p:spPr bwMode="auto">
          <a:xfrm>
            <a:off x="674688" y="1079500"/>
            <a:ext cx="7772400" cy="2217738"/>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r>
              <a:rPr kumimoji="0" lang="en-US" sz="2400" b="0" i="0" u="none" strike="noStrike" kern="0" cap="none" spc="0" normalizeH="0" baseline="0" noProof="0" smtClean="0">
                <a:ln>
                  <a:noFill/>
                </a:ln>
                <a:solidFill>
                  <a:srgbClr val="66FFFF"/>
                </a:solidFill>
                <a:effectLst>
                  <a:outerShdw blurRad="38100" dist="38100" dir="2700000" algn="tl">
                    <a:srgbClr val="000000"/>
                  </a:outerShdw>
                </a:effectLst>
                <a:uLnTx/>
                <a:uFillTx/>
                <a:latin typeface="+mn-lt"/>
                <a:ea typeface="+mn-ea"/>
                <a:cs typeface="+mn-cs"/>
              </a:rPr>
              <a:t>Single Service Channel</a:t>
            </a:r>
          </a:p>
          <a:p>
            <a:pPr marL="742950" marR="0" lvl="1" indent="-285750" algn="l" defTabSz="914400" rtl="0" eaLnBrk="0" fontAlgn="base" latinLnBrk="0" hangingPunct="0">
              <a:lnSpc>
                <a:spcPct val="100000"/>
              </a:lnSpc>
              <a:spcBef>
                <a:spcPct val="20000"/>
              </a:spcBef>
              <a:spcAft>
                <a:spcPct val="0"/>
              </a:spcAft>
              <a:buClr>
                <a:srgbClr val="66FFFF"/>
              </a:buClr>
              <a:buSzPct val="125000"/>
              <a:buFontTx/>
              <a:buChar char="•"/>
              <a:tabLst/>
              <a:defRPr/>
            </a:pPr>
            <a:endParaRPr kumimoji="0" lang="en-US" sz="24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66FFFF"/>
              </a:buClr>
              <a:buSzPct val="125000"/>
              <a:buFontTx/>
              <a:buNone/>
              <a:tabLst/>
              <a:defRPr/>
            </a:pPr>
            <a:endParaRPr kumimoji="0" lang="en-US" sz="24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66FFFF"/>
              </a:buClr>
              <a:buSzPct val="125000"/>
              <a:buFontTx/>
              <a:buChar char="•"/>
              <a:tabLst/>
              <a:defRPr/>
            </a:pPr>
            <a:endParaRPr kumimoji="0" lang="en-US" sz="24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r>
              <a:rPr kumimoji="0" lang="en-US" sz="2400" b="0" i="0" u="none" strike="noStrike" kern="0" cap="none" spc="0" normalizeH="0" baseline="0" noProof="0" smtClean="0">
                <a:ln>
                  <a:noFill/>
                </a:ln>
                <a:solidFill>
                  <a:srgbClr val="66FFFF"/>
                </a:solidFill>
                <a:effectLst>
                  <a:outerShdw blurRad="38100" dist="38100" dir="2700000" algn="tl">
                    <a:srgbClr val="000000"/>
                  </a:outerShdw>
                </a:effectLst>
                <a:uLnTx/>
                <a:uFillTx/>
                <a:latin typeface="+mn-lt"/>
                <a:ea typeface="+mn-ea"/>
                <a:cs typeface="+mn-cs"/>
              </a:rPr>
              <a:t>Multiple Service Channels</a:t>
            </a:r>
            <a:endParaRPr kumimoji="0" lang="en-US" sz="2400" b="0" i="0" u="none" strike="noStrike" kern="0" cap="none" spc="0" normalizeH="0" baseline="0" noProof="0">
              <a:ln>
                <a:noFill/>
              </a:ln>
              <a:solidFill>
                <a:srgbClr val="66FFFF"/>
              </a:solidFill>
              <a:effectLst>
                <a:outerShdw blurRad="38100" dist="38100" dir="2700000" algn="tl">
                  <a:srgbClr val="000000"/>
                </a:outerShdw>
              </a:effectLst>
              <a:uLnTx/>
              <a:uFillTx/>
              <a:latin typeface="+mn-lt"/>
              <a:ea typeface="+mn-ea"/>
              <a:cs typeface="+mn-cs"/>
            </a:endParaRPr>
          </a:p>
        </p:txBody>
      </p:sp>
    </p:spTree>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ChangeArrowheads="1"/>
          </p:cNvSpPr>
          <p:nvPr/>
        </p:nvSpPr>
        <p:spPr bwMode="auto">
          <a:xfrm>
            <a:off x="836613" y="204788"/>
            <a:ext cx="7475537" cy="5095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rPr>
              <a:t>Steady-State Operation</a:t>
            </a:r>
          </a:p>
        </p:txBody>
      </p:sp>
      <p:sp>
        <p:nvSpPr>
          <p:cNvPr id="137219" name="Rectangle 3"/>
          <p:cNvSpPr>
            <a:spLocks noChangeArrowheads="1"/>
          </p:cNvSpPr>
          <p:nvPr/>
        </p:nvSpPr>
        <p:spPr bwMode="auto">
          <a:xfrm>
            <a:off x="687388" y="1093788"/>
            <a:ext cx="7643812" cy="4748212"/>
          </a:xfrm>
          <a:prstGeom prst="rect">
            <a:avLst/>
          </a:prstGeom>
          <a:noFill/>
          <a:ln w="12700">
            <a:noFill/>
            <a:miter lim="800000"/>
            <a:headEnd/>
            <a:tailEnd/>
          </a:ln>
          <a:effec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cs typeface="Times New Roman" pitchFamily="18" charset="0"/>
              </a:rPr>
              <a:t>When a business like a restaurant opens in the morning, no customers are in the restaurant.</a:t>
            </a:r>
          </a:p>
          <a:p>
            <a:pPr marL="342900" indent="-342900" algn="l">
              <a:lnSpc>
                <a:spcPct val="90000"/>
              </a:lnSpc>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cs typeface="Times New Roman" pitchFamily="18" charset="0"/>
              </a:rPr>
              <a:t>Gradually, activity builds up to a normal or steady state. </a:t>
            </a:r>
          </a:p>
          <a:p>
            <a:pPr marL="342900" indent="-342900" algn="l">
              <a:lnSpc>
                <a:spcPct val="90000"/>
              </a:lnSpc>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cs typeface="Times New Roman" pitchFamily="18" charset="0"/>
              </a:rPr>
              <a:t>The beginning or start-up period is referred to as the </a:t>
            </a:r>
            <a:r>
              <a:rPr lang="en-US" sz="2400" u="sng" dirty="0">
                <a:effectLst>
                  <a:outerShdw blurRad="38100" dist="38100" dir="2700000" algn="tl">
                    <a:srgbClr val="000000"/>
                  </a:outerShdw>
                </a:effectLst>
                <a:cs typeface="Times New Roman" pitchFamily="18" charset="0"/>
              </a:rPr>
              <a:t>transient period</a:t>
            </a:r>
            <a:r>
              <a:rPr lang="en-US" sz="2400" dirty="0">
                <a:effectLst>
                  <a:outerShdw blurRad="38100" dist="38100" dir="2700000" algn="tl">
                    <a:srgbClr val="000000"/>
                  </a:outerShdw>
                </a:effectLst>
                <a:cs typeface="Times New Roman" pitchFamily="18" charset="0"/>
              </a:rPr>
              <a:t>. </a:t>
            </a:r>
          </a:p>
          <a:p>
            <a:pPr marL="342900" indent="-342900" algn="l">
              <a:lnSpc>
                <a:spcPct val="90000"/>
              </a:lnSpc>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cs typeface="Times New Roman" pitchFamily="18" charset="0"/>
              </a:rPr>
              <a:t>The transient period ends when the system reaches the normal or </a:t>
            </a:r>
            <a:r>
              <a:rPr lang="en-US" sz="2400" u="sng" dirty="0">
                <a:effectLst>
                  <a:outerShdw blurRad="38100" dist="38100" dir="2700000" algn="tl">
                    <a:srgbClr val="000000"/>
                  </a:outerShdw>
                </a:effectLst>
                <a:cs typeface="Times New Roman" pitchFamily="18" charset="0"/>
              </a:rPr>
              <a:t>steady-state operation</a:t>
            </a:r>
            <a:r>
              <a:rPr lang="en-US" sz="2400" dirty="0">
                <a:effectLst>
                  <a:outerShdw blurRad="38100" dist="38100" dir="2700000" algn="tl">
                    <a:srgbClr val="000000"/>
                  </a:outerShdw>
                </a:effectLst>
                <a:cs typeface="Times New Roman" pitchFamily="18" charset="0"/>
              </a:rPr>
              <a:t>. </a:t>
            </a:r>
            <a:endParaRPr lang="en-US" sz="2400" dirty="0" smtClean="0">
              <a:effectLst>
                <a:outerShdw blurRad="38100" dist="38100" dir="2700000" algn="tl">
                  <a:srgbClr val="000000"/>
                </a:outerShdw>
              </a:effectLst>
              <a:cs typeface="Times New Roman" pitchFamily="18" charset="0"/>
            </a:endParaRPr>
          </a:p>
          <a:p>
            <a:pPr marL="342900" indent="-342900" algn="l">
              <a:lnSpc>
                <a:spcPct val="90000"/>
              </a:lnSpc>
              <a:spcBef>
                <a:spcPct val="20000"/>
              </a:spcBef>
              <a:buClr>
                <a:srgbClr val="66FFFF"/>
              </a:buClr>
              <a:buSzPct val="75000"/>
            </a:pPr>
            <a:endParaRPr lang="en-US" sz="2400" dirty="0">
              <a:effectLst>
                <a:outerShdw blurRad="38100" dist="38100" dir="2700000" algn="tl">
                  <a:srgbClr val="000000"/>
                </a:outerShdw>
              </a:effectLst>
              <a:cs typeface="Times New Roman" pitchFamily="18" charset="0"/>
            </a:endParaRPr>
          </a:p>
          <a:p>
            <a:pPr marL="342900" indent="-342900" algn="l">
              <a:lnSpc>
                <a:spcPct val="90000"/>
              </a:lnSpc>
              <a:spcBef>
                <a:spcPct val="20000"/>
              </a:spcBef>
              <a:buClr>
                <a:srgbClr val="66FFFF"/>
              </a:buClr>
              <a:buSzPct val="75000"/>
              <a:buFont typeface="Monotype Sorts" pitchFamily="2" charset="2"/>
              <a:buChar char="n"/>
            </a:pPr>
            <a:r>
              <a:rPr lang="en-US" sz="2400" u="sng" dirty="0">
                <a:effectLst>
                  <a:outerShdw blurRad="38100" dist="38100" dir="2700000" algn="tl">
                    <a:srgbClr val="000000"/>
                  </a:outerShdw>
                </a:effectLst>
                <a:cs typeface="Times New Roman" pitchFamily="18" charset="0"/>
              </a:rPr>
              <a:t>Waiting </a:t>
            </a:r>
            <a:r>
              <a:rPr lang="en-US" sz="2400" u="sng" dirty="0" smtClean="0">
                <a:effectLst>
                  <a:outerShdw blurRad="38100" dist="38100" dir="2700000" algn="tl">
                    <a:srgbClr val="000000"/>
                  </a:outerShdw>
                </a:effectLst>
                <a:cs typeface="Times New Roman" pitchFamily="18" charset="0"/>
              </a:rPr>
              <a:t>line/</a:t>
            </a:r>
            <a:r>
              <a:rPr lang="en-US" sz="2400" u="sng" dirty="0" err="1" smtClean="0">
                <a:effectLst>
                  <a:outerShdw blurRad="38100" dist="38100" dir="2700000" algn="tl">
                    <a:srgbClr val="000000"/>
                  </a:outerShdw>
                </a:effectLst>
                <a:cs typeface="Times New Roman" pitchFamily="18" charset="0"/>
              </a:rPr>
              <a:t>Queueing</a:t>
            </a:r>
            <a:r>
              <a:rPr lang="en-US" sz="2400" u="sng" dirty="0" smtClean="0">
                <a:effectLst>
                  <a:outerShdw blurRad="38100" dist="38100" dir="2700000" algn="tl">
                    <a:srgbClr val="000000"/>
                  </a:outerShdw>
                </a:effectLst>
                <a:cs typeface="Times New Roman" pitchFamily="18" charset="0"/>
              </a:rPr>
              <a:t>  </a:t>
            </a:r>
            <a:r>
              <a:rPr lang="en-US" sz="2400" u="sng" dirty="0">
                <a:effectLst>
                  <a:outerShdw blurRad="38100" dist="38100" dir="2700000" algn="tl">
                    <a:srgbClr val="000000"/>
                  </a:outerShdw>
                </a:effectLst>
                <a:cs typeface="Times New Roman" pitchFamily="18" charset="0"/>
              </a:rPr>
              <a:t>models describe the steady-state operating characteristics of a waiting line.</a:t>
            </a:r>
            <a:r>
              <a:rPr lang="en-US" sz="2400" u="sng" dirty="0">
                <a:effectLst>
                  <a:outerShdw blurRad="38100" dist="38100" dir="2700000" algn="tl">
                    <a:srgbClr val="000000"/>
                  </a:outerShdw>
                </a:effectLst>
              </a:rPr>
              <a:t> </a:t>
            </a:r>
          </a:p>
        </p:txBody>
      </p:sp>
    </p:spTree>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836613" y="242888"/>
            <a:ext cx="7475537" cy="433387"/>
          </a:xfrm>
          <a:noFill/>
          <a:ln/>
        </p:spPr>
        <p:txBody>
          <a:bodyPr/>
          <a:lstStyle/>
          <a:p>
            <a:r>
              <a:rPr lang="en-US"/>
              <a:t>Queuing Systems</a:t>
            </a:r>
          </a:p>
        </p:txBody>
      </p:sp>
      <p:sp>
        <p:nvSpPr>
          <p:cNvPr id="8195" name="Rectangle 3"/>
          <p:cNvSpPr>
            <a:spLocks noGrp="1" noChangeArrowheads="1"/>
          </p:cNvSpPr>
          <p:nvPr>
            <p:ph type="body" idx="1"/>
          </p:nvPr>
        </p:nvSpPr>
        <p:spPr>
          <a:xfrm>
            <a:off x="687388" y="1081088"/>
            <a:ext cx="7456487" cy="2119312"/>
          </a:xfrm>
          <a:noFill/>
          <a:ln/>
        </p:spPr>
        <p:txBody>
          <a:bodyPr/>
          <a:lstStyle/>
          <a:p>
            <a:r>
              <a:rPr lang="en-US" dirty="0"/>
              <a:t>A </a:t>
            </a:r>
            <a:r>
              <a:rPr lang="en-US" u="sng" dirty="0"/>
              <a:t>three part code</a:t>
            </a:r>
            <a:r>
              <a:rPr lang="en-US" dirty="0"/>
              <a:t> of the form </a:t>
            </a:r>
            <a:r>
              <a:rPr lang="en-US" i="1" dirty="0"/>
              <a:t>A</a:t>
            </a:r>
            <a:r>
              <a:rPr lang="en-US" dirty="0"/>
              <a:t>/</a:t>
            </a:r>
            <a:r>
              <a:rPr lang="en-US" i="1" dirty="0"/>
              <a:t>B</a:t>
            </a:r>
            <a:r>
              <a:rPr lang="en-US" dirty="0"/>
              <a:t>/</a:t>
            </a:r>
            <a:r>
              <a:rPr lang="en-US" i="1" dirty="0"/>
              <a:t>k</a:t>
            </a:r>
            <a:r>
              <a:rPr lang="en-US" dirty="0"/>
              <a:t>  is used to describe various queuing systems.  </a:t>
            </a:r>
          </a:p>
          <a:p>
            <a:r>
              <a:rPr lang="en-US" b="1" i="1" dirty="0"/>
              <a:t>A</a:t>
            </a:r>
            <a:r>
              <a:rPr lang="en-US" dirty="0"/>
              <a:t> identifies the </a:t>
            </a:r>
            <a:r>
              <a:rPr lang="en-US" u="sng" dirty="0"/>
              <a:t>arrival distribution</a:t>
            </a:r>
            <a:r>
              <a:rPr lang="en-US" dirty="0"/>
              <a:t>, </a:t>
            </a:r>
            <a:r>
              <a:rPr lang="en-US" b="1" i="1" dirty="0"/>
              <a:t>B</a:t>
            </a:r>
            <a:r>
              <a:rPr lang="en-US" dirty="0"/>
              <a:t>  the </a:t>
            </a:r>
            <a:r>
              <a:rPr lang="en-US" u="sng" dirty="0"/>
              <a:t>service (departure) distribution</a:t>
            </a:r>
            <a:r>
              <a:rPr lang="en-US" dirty="0"/>
              <a:t>, and </a:t>
            </a:r>
            <a:r>
              <a:rPr lang="en-US" b="1" i="1" dirty="0"/>
              <a:t>k</a:t>
            </a:r>
            <a:r>
              <a:rPr lang="en-US" dirty="0"/>
              <a:t>  the </a:t>
            </a:r>
            <a:r>
              <a:rPr lang="en-US" u="sng" dirty="0"/>
              <a:t>number of </a:t>
            </a:r>
            <a:r>
              <a:rPr lang="en-US" u="sng" dirty="0" smtClean="0"/>
              <a:t>identical servers</a:t>
            </a:r>
            <a:r>
              <a:rPr lang="en-US" dirty="0" smtClean="0"/>
              <a:t> </a:t>
            </a:r>
            <a:r>
              <a:rPr lang="en-US" dirty="0"/>
              <a:t>for the system</a:t>
            </a:r>
            <a:r>
              <a:rPr lang="en-US" dirty="0" smtClean="0"/>
              <a:t>.</a:t>
            </a:r>
          </a:p>
          <a:p>
            <a:pPr>
              <a:lnSpc>
                <a:spcPct val="90000"/>
              </a:lnSpc>
            </a:pPr>
            <a:r>
              <a:rPr lang="en-US" dirty="0" smtClean="0"/>
              <a:t>Symbols used for the arrival and service processes are:  </a:t>
            </a:r>
            <a:r>
              <a:rPr lang="en-US" i="1" dirty="0" smtClean="0"/>
              <a:t>M</a:t>
            </a:r>
            <a:r>
              <a:rPr lang="en-US" dirty="0" smtClean="0"/>
              <a:t> - Markov distributions (Poisson/exponential), </a:t>
            </a:r>
            <a:r>
              <a:rPr lang="en-US" i="1" dirty="0" smtClean="0"/>
              <a:t>D</a:t>
            </a:r>
            <a:r>
              <a:rPr lang="en-US" dirty="0" smtClean="0"/>
              <a:t> - Deterministic (constant) and </a:t>
            </a:r>
            <a:r>
              <a:rPr lang="en-US" i="1" dirty="0" smtClean="0"/>
              <a:t>G</a:t>
            </a:r>
            <a:r>
              <a:rPr lang="en-US" dirty="0" smtClean="0"/>
              <a:t> - General distribution (with a known mean and variance). </a:t>
            </a:r>
          </a:p>
          <a:p>
            <a:pPr>
              <a:lnSpc>
                <a:spcPct val="90000"/>
              </a:lnSpc>
              <a:buNone/>
            </a:pPr>
            <a:r>
              <a:rPr lang="en-US" dirty="0" smtClean="0"/>
              <a:t>	For example, </a:t>
            </a:r>
            <a:r>
              <a:rPr lang="en-US" i="1" dirty="0" smtClean="0"/>
              <a:t>M</a:t>
            </a:r>
            <a:r>
              <a:rPr lang="en-US" dirty="0" smtClean="0"/>
              <a:t>/</a:t>
            </a:r>
            <a:r>
              <a:rPr lang="en-US" i="1" dirty="0" smtClean="0"/>
              <a:t>M</a:t>
            </a:r>
            <a:r>
              <a:rPr lang="en-US" dirty="0" smtClean="0"/>
              <a:t>/</a:t>
            </a:r>
            <a:r>
              <a:rPr lang="en-US" i="1" dirty="0" smtClean="0"/>
              <a:t>k</a:t>
            </a:r>
            <a:r>
              <a:rPr lang="en-US" dirty="0" smtClean="0"/>
              <a:t>  refers to a system in which arrivals occur according to a Poisson distribution, service times follow an exponential distribution and there are </a:t>
            </a:r>
            <a:r>
              <a:rPr lang="en-US" i="1" dirty="0" smtClean="0"/>
              <a:t>k</a:t>
            </a:r>
            <a:r>
              <a:rPr lang="en-US" dirty="0" smtClean="0"/>
              <a:t>  servers working at identical service rates.  </a:t>
            </a:r>
          </a:p>
          <a:p>
            <a:pPr>
              <a:lnSpc>
                <a:spcPct val="90000"/>
              </a:lnSpc>
            </a:pPr>
            <a:endParaRPr lang="en-US" dirty="0" smtClean="0"/>
          </a:p>
          <a:p>
            <a:endParaRPr lang="en-US" dirty="0"/>
          </a:p>
        </p:txBody>
      </p:sp>
    </p:spTree>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t>Analytical Formulas</a:t>
            </a:r>
          </a:p>
        </p:txBody>
      </p:sp>
      <p:sp>
        <p:nvSpPr>
          <p:cNvPr id="84995" name="Rectangle 3"/>
          <p:cNvSpPr>
            <a:spLocks noGrp="1" noChangeArrowheads="1"/>
          </p:cNvSpPr>
          <p:nvPr>
            <p:ph type="body" idx="1"/>
          </p:nvPr>
        </p:nvSpPr>
        <p:spPr>
          <a:xfrm>
            <a:off x="685800" y="1077913"/>
            <a:ext cx="8101013" cy="4440237"/>
          </a:xfrm>
        </p:spPr>
        <p:txBody>
          <a:bodyPr/>
          <a:lstStyle/>
          <a:p>
            <a:r>
              <a:rPr lang="en-US" dirty="0"/>
              <a:t>When the queue discipline is FCFS, analytical formulas have been derived for several different queuing models including the following:  </a:t>
            </a:r>
          </a:p>
          <a:p>
            <a:pPr lvl="1">
              <a:lnSpc>
                <a:spcPct val="90000"/>
              </a:lnSpc>
            </a:pPr>
            <a:r>
              <a:rPr lang="en-US" i="1" dirty="0"/>
              <a:t> M</a:t>
            </a:r>
            <a:r>
              <a:rPr lang="en-US" dirty="0"/>
              <a:t>/</a:t>
            </a:r>
            <a:r>
              <a:rPr lang="en-US" i="1" dirty="0"/>
              <a:t>M</a:t>
            </a:r>
            <a:r>
              <a:rPr lang="en-US" dirty="0"/>
              <a:t>/1</a:t>
            </a:r>
          </a:p>
          <a:p>
            <a:pPr lvl="1">
              <a:lnSpc>
                <a:spcPct val="90000"/>
              </a:lnSpc>
            </a:pPr>
            <a:r>
              <a:rPr lang="en-US" i="1" dirty="0" smtClean="0"/>
              <a:t> M</a:t>
            </a:r>
            <a:r>
              <a:rPr lang="en-US" dirty="0" smtClean="0"/>
              <a:t>/</a:t>
            </a:r>
            <a:r>
              <a:rPr lang="en-US" i="1" dirty="0" smtClean="0"/>
              <a:t>D</a:t>
            </a:r>
            <a:r>
              <a:rPr lang="en-US" dirty="0" smtClean="0"/>
              <a:t>/</a:t>
            </a:r>
            <a:r>
              <a:rPr lang="en-US" i="1" dirty="0" smtClean="0"/>
              <a:t>1</a:t>
            </a:r>
          </a:p>
          <a:p>
            <a:pPr lvl="1">
              <a:lnSpc>
                <a:spcPct val="90000"/>
              </a:lnSpc>
            </a:pPr>
            <a:r>
              <a:rPr lang="en-US" i="1" dirty="0" smtClean="0"/>
              <a:t> M</a:t>
            </a:r>
            <a:r>
              <a:rPr lang="en-US" dirty="0" smtClean="0"/>
              <a:t>/</a:t>
            </a:r>
            <a:r>
              <a:rPr lang="en-US" i="1" dirty="0" smtClean="0"/>
              <a:t>M</a:t>
            </a:r>
            <a:r>
              <a:rPr lang="en-US" dirty="0" smtClean="0"/>
              <a:t>/</a:t>
            </a:r>
            <a:r>
              <a:rPr lang="en-US" i="1" dirty="0" smtClean="0"/>
              <a:t>k</a:t>
            </a:r>
          </a:p>
          <a:p>
            <a:pPr lvl="1">
              <a:lnSpc>
                <a:spcPct val="90000"/>
              </a:lnSpc>
              <a:buNone/>
            </a:pPr>
            <a:endParaRPr lang="en-US" dirty="0" smtClean="0"/>
          </a:p>
          <a:p>
            <a:r>
              <a:rPr lang="en-US" dirty="0" smtClean="0"/>
              <a:t>Analytical formulas are not available for all possible queuing systems.  In this event, insights may be gained through a simulation of the system. </a:t>
            </a:r>
            <a:endParaRPr lang="en-US" dirty="0"/>
          </a:p>
        </p:txBody>
      </p:sp>
    </p:spTree>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p:cNvSpPr>
          <p:nvPr/>
        </p:nvSpPr>
        <p:spPr bwMode="auto">
          <a:xfrm>
            <a:off x="836613" y="242888"/>
            <a:ext cx="7475537" cy="433387"/>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rPr>
              <a:t>Queuing </a:t>
            </a:r>
            <a:r>
              <a:rPr lang="en-US" sz="2800" dirty="0" smtClean="0">
                <a:solidFill>
                  <a:srgbClr val="66FFFF"/>
                </a:solidFill>
                <a:effectLst>
                  <a:outerShdw blurRad="38100" dist="38100" dir="2700000" algn="tl">
                    <a:srgbClr val="000000"/>
                  </a:outerShdw>
                </a:effectLst>
              </a:rPr>
              <a:t>Systems Assumptions</a:t>
            </a:r>
            <a:endParaRPr lang="en-US" sz="2800" dirty="0">
              <a:solidFill>
                <a:srgbClr val="66FFFF"/>
              </a:solidFill>
              <a:effectLst>
                <a:outerShdw blurRad="38100" dist="38100" dir="2700000" algn="tl">
                  <a:srgbClr val="000000"/>
                </a:outerShdw>
              </a:effectLst>
            </a:endParaRPr>
          </a:p>
        </p:txBody>
      </p:sp>
      <p:sp>
        <p:nvSpPr>
          <p:cNvPr id="125955" name="Rectangle 3"/>
          <p:cNvSpPr>
            <a:spLocks noChangeArrowheads="1"/>
          </p:cNvSpPr>
          <p:nvPr/>
        </p:nvSpPr>
        <p:spPr bwMode="auto">
          <a:xfrm>
            <a:off x="687388" y="1093788"/>
            <a:ext cx="7631112" cy="5180012"/>
          </a:xfrm>
          <a:prstGeom prst="rect">
            <a:avLst/>
          </a:prstGeom>
          <a:noFill/>
          <a:ln w="12700">
            <a:noFill/>
            <a:miter lim="800000"/>
            <a:headEnd/>
            <a:tailEnd/>
          </a:ln>
          <a:effec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The arrival rate is </a:t>
            </a:r>
            <a:r>
              <a:rPr lang="en-US" sz="2400" dirty="0" smtClean="0">
                <a:effectLst>
                  <a:outerShdw blurRad="38100" dist="38100" dir="2700000" algn="tl">
                    <a:srgbClr val="000000"/>
                  </a:outerShdw>
                </a:effectLst>
                <a:latin typeface="Symbol" pitchFamily="18" charset="2"/>
              </a:rPr>
              <a:t>l</a:t>
            </a:r>
            <a:r>
              <a:rPr lang="en-US" sz="2400" dirty="0" smtClean="0">
                <a:effectLst>
                  <a:outerShdw blurRad="38100" dist="38100" dir="2700000" algn="tl">
                    <a:srgbClr val="000000"/>
                  </a:outerShdw>
                </a:effectLst>
              </a:rPr>
              <a:t> and arrival process is Poisson</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There is one line/channel</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The service rate, </a:t>
            </a:r>
            <a:r>
              <a:rPr lang="en-US" sz="2400" dirty="0" smtClean="0">
                <a:effectLst>
                  <a:outerShdw blurRad="38100" dist="38100" dir="2700000" algn="tl">
                    <a:srgbClr val="000000"/>
                  </a:outerShdw>
                </a:effectLst>
                <a:latin typeface="Symbol" pitchFamily="18" charset="2"/>
              </a:rPr>
              <a:t>m</a:t>
            </a:r>
            <a:r>
              <a:rPr lang="en-US" sz="2400" dirty="0" smtClean="0">
                <a:effectLst>
                  <a:outerShdw blurRad="38100" dist="38100" dir="2700000" algn="tl">
                    <a:srgbClr val="000000"/>
                  </a:outerShdw>
                </a:effectLst>
              </a:rPr>
              <a:t>, is </a:t>
            </a:r>
            <a:r>
              <a:rPr lang="en-US" sz="2400" u="sng" dirty="0" smtClean="0">
                <a:effectLst>
                  <a:outerShdw blurRad="38100" dist="38100" dir="2700000" algn="tl">
                    <a:srgbClr val="000000"/>
                  </a:outerShdw>
                </a:effectLst>
              </a:rPr>
              <a:t>per server </a:t>
            </a:r>
            <a:r>
              <a:rPr lang="en-US" sz="2400" dirty="0" smtClean="0">
                <a:effectLst>
                  <a:outerShdw blurRad="38100" dist="38100" dir="2700000" algn="tl">
                    <a:srgbClr val="000000"/>
                  </a:outerShdw>
                </a:effectLst>
              </a:rPr>
              <a:t>(even for M/M/K).</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The queue discipline is FCFS</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solidFill>
                  <a:srgbClr val="F7FFFF"/>
                </a:solidFill>
              </a:rPr>
              <a:t>Unlimited maximum queue length</a:t>
            </a:r>
          </a:p>
          <a:p>
            <a:pPr marL="342900" indent="-342900" algn="l">
              <a:lnSpc>
                <a:spcPct val="90000"/>
              </a:lnSpc>
              <a:spcBef>
                <a:spcPct val="20000"/>
              </a:spcBef>
              <a:buClr>
                <a:srgbClr val="66FFFF"/>
              </a:buClr>
              <a:buSzPct val="75000"/>
            </a:pPr>
            <a:endParaRPr lang="en-US" sz="800" dirty="0" smtClean="0">
              <a:solidFill>
                <a:srgbClr val="F7FFFF"/>
              </a:solidFill>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solidFill>
                  <a:srgbClr val="F7FFFF"/>
                </a:solidFill>
              </a:rPr>
              <a:t>Infinite calling population</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Once the customers arrive they do not leave the system until they are served</a:t>
            </a:r>
          </a:p>
          <a:p>
            <a:pPr marL="342900" indent="-342900" algn="l">
              <a:lnSpc>
                <a:spcPct val="90000"/>
              </a:lnSpc>
              <a:spcBef>
                <a:spcPct val="20000"/>
              </a:spcBef>
              <a:buClr>
                <a:srgbClr val="66FFFF"/>
              </a:buClr>
              <a:buSzPct val="75000"/>
            </a:pPr>
            <a:endParaRPr lang="en-US" sz="2400" dirty="0" smtClean="0">
              <a:solidFill>
                <a:srgbClr val="F7FFFF"/>
              </a:solidFill>
            </a:endParaRPr>
          </a:p>
          <a:p>
            <a:pPr marL="342900" indent="-342900" algn="l">
              <a:lnSpc>
                <a:spcPct val="90000"/>
              </a:lnSpc>
              <a:spcBef>
                <a:spcPct val="20000"/>
              </a:spcBef>
              <a:buClr>
                <a:srgbClr val="66FFFF"/>
              </a:buClr>
              <a:buSzPct val="75000"/>
            </a:pPr>
            <a:endParaRPr lang="en-US" sz="24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endParaRPr lang="en-US" sz="2400" dirty="0">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ChangeArrowheads="1"/>
          </p:cNvSpPr>
          <p:nvPr/>
        </p:nvSpPr>
        <p:spPr bwMode="auto">
          <a:xfrm>
            <a:off x="1066800" y="1409700"/>
            <a:ext cx="7029450" cy="251460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chemeClr val="tx1"/>
            </a:solidFill>
            <a:miter lim="800000"/>
            <a:headEnd/>
            <a:tailEnd/>
          </a:ln>
          <a:effectLst/>
        </p:spPr>
        <p:txBody>
          <a:bodyPr wrap="none" anchor="ctr"/>
          <a:lstStyle/>
          <a:p>
            <a:endParaRPr lang="en-US"/>
          </a:p>
        </p:txBody>
      </p:sp>
      <p:sp>
        <p:nvSpPr>
          <p:cNvPr id="9218" name="Rectangle 2"/>
          <p:cNvSpPr>
            <a:spLocks noGrp="1" noChangeArrowheads="1"/>
          </p:cNvSpPr>
          <p:nvPr>
            <p:ph type="title"/>
          </p:nvPr>
        </p:nvSpPr>
        <p:spPr>
          <a:noFill/>
          <a:ln/>
        </p:spPr>
        <p:txBody>
          <a:bodyPr/>
          <a:lstStyle/>
          <a:p>
            <a:r>
              <a:rPr lang="en-US"/>
              <a:t>Queuing System Input Characteristics</a:t>
            </a:r>
          </a:p>
        </p:txBody>
      </p:sp>
      <p:sp>
        <p:nvSpPr>
          <p:cNvPr id="9219" name="Rectangle 3"/>
          <p:cNvSpPr>
            <a:spLocks noGrp="1" noChangeArrowheads="1"/>
          </p:cNvSpPr>
          <p:nvPr>
            <p:ph type="body" idx="1"/>
          </p:nvPr>
        </p:nvSpPr>
        <p:spPr>
          <a:xfrm>
            <a:off x="687388" y="1104900"/>
            <a:ext cx="7999412" cy="5473700"/>
          </a:xfrm>
          <a:noFill/>
          <a:ln/>
        </p:spPr>
        <p:txBody>
          <a:bodyPr/>
          <a:lstStyle/>
          <a:p>
            <a:pPr>
              <a:buFont typeface="Monotype Sorts" pitchFamily="2" charset="2"/>
              <a:buNone/>
            </a:pPr>
            <a:endParaRPr lang="en-US" dirty="0">
              <a:latin typeface="Symbol" pitchFamily="18" charset="2"/>
            </a:endParaRPr>
          </a:p>
          <a:p>
            <a:pPr>
              <a:buFont typeface="Monotype Sorts" pitchFamily="2" charset="2"/>
              <a:buNone/>
            </a:pPr>
            <a:r>
              <a:rPr lang="en-US" dirty="0">
                <a:latin typeface="Symbol" pitchFamily="18" charset="2"/>
              </a:rPr>
              <a:t>	</a:t>
            </a:r>
            <a:r>
              <a:rPr lang="en-US" dirty="0"/>
              <a:t>  =  the </a:t>
            </a:r>
            <a:r>
              <a:rPr lang="en-US" dirty="0" smtClean="0"/>
              <a:t>arrival </a:t>
            </a:r>
            <a:r>
              <a:rPr lang="en-US" u="sng" dirty="0"/>
              <a:t>rate</a:t>
            </a:r>
            <a:endParaRPr lang="en-US" dirty="0"/>
          </a:p>
          <a:p>
            <a:pPr>
              <a:buFont typeface="Monotype Sorts" pitchFamily="2" charset="2"/>
              <a:buNone/>
            </a:pPr>
            <a:r>
              <a:rPr lang="en-US" dirty="0"/>
              <a:t>	  1/</a:t>
            </a:r>
            <a:r>
              <a:rPr lang="en-US" dirty="0">
                <a:latin typeface="Symbol" pitchFamily="18" charset="2"/>
              </a:rPr>
              <a:t></a:t>
            </a:r>
            <a:r>
              <a:rPr lang="en-US" dirty="0"/>
              <a:t> </a:t>
            </a:r>
            <a:r>
              <a:rPr lang="en-US" sz="2000" dirty="0"/>
              <a:t> </a:t>
            </a:r>
            <a:r>
              <a:rPr lang="en-US" dirty="0"/>
              <a:t>=  the average </a:t>
            </a:r>
            <a:r>
              <a:rPr lang="en-US" u="sng" dirty="0"/>
              <a:t>time</a:t>
            </a:r>
            <a:r>
              <a:rPr lang="en-US" dirty="0"/>
              <a:t> between arrivals</a:t>
            </a:r>
          </a:p>
          <a:p>
            <a:pPr>
              <a:buFont typeface="Monotype Sorts" pitchFamily="2" charset="2"/>
              <a:buNone/>
            </a:pPr>
            <a:r>
              <a:rPr lang="en-US" dirty="0"/>
              <a:t>	      </a:t>
            </a:r>
            <a:r>
              <a:rPr lang="en-US" i="1" dirty="0"/>
              <a:t>µ </a:t>
            </a:r>
            <a:r>
              <a:rPr lang="en-US" dirty="0"/>
              <a:t> =  the </a:t>
            </a:r>
            <a:r>
              <a:rPr lang="en-US" dirty="0" smtClean="0"/>
              <a:t>service </a:t>
            </a:r>
            <a:r>
              <a:rPr lang="en-US" u="sng" dirty="0"/>
              <a:t>rate</a:t>
            </a:r>
            <a:r>
              <a:rPr lang="en-US" dirty="0"/>
              <a:t> for each server</a:t>
            </a:r>
          </a:p>
          <a:p>
            <a:pPr>
              <a:buFont typeface="Monotype Sorts" pitchFamily="2" charset="2"/>
              <a:buNone/>
            </a:pPr>
            <a:r>
              <a:rPr lang="en-US" dirty="0"/>
              <a:t>	  1/</a:t>
            </a:r>
            <a:r>
              <a:rPr lang="en-US" i="1" dirty="0"/>
              <a:t>µ </a:t>
            </a:r>
            <a:r>
              <a:rPr lang="en-US" sz="2000" dirty="0"/>
              <a:t> </a:t>
            </a:r>
            <a:r>
              <a:rPr lang="en-US" dirty="0"/>
              <a:t>=  the average service </a:t>
            </a:r>
            <a:r>
              <a:rPr lang="en-US" u="sng" dirty="0"/>
              <a:t>time</a:t>
            </a:r>
            <a:endParaRPr lang="en-US" dirty="0"/>
          </a:p>
          <a:p>
            <a:pPr>
              <a:buFont typeface="Monotype Sorts" pitchFamily="2" charset="2"/>
              <a:buNone/>
            </a:pPr>
            <a:r>
              <a:rPr lang="en-US" dirty="0" smtClean="0"/>
              <a:t>	      </a:t>
            </a:r>
            <a:r>
              <a:rPr lang="en-US" dirty="0" smtClean="0">
                <a:latin typeface="Symbol" pitchFamily="18" charset="2"/>
              </a:rPr>
              <a:t></a:t>
            </a:r>
            <a:r>
              <a:rPr lang="en-US" dirty="0" smtClean="0"/>
              <a:t> =  the standard deviation of the service </a:t>
            </a:r>
            <a:r>
              <a:rPr lang="en-US" u="sng" dirty="0" smtClean="0"/>
              <a:t>time</a:t>
            </a:r>
          </a:p>
          <a:p>
            <a:pPr>
              <a:buFont typeface="Monotype Sorts" pitchFamily="2" charset="2"/>
              <a:buNone/>
            </a:pPr>
            <a:endParaRPr lang="en-US" u="sng" dirty="0" smtClean="0"/>
          </a:p>
          <a:p>
            <a:pPr>
              <a:buFont typeface="Monotype Sorts" pitchFamily="2" charset="2"/>
              <a:buNone/>
            </a:pPr>
            <a:r>
              <a:rPr lang="en-US" dirty="0" smtClean="0"/>
              <a:t>Suppose the arrival rate,</a:t>
            </a:r>
            <a:r>
              <a:rPr lang="en-US" dirty="0" smtClean="0">
                <a:latin typeface="Symbol" pitchFamily="18" charset="2"/>
              </a:rPr>
              <a:t> l</a:t>
            </a:r>
            <a:r>
              <a:rPr lang="en-US" dirty="0" smtClean="0"/>
              <a:t>, is 6 per hour.</a:t>
            </a:r>
          </a:p>
          <a:p>
            <a:pPr>
              <a:buFont typeface="Monotype Sorts" pitchFamily="2" charset="2"/>
              <a:buNone/>
            </a:pPr>
            <a:endParaRPr lang="en-US" sz="800" dirty="0" smtClean="0"/>
          </a:p>
          <a:p>
            <a:pPr>
              <a:buFont typeface="Monotype Sorts" pitchFamily="2" charset="2"/>
              <a:buNone/>
            </a:pPr>
            <a:r>
              <a:rPr lang="en-US" dirty="0" smtClean="0"/>
              <a:t>What is the average time between arrivals? </a:t>
            </a:r>
            <a:endParaRPr lang="en-US" dirty="0"/>
          </a:p>
        </p:txBody>
      </p:sp>
    </p:spTree>
  </p:cSld>
  <p:clrMapOvr>
    <a:masterClrMapping/>
  </p:clrMapOvr>
  <p:transition>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dirty="0" smtClean="0"/>
              <a:t>Relationship between L and </a:t>
            </a:r>
            <a:r>
              <a:rPr lang="en-US" dirty="0" err="1" smtClean="0"/>
              <a:t>Lq</a:t>
            </a:r>
            <a:r>
              <a:rPr lang="en-US" dirty="0" smtClean="0"/>
              <a:t> and W and </a:t>
            </a:r>
            <a:r>
              <a:rPr lang="en-US" dirty="0" err="1" smtClean="0"/>
              <a:t>Wq</a:t>
            </a:r>
            <a:r>
              <a:rPr lang="en-US" dirty="0" smtClean="0"/>
              <a:t>.</a:t>
            </a:r>
            <a:endParaRPr lang="en-US" dirty="0"/>
          </a:p>
        </p:txBody>
      </p:sp>
      <p:sp>
        <p:nvSpPr>
          <p:cNvPr id="87043" name="Rectangle 3"/>
          <p:cNvSpPr>
            <a:spLocks noGrp="1" noChangeArrowheads="1"/>
          </p:cNvSpPr>
          <p:nvPr>
            <p:ph type="body" idx="1"/>
          </p:nvPr>
        </p:nvSpPr>
        <p:spPr>
          <a:xfrm>
            <a:off x="687388" y="1079500"/>
            <a:ext cx="7772400" cy="2217738"/>
          </a:xfrm>
        </p:spPr>
        <p:txBody>
          <a:bodyPr/>
          <a:lstStyle/>
          <a:p>
            <a:r>
              <a:rPr lang="en-US" dirty="0">
                <a:solidFill>
                  <a:srgbClr val="66FFFF"/>
                </a:solidFill>
              </a:rPr>
              <a:t>Single Service Channel</a:t>
            </a:r>
          </a:p>
          <a:p>
            <a:pPr lvl="1"/>
            <a:endParaRPr lang="en-US" dirty="0"/>
          </a:p>
          <a:p>
            <a:pPr lvl="1">
              <a:buFontTx/>
              <a:buNone/>
            </a:pPr>
            <a:endParaRPr lang="en-US" dirty="0"/>
          </a:p>
          <a:p>
            <a:pPr lvl="1">
              <a:buNone/>
            </a:pPr>
            <a:endParaRPr lang="en-US" dirty="0"/>
          </a:p>
        </p:txBody>
      </p:sp>
      <p:sp>
        <p:nvSpPr>
          <p:cNvPr id="87047" name="Rectangle 7"/>
          <p:cNvSpPr>
            <a:spLocks noChangeArrowheads="1"/>
          </p:cNvSpPr>
          <p:nvPr/>
        </p:nvSpPr>
        <p:spPr bwMode="auto">
          <a:xfrm>
            <a:off x="5505450" y="1860550"/>
            <a:ext cx="495300" cy="552450"/>
          </a:xfrm>
          <a:prstGeom prst="rect">
            <a:avLst/>
          </a:prstGeom>
          <a:gradFill rotWithShape="0">
            <a:gsLst>
              <a:gs pos="0">
                <a:srgbClr val="336699"/>
              </a:gs>
              <a:gs pos="100000">
                <a:srgbClr val="336699">
                  <a:gamma/>
                  <a:shade val="46275"/>
                  <a:invGamma/>
                </a:srgbClr>
              </a:gs>
            </a:gsLst>
            <a:path path="shape">
              <a:fillToRect l="50000" t="50000" r="50000" b="50000"/>
            </a:path>
          </a:gradFill>
          <a:ln w="12700">
            <a:solidFill>
              <a:schemeClr val="tx1"/>
            </a:solidFill>
            <a:miter lim="800000"/>
            <a:headEnd/>
            <a:tailEnd/>
          </a:ln>
          <a:effectLst>
            <a:outerShdw dist="17961" dir="2700000" algn="ctr" rotWithShape="0">
              <a:schemeClr val="bg2"/>
            </a:outerShdw>
          </a:effectLst>
        </p:spPr>
        <p:txBody>
          <a:bodyPr wrap="none" anchor="ctr" anchorCtr="1"/>
          <a:lstStyle/>
          <a:p>
            <a:r>
              <a:rPr lang="en-US" sz="2400" dirty="0">
                <a:solidFill>
                  <a:srgbClr val="F7FFFF"/>
                </a:solidFill>
                <a:effectLst>
                  <a:outerShdw blurRad="38100" dist="38100" dir="2700000" algn="tl">
                    <a:srgbClr val="000000"/>
                  </a:outerShdw>
                </a:effectLst>
                <a:latin typeface="Times New Roman" pitchFamily="18" charset="0"/>
              </a:rPr>
              <a:t>S</a:t>
            </a:r>
            <a:r>
              <a:rPr lang="en-US" sz="2400" baseline="-25000" dirty="0">
                <a:solidFill>
                  <a:srgbClr val="F7FFFF"/>
                </a:solidFill>
                <a:effectLst>
                  <a:outerShdw blurRad="38100" dist="38100" dir="2700000" algn="tl">
                    <a:srgbClr val="000000"/>
                  </a:outerShdw>
                </a:effectLst>
                <a:latin typeface="Times New Roman" pitchFamily="18" charset="0"/>
              </a:rPr>
              <a:t>1</a:t>
            </a:r>
          </a:p>
        </p:txBody>
      </p:sp>
      <p:sp>
        <p:nvSpPr>
          <p:cNvPr id="87059" name="Rectangle 19"/>
          <p:cNvSpPr>
            <a:spLocks noChangeArrowheads="1"/>
          </p:cNvSpPr>
          <p:nvPr/>
        </p:nvSpPr>
        <p:spPr bwMode="auto">
          <a:xfrm>
            <a:off x="2952750" y="1689100"/>
            <a:ext cx="3886200" cy="914400"/>
          </a:xfrm>
          <a:prstGeom prst="rect">
            <a:avLst/>
          </a:prstGeom>
          <a:noFill/>
          <a:ln w="19050">
            <a:solidFill>
              <a:schemeClr val="tx1"/>
            </a:solidFill>
            <a:prstDash val="dash"/>
            <a:miter lim="800000"/>
            <a:headEnd type="none" w="sm" len="sm"/>
            <a:tailEnd type="none" w="sm" len="sm"/>
          </a:ln>
          <a:effectLst/>
        </p:spPr>
        <p:txBody>
          <a:bodyPr wrap="none" anchor="ctr"/>
          <a:lstStyle/>
          <a:p>
            <a:endParaRPr lang="en-US"/>
          </a:p>
        </p:txBody>
      </p:sp>
      <p:sp>
        <p:nvSpPr>
          <p:cNvPr id="87062" name="Text Box 22"/>
          <p:cNvSpPr txBox="1">
            <a:spLocks noChangeArrowheads="1"/>
          </p:cNvSpPr>
          <p:nvPr/>
        </p:nvSpPr>
        <p:spPr bwMode="auto">
          <a:xfrm>
            <a:off x="6937375" y="1790700"/>
            <a:ext cx="1403350" cy="695325"/>
          </a:xfrm>
          <a:prstGeom prst="rect">
            <a:avLst/>
          </a:prstGeom>
          <a:noFill/>
          <a:ln w="12700">
            <a:noFill/>
            <a:miter lim="800000"/>
            <a:headEnd type="none" w="sm" len="sm"/>
            <a:tailEnd type="none" w="sm" len="sm"/>
          </a:ln>
          <a:effectLst/>
        </p:spPr>
        <p:txBody>
          <a:bodyPr wrap="none">
            <a:spAutoFit/>
          </a:bodyPr>
          <a:lstStyle/>
          <a:p>
            <a:pPr>
              <a:lnSpc>
                <a:spcPct val="90000"/>
              </a:lnSpc>
            </a:pPr>
            <a:r>
              <a:rPr lang="en-US">
                <a:solidFill>
                  <a:srgbClr val="FFFFFF"/>
                </a:solidFill>
                <a:effectLst>
                  <a:outerShdw blurRad="38100" dist="38100" dir="2700000" algn="tl">
                    <a:srgbClr val="000000"/>
                  </a:outerShdw>
                </a:effectLst>
              </a:rPr>
              <a:t>Customer</a:t>
            </a:r>
          </a:p>
          <a:p>
            <a:pPr>
              <a:lnSpc>
                <a:spcPct val="90000"/>
              </a:lnSpc>
            </a:pPr>
            <a:r>
              <a:rPr lang="en-US">
                <a:solidFill>
                  <a:srgbClr val="FFFFFF"/>
                </a:solidFill>
                <a:effectLst>
                  <a:outerShdw blurRad="38100" dist="38100" dir="2700000" algn="tl">
                    <a:srgbClr val="000000"/>
                  </a:outerShdw>
                </a:effectLst>
              </a:rPr>
              <a:t>leaves</a:t>
            </a:r>
          </a:p>
        </p:txBody>
      </p:sp>
      <p:sp>
        <p:nvSpPr>
          <p:cNvPr id="87064" name="Text Box 24"/>
          <p:cNvSpPr txBox="1">
            <a:spLocks noChangeArrowheads="1"/>
          </p:cNvSpPr>
          <p:nvPr/>
        </p:nvSpPr>
        <p:spPr bwMode="auto">
          <a:xfrm>
            <a:off x="1489075" y="1771650"/>
            <a:ext cx="1403350" cy="695325"/>
          </a:xfrm>
          <a:prstGeom prst="rect">
            <a:avLst/>
          </a:prstGeom>
          <a:noFill/>
          <a:ln w="12700">
            <a:noFill/>
            <a:miter lim="800000"/>
            <a:headEnd type="none" w="sm" len="sm"/>
            <a:tailEnd type="none" w="sm" len="sm"/>
          </a:ln>
          <a:effectLst/>
        </p:spPr>
        <p:txBody>
          <a:bodyPr wrap="none">
            <a:spAutoFit/>
          </a:bodyPr>
          <a:lstStyle/>
          <a:p>
            <a:pPr>
              <a:lnSpc>
                <a:spcPct val="90000"/>
              </a:lnSpc>
            </a:pPr>
            <a:r>
              <a:rPr lang="en-US" dirty="0">
                <a:solidFill>
                  <a:srgbClr val="FFFFFF"/>
                </a:solidFill>
                <a:effectLst>
                  <a:outerShdw blurRad="38100" dist="38100" dir="2700000" algn="tl">
                    <a:srgbClr val="000000"/>
                  </a:outerShdw>
                </a:effectLst>
              </a:rPr>
              <a:t>Customer</a:t>
            </a:r>
          </a:p>
          <a:p>
            <a:pPr>
              <a:lnSpc>
                <a:spcPct val="90000"/>
              </a:lnSpc>
            </a:pPr>
            <a:r>
              <a:rPr lang="en-US" dirty="0">
                <a:solidFill>
                  <a:srgbClr val="FFFFFF"/>
                </a:solidFill>
                <a:effectLst>
                  <a:outerShdw blurRad="38100" dist="38100" dir="2700000" algn="tl">
                    <a:srgbClr val="000000"/>
                  </a:outerShdw>
                </a:effectLst>
              </a:rPr>
              <a:t>arrives</a:t>
            </a:r>
          </a:p>
        </p:txBody>
      </p:sp>
      <p:sp>
        <p:nvSpPr>
          <p:cNvPr id="87067" name="Text Box 27"/>
          <p:cNvSpPr txBox="1">
            <a:spLocks noChangeArrowheads="1"/>
          </p:cNvSpPr>
          <p:nvPr/>
        </p:nvSpPr>
        <p:spPr bwMode="auto">
          <a:xfrm>
            <a:off x="5653088" y="1276350"/>
            <a:ext cx="1074737" cy="393700"/>
          </a:xfrm>
          <a:prstGeom prst="rect">
            <a:avLst/>
          </a:prstGeom>
          <a:noFill/>
          <a:ln w="12700">
            <a:noFill/>
            <a:miter lim="800000"/>
            <a:headEnd type="none" w="sm" len="sm"/>
            <a:tailEnd type="none" w="sm" len="sm"/>
          </a:ln>
          <a:effectLst/>
        </p:spPr>
        <p:txBody>
          <a:bodyPr wrap="none">
            <a:spAutoFit/>
          </a:bodyPr>
          <a:lstStyle/>
          <a:p>
            <a:pPr>
              <a:lnSpc>
                <a:spcPct val="90000"/>
              </a:lnSpc>
            </a:pPr>
            <a:r>
              <a:rPr lang="en-US">
                <a:effectLst>
                  <a:outerShdw blurRad="38100" dist="38100" dir="2700000" algn="tl">
                    <a:srgbClr val="000000"/>
                  </a:outerShdw>
                </a:effectLst>
              </a:rPr>
              <a:t>System</a:t>
            </a:r>
          </a:p>
        </p:txBody>
      </p:sp>
      <p:sp>
        <p:nvSpPr>
          <p:cNvPr id="27" name="Rectangle 3"/>
          <p:cNvSpPr txBox="1">
            <a:spLocks noChangeArrowheads="1"/>
          </p:cNvSpPr>
          <p:nvPr/>
        </p:nvSpPr>
        <p:spPr bwMode="auto">
          <a:xfrm>
            <a:off x="395288" y="939800"/>
            <a:ext cx="8431212" cy="25400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marL="742950" marR="0" lvl="1" indent="-285750" algn="l" defTabSz="914400" rtl="0" eaLnBrk="0" fontAlgn="base" latinLnBrk="0" hangingPunct="0">
              <a:lnSpc>
                <a:spcPct val="100000"/>
              </a:lnSpc>
              <a:spcBef>
                <a:spcPct val="20000"/>
              </a:spcBef>
              <a:spcAft>
                <a:spcPct val="0"/>
              </a:spcAft>
              <a:buClr>
                <a:srgbClr val="66FFFF"/>
              </a:buClr>
              <a:buSzPct val="125000"/>
              <a:tabLst/>
              <a:defRPr/>
            </a:pPr>
            <a:endParaRPr kumimoji="0" lang="en-US" sz="2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66FFFF"/>
              </a:buClr>
              <a:buSzPct val="125000"/>
              <a:buFontTx/>
              <a:buNone/>
              <a:tabLst/>
              <a:defRPr/>
            </a:pPr>
            <a:endParaRPr kumimoji="0" lang="en-US" sz="2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66FFFF"/>
              </a:buClr>
              <a:buSzPct val="125000"/>
              <a:tabLst/>
              <a:defRPr/>
            </a:pPr>
            <a:endParaRPr kumimoji="0" lang="en-US" sz="2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endParaRPr kumimoji="0" lang="en-US" sz="2400" b="0" i="0" u="none" strike="noStrike" kern="0" cap="none" spc="0" normalizeH="0" baseline="0" noProof="0" dirty="0" smtClean="0">
              <a:ln>
                <a:noFill/>
              </a:ln>
              <a:solidFill>
                <a:srgbClr val="66FFFF"/>
              </a:solidFill>
              <a:effectLst>
                <a:outerShdw blurRad="38100" dist="38100" dir="2700000" algn="tl">
                  <a:srgbClr val="000000"/>
                </a:outerShdw>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r>
              <a:rPr lang="en-US" sz="2400" kern="0" dirty="0" smtClean="0">
                <a:solidFill>
                  <a:srgbClr val="66FFFF"/>
                </a:solidFill>
                <a:effectLst>
                  <a:outerShdw blurRad="38100" dist="38100" dir="2700000" algn="tl">
                    <a:srgbClr val="000000"/>
                  </a:outerShdw>
                </a:effectLst>
                <a:latin typeface="+mn-lt"/>
              </a:rPr>
              <a:t>How many customers are waiting in the queue?</a:t>
            </a:r>
          </a:p>
          <a:p>
            <a:pPr marL="342900" marR="0" lvl="0" indent="-342900" algn="l" defTabSz="914400" rtl="0" eaLnBrk="0" fontAlgn="base" latinLnBrk="0" hangingPunct="0">
              <a:lnSpc>
                <a:spcPct val="100000"/>
              </a:lnSpc>
              <a:spcBef>
                <a:spcPct val="20000"/>
              </a:spcBef>
              <a:spcAft>
                <a:spcPct val="0"/>
              </a:spcAft>
              <a:buClr>
                <a:srgbClr val="66FFFF"/>
              </a:buClr>
              <a:buSzPct val="75000"/>
              <a:tabLst/>
              <a:defRPr/>
            </a:pPr>
            <a:endParaRPr lang="en-US" sz="2400" kern="0" dirty="0" smtClean="0">
              <a:solidFill>
                <a:srgbClr val="66FFFF"/>
              </a:solidFill>
              <a:effectLst>
                <a:outerShdw blurRad="38100" dist="38100" dir="2700000" algn="tl">
                  <a:srgbClr val="000000"/>
                </a:outerShdw>
              </a:effectLst>
              <a:latin typeface="+mn-lt"/>
            </a:endParaRPr>
          </a:p>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r>
              <a:rPr kumimoji="0" lang="en-US" sz="2400" b="0" i="0" u="none" strike="noStrike" kern="0" cap="none" spc="0" normalizeH="0" baseline="0" noProof="0" dirty="0" smtClean="0">
                <a:ln>
                  <a:noFill/>
                </a:ln>
                <a:solidFill>
                  <a:srgbClr val="66FFFF"/>
                </a:solidFill>
                <a:effectLst>
                  <a:outerShdw blurRad="38100" dist="38100" dir="2700000" algn="tl">
                    <a:srgbClr val="000000"/>
                  </a:outerShdw>
                </a:effectLst>
                <a:uLnTx/>
                <a:uFillTx/>
                <a:latin typeface="+mn-lt"/>
                <a:ea typeface="+mn-ea"/>
                <a:cs typeface="+mn-cs"/>
              </a:rPr>
              <a:t>How</a:t>
            </a:r>
            <a:r>
              <a:rPr kumimoji="0" lang="en-US" sz="2400" b="0" i="0" u="none" strike="noStrike" kern="0" cap="none" spc="0" normalizeH="0" noProof="0" dirty="0" smtClean="0">
                <a:ln>
                  <a:noFill/>
                </a:ln>
                <a:solidFill>
                  <a:srgbClr val="66FFFF"/>
                </a:solidFill>
                <a:effectLst>
                  <a:outerShdw blurRad="38100" dist="38100" dir="2700000" algn="tl">
                    <a:srgbClr val="000000"/>
                  </a:outerShdw>
                </a:effectLst>
                <a:uLnTx/>
                <a:uFillTx/>
                <a:latin typeface="+mn-lt"/>
                <a:ea typeface="+mn-ea"/>
                <a:cs typeface="+mn-cs"/>
              </a:rPr>
              <a:t> many customers are in the system?</a:t>
            </a:r>
          </a:p>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endParaRPr lang="en-US" sz="2400" kern="0" baseline="0" dirty="0" smtClean="0">
              <a:solidFill>
                <a:srgbClr val="66FFFF"/>
              </a:solidFill>
              <a:effectLst>
                <a:outerShdw blurRad="38100" dist="38100" dir="2700000" algn="tl">
                  <a:srgbClr val="000000"/>
                </a:outerShdw>
              </a:effectLst>
              <a:latin typeface="+mn-lt"/>
            </a:endParaRPr>
          </a:p>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r>
              <a:rPr kumimoji="0" lang="en-US" sz="2400" b="0" i="0" u="none" strike="noStrike" kern="0" cap="none" spc="0" normalizeH="0" noProof="0" dirty="0" smtClean="0">
                <a:ln>
                  <a:noFill/>
                </a:ln>
                <a:solidFill>
                  <a:srgbClr val="66FFFF"/>
                </a:solidFill>
                <a:effectLst>
                  <a:outerShdw blurRad="38100" dist="38100" dir="2700000" algn="tl">
                    <a:srgbClr val="000000"/>
                  </a:outerShdw>
                </a:effectLst>
                <a:uLnTx/>
                <a:uFillTx/>
                <a:latin typeface="+mn-lt"/>
                <a:ea typeface="+mn-ea"/>
                <a:cs typeface="+mn-cs"/>
              </a:rPr>
              <a:t>Suppose a customer waits for 10 minutes before she is served and the service time takes another 5 minutes.</a:t>
            </a:r>
          </a:p>
          <a:p>
            <a:pPr marL="342900" marR="0" lvl="0" indent="-342900" algn="l" defTabSz="914400" rtl="0" eaLnBrk="0" fontAlgn="base" latinLnBrk="0" hangingPunct="0">
              <a:lnSpc>
                <a:spcPct val="100000"/>
              </a:lnSpc>
              <a:spcBef>
                <a:spcPct val="20000"/>
              </a:spcBef>
              <a:spcAft>
                <a:spcPct val="0"/>
              </a:spcAft>
              <a:buClr>
                <a:srgbClr val="66FFFF"/>
              </a:buClr>
              <a:buSzPct val="75000"/>
              <a:tabLst/>
              <a:defRPr/>
            </a:pPr>
            <a:r>
              <a:rPr lang="en-US" sz="2400" kern="0" baseline="0" dirty="0" smtClean="0">
                <a:solidFill>
                  <a:srgbClr val="66FFFF"/>
                </a:solidFill>
                <a:effectLst>
                  <a:outerShdw blurRad="38100" dist="38100" dir="2700000" algn="tl">
                    <a:srgbClr val="000000"/>
                  </a:outerShdw>
                </a:effectLst>
                <a:latin typeface="+mn-lt"/>
              </a:rPr>
              <a:t>	</a:t>
            </a:r>
            <a:r>
              <a:rPr lang="en-US" sz="2400" kern="0" dirty="0" smtClean="0">
                <a:solidFill>
                  <a:srgbClr val="66FFFF"/>
                </a:solidFill>
                <a:effectLst>
                  <a:outerShdw blurRad="38100" dist="38100" dir="2700000" algn="tl">
                    <a:srgbClr val="000000"/>
                  </a:outerShdw>
                </a:effectLst>
                <a:latin typeface="+mn-lt"/>
              </a:rPr>
              <a:t>What is the waiting time in the queue?</a:t>
            </a:r>
          </a:p>
          <a:p>
            <a:pPr marL="342900" marR="0" lvl="0" indent="-342900" algn="l" defTabSz="914400" rtl="0" eaLnBrk="0" fontAlgn="base" latinLnBrk="0" hangingPunct="0">
              <a:lnSpc>
                <a:spcPct val="100000"/>
              </a:lnSpc>
              <a:spcBef>
                <a:spcPct val="20000"/>
              </a:spcBef>
              <a:spcAft>
                <a:spcPct val="0"/>
              </a:spcAft>
              <a:buClr>
                <a:srgbClr val="66FFFF"/>
              </a:buClr>
              <a:buSzPct val="75000"/>
              <a:tabLst/>
              <a:defRPr/>
            </a:pPr>
            <a:r>
              <a:rPr kumimoji="0" lang="en-US" sz="2400" b="0" i="0" u="none" strike="noStrike" kern="0" cap="none" spc="0" normalizeH="0" baseline="0" noProof="0" dirty="0" smtClean="0">
                <a:ln>
                  <a:noFill/>
                </a:ln>
                <a:solidFill>
                  <a:srgbClr val="66FFFF"/>
                </a:solidFill>
                <a:effectLst>
                  <a:outerShdw blurRad="38100" dist="38100" dir="2700000" algn="tl">
                    <a:srgbClr val="000000"/>
                  </a:outerShdw>
                </a:effectLst>
                <a:uLnTx/>
                <a:uFillTx/>
                <a:latin typeface="+mn-lt"/>
                <a:ea typeface="+mn-ea"/>
                <a:cs typeface="+mn-cs"/>
              </a:rPr>
              <a:t>	What</a:t>
            </a:r>
            <a:r>
              <a:rPr kumimoji="0" lang="en-US" sz="2400" b="0" i="0" u="none" strike="noStrike" kern="0" cap="none" spc="0" normalizeH="0" noProof="0" dirty="0" smtClean="0">
                <a:ln>
                  <a:noFill/>
                </a:ln>
                <a:solidFill>
                  <a:srgbClr val="66FFFF"/>
                </a:solidFill>
                <a:effectLst>
                  <a:outerShdw blurRad="38100" dist="38100" dir="2700000" algn="tl">
                    <a:srgbClr val="000000"/>
                  </a:outerShdw>
                </a:effectLst>
                <a:uLnTx/>
                <a:uFillTx/>
                <a:latin typeface="+mn-lt"/>
                <a:ea typeface="+mn-ea"/>
                <a:cs typeface="+mn-cs"/>
              </a:rPr>
              <a:t> is the waiting time in the system?</a:t>
            </a:r>
            <a:endParaRPr kumimoji="0" lang="en-US" sz="2400" b="0" i="0" u="none" strike="noStrike" kern="0" cap="none" spc="0" normalizeH="0" baseline="0" noProof="0" dirty="0">
              <a:ln>
                <a:noFill/>
              </a:ln>
              <a:solidFill>
                <a:srgbClr val="66FFFF"/>
              </a:solidFill>
              <a:effectLst>
                <a:outerShdw blurRad="38100" dist="38100" dir="2700000" algn="tl">
                  <a:srgbClr val="000000"/>
                </a:outerShdw>
              </a:effectLst>
              <a:uLnTx/>
              <a:uFillTx/>
              <a:latin typeface="+mn-lt"/>
              <a:ea typeface="+mn-ea"/>
              <a:cs typeface="+mn-cs"/>
            </a:endParaRPr>
          </a:p>
        </p:txBody>
      </p:sp>
      <p:grpSp>
        <p:nvGrpSpPr>
          <p:cNvPr id="198658" name="Group 2"/>
          <p:cNvGrpSpPr>
            <a:grpSpLocks/>
          </p:cNvGrpSpPr>
          <p:nvPr/>
        </p:nvGrpSpPr>
        <p:grpSpPr bwMode="auto">
          <a:xfrm>
            <a:off x="3217863" y="1816100"/>
            <a:ext cx="461962" cy="644525"/>
            <a:chOff x="3238" y="2400"/>
            <a:chExt cx="847" cy="1158"/>
          </a:xfrm>
        </p:grpSpPr>
        <p:sp>
          <p:nvSpPr>
            <p:cNvPr id="198659" name="Freeform 3"/>
            <p:cNvSpPr>
              <a:spLocks/>
            </p:cNvSpPr>
            <p:nvPr/>
          </p:nvSpPr>
          <p:spPr bwMode="auto">
            <a:xfrm>
              <a:off x="3554" y="2400"/>
              <a:ext cx="269" cy="241"/>
            </a:xfrm>
            <a:custGeom>
              <a:avLst/>
              <a:gdLst/>
              <a:ahLst/>
              <a:cxnLst>
                <a:cxn ang="0">
                  <a:pos x="321" y="140"/>
                </a:cxn>
                <a:cxn ang="0">
                  <a:pos x="261" y="49"/>
                </a:cxn>
                <a:cxn ang="0">
                  <a:pos x="200" y="0"/>
                </a:cxn>
                <a:cxn ang="0">
                  <a:pos x="128" y="0"/>
                </a:cxn>
                <a:cxn ang="0">
                  <a:pos x="48" y="31"/>
                </a:cxn>
                <a:cxn ang="0">
                  <a:pos x="12" y="85"/>
                </a:cxn>
                <a:cxn ang="0">
                  <a:pos x="0" y="158"/>
                </a:cxn>
                <a:cxn ang="0">
                  <a:pos x="12" y="254"/>
                </a:cxn>
                <a:cxn ang="0">
                  <a:pos x="60" y="363"/>
                </a:cxn>
                <a:cxn ang="0">
                  <a:pos x="146" y="436"/>
                </a:cxn>
                <a:cxn ang="0">
                  <a:pos x="212" y="472"/>
                </a:cxn>
                <a:cxn ang="0">
                  <a:pos x="279" y="484"/>
                </a:cxn>
                <a:cxn ang="0">
                  <a:pos x="333" y="466"/>
                </a:cxn>
                <a:cxn ang="0">
                  <a:pos x="363" y="436"/>
                </a:cxn>
                <a:cxn ang="0">
                  <a:pos x="382" y="363"/>
                </a:cxn>
                <a:cxn ang="0">
                  <a:pos x="376" y="278"/>
                </a:cxn>
                <a:cxn ang="0">
                  <a:pos x="357" y="207"/>
                </a:cxn>
                <a:cxn ang="0">
                  <a:pos x="478" y="140"/>
                </a:cxn>
                <a:cxn ang="0">
                  <a:pos x="491" y="110"/>
                </a:cxn>
                <a:cxn ang="0">
                  <a:pos x="478" y="97"/>
                </a:cxn>
                <a:cxn ang="0">
                  <a:pos x="345" y="176"/>
                </a:cxn>
                <a:cxn ang="0">
                  <a:pos x="321" y="140"/>
                </a:cxn>
              </a:cxnLst>
              <a:rect l="0" t="0" r="r" b="b"/>
              <a:pathLst>
                <a:path w="491" h="484">
                  <a:moveTo>
                    <a:pt x="321" y="140"/>
                  </a:moveTo>
                  <a:lnTo>
                    <a:pt x="261" y="49"/>
                  </a:lnTo>
                  <a:lnTo>
                    <a:pt x="200" y="0"/>
                  </a:lnTo>
                  <a:lnTo>
                    <a:pt x="128" y="0"/>
                  </a:lnTo>
                  <a:lnTo>
                    <a:pt x="48" y="31"/>
                  </a:lnTo>
                  <a:lnTo>
                    <a:pt x="12" y="85"/>
                  </a:lnTo>
                  <a:lnTo>
                    <a:pt x="0" y="158"/>
                  </a:lnTo>
                  <a:lnTo>
                    <a:pt x="12" y="254"/>
                  </a:lnTo>
                  <a:lnTo>
                    <a:pt x="60" y="363"/>
                  </a:lnTo>
                  <a:lnTo>
                    <a:pt x="146" y="436"/>
                  </a:lnTo>
                  <a:lnTo>
                    <a:pt x="212" y="472"/>
                  </a:lnTo>
                  <a:lnTo>
                    <a:pt x="279" y="484"/>
                  </a:lnTo>
                  <a:lnTo>
                    <a:pt x="333" y="466"/>
                  </a:lnTo>
                  <a:lnTo>
                    <a:pt x="363" y="436"/>
                  </a:lnTo>
                  <a:lnTo>
                    <a:pt x="382" y="363"/>
                  </a:lnTo>
                  <a:lnTo>
                    <a:pt x="376" y="278"/>
                  </a:lnTo>
                  <a:lnTo>
                    <a:pt x="357" y="207"/>
                  </a:lnTo>
                  <a:lnTo>
                    <a:pt x="478" y="140"/>
                  </a:lnTo>
                  <a:lnTo>
                    <a:pt x="491" y="110"/>
                  </a:lnTo>
                  <a:lnTo>
                    <a:pt x="478" y="97"/>
                  </a:lnTo>
                  <a:lnTo>
                    <a:pt x="345" y="176"/>
                  </a:lnTo>
                  <a:lnTo>
                    <a:pt x="321" y="14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60" name="Freeform 4"/>
            <p:cNvSpPr>
              <a:spLocks/>
            </p:cNvSpPr>
            <p:nvPr/>
          </p:nvSpPr>
          <p:spPr bwMode="auto">
            <a:xfrm flipH="1" flipV="1">
              <a:off x="3412" y="2666"/>
              <a:ext cx="277" cy="446"/>
            </a:xfrm>
            <a:custGeom>
              <a:avLst/>
              <a:gdLst/>
              <a:ahLst/>
              <a:cxnLst>
                <a:cxn ang="0">
                  <a:pos x="121" y="913"/>
                </a:cxn>
                <a:cxn ang="0">
                  <a:pos x="42" y="973"/>
                </a:cxn>
                <a:cxn ang="0">
                  <a:pos x="18" y="992"/>
                </a:cxn>
                <a:cxn ang="0">
                  <a:pos x="0" y="1034"/>
                </a:cxn>
                <a:cxn ang="0">
                  <a:pos x="24" y="1075"/>
                </a:cxn>
                <a:cxn ang="0">
                  <a:pos x="48" y="1081"/>
                </a:cxn>
                <a:cxn ang="0">
                  <a:pos x="121" y="1057"/>
                </a:cxn>
                <a:cxn ang="0">
                  <a:pos x="230" y="973"/>
                </a:cxn>
                <a:cxn ang="0">
                  <a:pos x="328" y="871"/>
                </a:cxn>
                <a:cxn ang="0">
                  <a:pos x="431" y="755"/>
                </a:cxn>
                <a:cxn ang="0">
                  <a:pos x="437" y="707"/>
                </a:cxn>
                <a:cxn ang="0">
                  <a:pos x="437" y="575"/>
                </a:cxn>
                <a:cxn ang="0">
                  <a:pos x="407" y="369"/>
                </a:cxn>
                <a:cxn ang="0">
                  <a:pos x="425" y="249"/>
                </a:cxn>
                <a:cxn ang="0">
                  <a:pos x="437" y="200"/>
                </a:cxn>
                <a:cxn ang="0">
                  <a:pos x="419" y="176"/>
                </a:cxn>
                <a:cxn ang="0">
                  <a:pos x="376" y="152"/>
                </a:cxn>
                <a:cxn ang="0">
                  <a:pos x="346" y="134"/>
                </a:cxn>
                <a:cxn ang="0">
                  <a:pos x="364" y="25"/>
                </a:cxn>
                <a:cxn ang="0">
                  <a:pos x="352" y="0"/>
                </a:cxn>
                <a:cxn ang="0">
                  <a:pos x="328" y="8"/>
                </a:cxn>
                <a:cxn ang="0">
                  <a:pos x="316" y="146"/>
                </a:cxn>
                <a:cxn ang="0">
                  <a:pos x="304" y="182"/>
                </a:cxn>
                <a:cxn ang="0">
                  <a:pos x="298" y="206"/>
                </a:cxn>
                <a:cxn ang="0">
                  <a:pos x="248" y="188"/>
                </a:cxn>
                <a:cxn ang="0">
                  <a:pos x="212" y="188"/>
                </a:cxn>
                <a:cxn ang="0">
                  <a:pos x="212" y="212"/>
                </a:cxn>
                <a:cxn ang="0">
                  <a:pos x="236" y="231"/>
                </a:cxn>
                <a:cxn ang="0">
                  <a:pos x="280" y="231"/>
                </a:cxn>
                <a:cxn ang="0">
                  <a:pos x="310" y="255"/>
                </a:cxn>
                <a:cxn ang="0">
                  <a:pos x="334" y="297"/>
                </a:cxn>
                <a:cxn ang="0">
                  <a:pos x="358" y="363"/>
                </a:cxn>
                <a:cxn ang="0">
                  <a:pos x="376" y="496"/>
                </a:cxn>
                <a:cxn ang="0">
                  <a:pos x="376" y="617"/>
                </a:cxn>
                <a:cxn ang="0">
                  <a:pos x="364" y="713"/>
                </a:cxn>
                <a:cxn ang="0">
                  <a:pos x="340" y="755"/>
                </a:cxn>
                <a:cxn ang="0">
                  <a:pos x="254" y="816"/>
                </a:cxn>
                <a:cxn ang="0">
                  <a:pos x="163" y="871"/>
                </a:cxn>
                <a:cxn ang="0">
                  <a:pos x="121" y="913"/>
                </a:cxn>
              </a:cxnLst>
              <a:rect l="0" t="0" r="r" b="b"/>
              <a:pathLst>
                <a:path w="437" h="1081">
                  <a:moveTo>
                    <a:pt x="121" y="913"/>
                  </a:moveTo>
                  <a:lnTo>
                    <a:pt x="42" y="973"/>
                  </a:lnTo>
                  <a:lnTo>
                    <a:pt x="18" y="992"/>
                  </a:lnTo>
                  <a:lnTo>
                    <a:pt x="0" y="1034"/>
                  </a:lnTo>
                  <a:lnTo>
                    <a:pt x="24" y="1075"/>
                  </a:lnTo>
                  <a:lnTo>
                    <a:pt x="48" y="1081"/>
                  </a:lnTo>
                  <a:lnTo>
                    <a:pt x="121" y="1057"/>
                  </a:lnTo>
                  <a:lnTo>
                    <a:pt x="230" y="973"/>
                  </a:lnTo>
                  <a:lnTo>
                    <a:pt x="328" y="871"/>
                  </a:lnTo>
                  <a:lnTo>
                    <a:pt x="431" y="755"/>
                  </a:lnTo>
                  <a:lnTo>
                    <a:pt x="437" y="707"/>
                  </a:lnTo>
                  <a:lnTo>
                    <a:pt x="437" y="575"/>
                  </a:lnTo>
                  <a:lnTo>
                    <a:pt x="407" y="369"/>
                  </a:lnTo>
                  <a:lnTo>
                    <a:pt x="425" y="249"/>
                  </a:lnTo>
                  <a:lnTo>
                    <a:pt x="437" y="200"/>
                  </a:lnTo>
                  <a:lnTo>
                    <a:pt x="419" y="176"/>
                  </a:lnTo>
                  <a:lnTo>
                    <a:pt x="376" y="152"/>
                  </a:lnTo>
                  <a:lnTo>
                    <a:pt x="346" y="134"/>
                  </a:lnTo>
                  <a:lnTo>
                    <a:pt x="364" y="25"/>
                  </a:lnTo>
                  <a:lnTo>
                    <a:pt x="352" y="0"/>
                  </a:lnTo>
                  <a:lnTo>
                    <a:pt x="328" y="8"/>
                  </a:lnTo>
                  <a:lnTo>
                    <a:pt x="316" y="146"/>
                  </a:lnTo>
                  <a:lnTo>
                    <a:pt x="304" y="182"/>
                  </a:lnTo>
                  <a:lnTo>
                    <a:pt x="298" y="206"/>
                  </a:lnTo>
                  <a:lnTo>
                    <a:pt x="248" y="188"/>
                  </a:lnTo>
                  <a:lnTo>
                    <a:pt x="212" y="188"/>
                  </a:lnTo>
                  <a:lnTo>
                    <a:pt x="212" y="212"/>
                  </a:lnTo>
                  <a:lnTo>
                    <a:pt x="236" y="231"/>
                  </a:lnTo>
                  <a:lnTo>
                    <a:pt x="280" y="231"/>
                  </a:lnTo>
                  <a:lnTo>
                    <a:pt x="310" y="255"/>
                  </a:lnTo>
                  <a:lnTo>
                    <a:pt x="334" y="297"/>
                  </a:lnTo>
                  <a:lnTo>
                    <a:pt x="358" y="363"/>
                  </a:lnTo>
                  <a:lnTo>
                    <a:pt x="376" y="496"/>
                  </a:lnTo>
                  <a:lnTo>
                    <a:pt x="376" y="617"/>
                  </a:lnTo>
                  <a:lnTo>
                    <a:pt x="364" y="713"/>
                  </a:lnTo>
                  <a:lnTo>
                    <a:pt x="340" y="755"/>
                  </a:lnTo>
                  <a:lnTo>
                    <a:pt x="254" y="816"/>
                  </a:lnTo>
                  <a:lnTo>
                    <a:pt x="163" y="871"/>
                  </a:lnTo>
                  <a:lnTo>
                    <a:pt x="121" y="9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61" name="Freeform 5"/>
            <p:cNvSpPr>
              <a:spLocks/>
            </p:cNvSpPr>
            <p:nvPr/>
          </p:nvSpPr>
          <p:spPr bwMode="auto">
            <a:xfrm>
              <a:off x="3633" y="2654"/>
              <a:ext cx="204" cy="400"/>
            </a:xfrm>
            <a:custGeom>
              <a:avLst/>
              <a:gdLst/>
              <a:ahLst/>
              <a:cxnLst>
                <a:cxn ang="0">
                  <a:pos x="321" y="253"/>
                </a:cxn>
                <a:cxn ang="0">
                  <a:pos x="284" y="103"/>
                </a:cxn>
                <a:cxn ang="0">
                  <a:pos x="242" y="30"/>
                </a:cxn>
                <a:cxn ang="0">
                  <a:pos x="151" y="0"/>
                </a:cxn>
                <a:cxn ang="0">
                  <a:pos x="60" y="12"/>
                </a:cxn>
                <a:cxn ang="0">
                  <a:pos x="18" y="91"/>
                </a:cxn>
                <a:cxn ang="0">
                  <a:pos x="24" y="187"/>
                </a:cxn>
                <a:cxn ang="0">
                  <a:pos x="48" y="344"/>
                </a:cxn>
                <a:cxn ang="0">
                  <a:pos x="48" y="482"/>
                </a:cxn>
                <a:cxn ang="0">
                  <a:pos x="18" y="603"/>
                </a:cxn>
                <a:cxn ang="0">
                  <a:pos x="0" y="670"/>
                </a:cxn>
                <a:cxn ang="0">
                  <a:pos x="12" y="730"/>
                </a:cxn>
                <a:cxn ang="0">
                  <a:pos x="54" y="761"/>
                </a:cxn>
                <a:cxn ang="0">
                  <a:pos x="109" y="791"/>
                </a:cxn>
                <a:cxn ang="0">
                  <a:pos x="163" y="803"/>
                </a:cxn>
                <a:cxn ang="0">
                  <a:pos x="230" y="803"/>
                </a:cxn>
                <a:cxn ang="0">
                  <a:pos x="309" y="742"/>
                </a:cxn>
                <a:cxn ang="0">
                  <a:pos x="369" y="615"/>
                </a:cxn>
                <a:cxn ang="0">
                  <a:pos x="363" y="500"/>
                </a:cxn>
                <a:cxn ang="0">
                  <a:pos x="327" y="368"/>
                </a:cxn>
                <a:cxn ang="0">
                  <a:pos x="321" y="253"/>
                </a:cxn>
              </a:cxnLst>
              <a:rect l="0" t="0" r="r" b="b"/>
              <a:pathLst>
                <a:path w="369" h="803">
                  <a:moveTo>
                    <a:pt x="321" y="253"/>
                  </a:moveTo>
                  <a:lnTo>
                    <a:pt x="284" y="103"/>
                  </a:lnTo>
                  <a:lnTo>
                    <a:pt x="242" y="30"/>
                  </a:lnTo>
                  <a:lnTo>
                    <a:pt x="151" y="0"/>
                  </a:lnTo>
                  <a:lnTo>
                    <a:pt x="60" y="12"/>
                  </a:lnTo>
                  <a:lnTo>
                    <a:pt x="18" y="91"/>
                  </a:lnTo>
                  <a:lnTo>
                    <a:pt x="24" y="187"/>
                  </a:lnTo>
                  <a:lnTo>
                    <a:pt x="48" y="344"/>
                  </a:lnTo>
                  <a:lnTo>
                    <a:pt x="48" y="482"/>
                  </a:lnTo>
                  <a:lnTo>
                    <a:pt x="18" y="603"/>
                  </a:lnTo>
                  <a:lnTo>
                    <a:pt x="0" y="670"/>
                  </a:lnTo>
                  <a:lnTo>
                    <a:pt x="12" y="730"/>
                  </a:lnTo>
                  <a:lnTo>
                    <a:pt x="54" y="761"/>
                  </a:lnTo>
                  <a:lnTo>
                    <a:pt x="109" y="791"/>
                  </a:lnTo>
                  <a:lnTo>
                    <a:pt x="163" y="803"/>
                  </a:lnTo>
                  <a:lnTo>
                    <a:pt x="230" y="803"/>
                  </a:lnTo>
                  <a:lnTo>
                    <a:pt x="309" y="742"/>
                  </a:lnTo>
                  <a:lnTo>
                    <a:pt x="369" y="615"/>
                  </a:lnTo>
                  <a:lnTo>
                    <a:pt x="363" y="500"/>
                  </a:lnTo>
                  <a:lnTo>
                    <a:pt x="327" y="368"/>
                  </a:lnTo>
                  <a:lnTo>
                    <a:pt x="321" y="25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62" name="Freeform 6"/>
            <p:cNvSpPr>
              <a:spLocks/>
            </p:cNvSpPr>
            <p:nvPr/>
          </p:nvSpPr>
          <p:spPr bwMode="auto">
            <a:xfrm>
              <a:off x="3572" y="2979"/>
              <a:ext cx="155" cy="579"/>
            </a:xfrm>
            <a:custGeom>
              <a:avLst/>
              <a:gdLst/>
              <a:ahLst/>
              <a:cxnLst>
                <a:cxn ang="0">
                  <a:pos x="268" y="18"/>
                </a:cxn>
                <a:cxn ang="0">
                  <a:pos x="196" y="0"/>
                </a:cxn>
                <a:cxn ang="0">
                  <a:pos x="153" y="18"/>
                </a:cxn>
                <a:cxn ang="0">
                  <a:pos x="135" y="78"/>
                </a:cxn>
                <a:cxn ang="0">
                  <a:pos x="153" y="410"/>
                </a:cxn>
                <a:cxn ang="0">
                  <a:pos x="153" y="489"/>
                </a:cxn>
                <a:cxn ang="0">
                  <a:pos x="129" y="634"/>
                </a:cxn>
                <a:cxn ang="0">
                  <a:pos x="123" y="803"/>
                </a:cxn>
                <a:cxn ang="0">
                  <a:pos x="135" y="887"/>
                </a:cxn>
                <a:cxn ang="0">
                  <a:pos x="123" y="935"/>
                </a:cxn>
                <a:cxn ang="0">
                  <a:pos x="37" y="1008"/>
                </a:cxn>
                <a:cxn ang="0">
                  <a:pos x="0" y="1099"/>
                </a:cxn>
                <a:cxn ang="0">
                  <a:pos x="7" y="1129"/>
                </a:cxn>
                <a:cxn ang="0">
                  <a:pos x="73" y="1160"/>
                </a:cxn>
                <a:cxn ang="0">
                  <a:pos x="91" y="1147"/>
                </a:cxn>
                <a:cxn ang="0">
                  <a:pos x="99" y="1093"/>
                </a:cxn>
                <a:cxn ang="0">
                  <a:pos x="117" y="1014"/>
                </a:cxn>
                <a:cxn ang="0">
                  <a:pos x="147" y="978"/>
                </a:cxn>
                <a:cxn ang="0">
                  <a:pos x="183" y="954"/>
                </a:cxn>
                <a:cxn ang="0">
                  <a:pos x="214" y="923"/>
                </a:cxn>
                <a:cxn ang="0">
                  <a:pos x="220" y="899"/>
                </a:cxn>
                <a:cxn ang="0">
                  <a:pos x="202" y="870"/>
                </a:cxn>
                <a:cxn ang="0">
                  <a:pos x="183" y="852"/>
                </a:cxn>
                <a:cxn ang="0">
                  <a:pos x="171" y="779"/>
                </a:cxn>
                <a:cxn ang="0">
                  <a:pos x="183" y="627"/>
                </a:cxn>
                <a:cxn ang="0">
                  <a:pos x="226" y="453"/>
                </a:cxn>
                <a:cxn ang="0">
                  <a:pos x="268" y="313"/>
                </a:cxn>
                <a:cxn ang="0">
                  <a:pos x="281" y="145"/>
                </a:cxn>
                <a:cxn ang="0">
                  <a:pos x="268" y="18"/>
                </a:cxn>
              </a:cxnLst>
              <a:rect l="0" t="0" r="r" b="b"/>
              <a:pathLst>
                <a:path w="281" h="1160">
                  <a:moveTo>
                    <a:pt x="268" y="18"/>
                  </a:moveTo>
                  <a:lnTo>
                    <a:pt x="196" y="0"/>
                  </a:lnTo>
                  <a:lnTo>
                    <a:pt x="153" y="18"/>
                  </a:lnTo>
                  <a:lnTo>
                    <a:pt x="135" y="78"/>
                  </a:lnTo>
                  <a:lnTo>
                    <a:pt x="153" y="410"/>
                  </a:lnTo>
                  <a:lnTo>
                    <a:pt x="153" y="489"/>
                  </a:lnTo>
                  <a:lnTo>
                    <a:pt x="129" y="634"/>
                  </a:lnTo>
                  <a:lnTo>
                    <a:pt x="123" y="803"/>
                  </a:lnTo>
                  <a:lnTo>
                    <a:pt x="135" y="887"/>
                  </a:lnTo>
                  <a:lnTo>
                    <a:pt x="123" y="935"/>
                  </a:lnTo>
                  <a:lnTo>
                    <a:pt x="37" y="1008"/>
                  </a:lnTo>
                  <a:lnTo>
                    <a:pt x="0" y="1099"/>
                  </a:lnTo>
                  <a:lnTo>
                    <a:pt x="7" y="1129"/>
                  </a:lnTo>
                  <a:lnTo>
                    <a:pt x="73" y="1160"/>
                  </a:lnTo>
                  <a:lnTo>
                    <a:pt x="91" y="1147"/>
                  </a:lnTo>
                  <a:lnTo>
                    <a:pt x="99" y="1093"/>
                  </a:lnTo>
                  <a:lnTo>
                    <a:pt x="117" y="1014"/>
                  </a:lnTo>
                  <a:lnTo>
                    <a:pt x="147" y="978"/>
                  </a:lnTo>
                  <a:lnTo>
                    <a:pt x="183" y="954"/>
                  </a:lnTo>
                  <a:lnTo>
                    <a:pt x="214" y="923"/>
                  </a:lnTo>
                  <a:lnTo>
                    <a:pt x="220" y="899"/>
                  </a:lnTo>
                  <a:lnTo>
                    <a:pt x="202" y="870"/>
                  </a:lnTo>
                  <a:lnTo>
                    <a:pt x="183" y="852"/>
                  </a:lnTo>
                  <a:lnTo>
                    <a:pt x="171" y="779"/>
                  </a:lnTo>
                  <a:lnTo>
                    <a:pt x="183" y="627"/>
                  </a:lnTo>
                  <a:lnTo>
                    <a:pt x="226" y="453"/>
                  </a:lnTo>
                  <a:lnTo>
                    <a:pt x="268" y="313"/>
                  </a:lnTo>
                  <a:lnTo>
                    <a:pt x="281" y="145"/>
                  </a:lnTo>
                  <a:lnTo>
                    <a:pt x="268" y="1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63" name="Freeform 7"/>
            <p:cNvSpPr>
              <a:spLocks/>
            </p:cNvSpPr>
            <p:nvPr/>
          </p:nvSpPr>
          <p:spPr bwMode="auto">
            <a:xfrm>
              <a:off x="3753" y="2979"/>
              <a:ext cx="332" cy="488"/>
            </a:xfrm>
            <a:custGeom>
              <a:avLst/>
              <a:gdLst/>
              <a:ahLst/>
              <a:cxnLst>
                <a:cxn ang="0">
                  <a:pos x="151" y="145"/>
                </a:cxn>
                <a:cxn ang="0">
                  <a:pos x="139" y="48"/>
                </a:cxn>
                <a:cxn ang="0">
                  <a:pos x="85" y="0"/>
                </a:cxn>
                <a:cxn ang="0">
                  <a:pos x="6" y="6"/>
                </a:cxn>
                <a:cxn ang="0">
                  <a:pos x="0" y="48"/>
                </a:cxn>
                <a:cxn ang="0">
                  <a:pos x="6" y="139"/>
                </a:cxn>
                <a:cxn ang="0">
                  <a:pos x="48" y="277"/>
                </a:cxn>
                <a:cxn ang="0">
                  <a:pos x="79" y="380"/>
                </a:cxn>
                <a:cxn ang="0">
                  <a:pos x="115" y="518"/>
                </a:cxn>
                <a:cxn ang="0">
                  <a:pos x="127" y="639"/>
                </a:cxn>
                <a:cxn ang="0">
                  <a:pos x="127" y="736"/>
                </a:cxn>
                <a:cxn ang="0">
                  <a:pos x="109" y="809"/>
                </a:cxn>
                <a:cxn ang="0">
                  <a:pos x="91" y="833"/>
                </a:cxn>
                <a:cxn ang="0">
                  <a:pos x="91" y="856"/>
                </a:cxn>
                <a:cxn ang="0">
                  <a:pos x="115" y="893"/>
                </a:cxn>
                <a:cxn ang="0">
                  <a:pos x="157" y="905"/>
                </a:cxn>
                <a:cxn ang="0">
                  <a:pos x="224" y="905"/>
                </a:cxn>
                <a:cxn ang="0">
                  <a:pos x="346" y="935"/>
                </a:cxn>
                <a:cxn ang="0">
                  <a:pos x="382" y="978"/>
                </a:cxn>
                <a:cxn ang="0">
                  <a:pos x="437" y="953"/>
                </a:cxn>
                <a:cxn ang="0">
                  <a:pos x="461" y="893"/>
                </a:cxn>
                <a:cxn ang="0">
                  <a:pos x="437" y="870"/>
                </a:cxn>
                <a:cxn ang="0">
                  <a:pos x="334" y="856"/>
                </a:cxn>
                <a:cxn ang="0">
                  <a:pos x="218" y="856"/>
                </a:cxn>
                <a:cxn ang="0">
                  <a:pos x="169" y="850"/>
                </a:cxn>
                <a:cxn ang="0">
                  <a:pos x="157" y="815"/>
                </a:cxn>
                <a:cxn ang="0">
                  <a:pos x="169" y="748"/>
                </a:cxn>
                <a:cxn ang="0">
                  <a:pos x="176" y="633"/>
                </a:cxn>
                <a:cxn ang="0">
                  <a:pos x="163" y="506"/>
                </a:cxn>
                <a:cxn ang="0">
                  <a:pos x="145" y="338"/>
                </a:cxn>
                <a:cxn ang="0">
                  <a:pos x="151" y="192"/>
                </a:cxn>
                <a:cxn ang="0">
                  <a:pos x="151" y="145"/>
                </a:cxn>
              </a:cxnLst>
              <a:rect l="0" t="0" r="r" b="b"/>
              <a:pathLst>
                <a:path w="461" h="978">
                  <a:moveTo>
                    <a:pt x="151" y="145"/>
                  </a:moveTo>
                  <a:lnTo>
                    <a:pt x="139" y="48"/>
                  </a:lnTo>
                  <a:lnTo>
                    <a:pt x="85" y="0"/>
                  </a:lnTo>
                  <a:lnTo>
                    <a:pt x="6" y="6"/>
                  </a:lnTo>
                  <a:lnTo>
                    <a:pt x="0" y="48"/>
                  </a:lnTo>
                  <a:lnTo>
                    <a:pt x="6" y="139"/>
                  </a:lnTo>
                  <a:lnTo>
                    <a:pt x="48" y="277"/>
                  </a:lnTo>
                  <a:lnTo>
                    <a:pt x="79" y="380"/>
                  </a:lnTo>
                  <a:lnTo>
                    <a:pt x="115" y="518"/>
                  </a:lnTo>
                  <a:lnTo>
                    <a:pt x="127" y="639"/>
                  </a:lnTo>
                  <a:lnTo>
                    <a:pt x="127" y="736"/>
                  </a:lnTo>
                  <a:lnTo>
                    <a:pt x="109" y="809"/>
                  </a:lnTo>
                  <a:lnTo>
                    <a:pt x="91" y="833"/>
                  </a:lnTo>
                  <a:lnTo>
                    <a:pt x="91" y="856"/>
                  </a:lnTo>
                  <a:lnTo>
                    <a:pt x="115" y="893"/>
                  </a:lnTo>
                  <a:lnTo>
                    <a:pt x="157" y="905"/>
                  </a:lnTo>
                  <a:lnTo>
                    <a:pt x="224" y="905"/>
                  </a:lnTo>
                  <a:lnTo>
                    <a:pt x="346" y="935"/>
                  </a:lnTo>
                  <a:lnTo>
                    <a:pt x="382" y="978"/>
                  </a:lnTo>
                  <a:lnTo>
                    <a:pt x="437" y="953"/>
                  </a:lnTo>
                  <a:lnTo>
                    <a:pt x="461" y="893"/>
                  </a:lnTo>
                  <a:lnTo>
                    <a:pt x="437" y="870"/>
                  </a:lnTo>
                  <a:lnTo>
                    <a:pt x="334" y="856"/>
                  </a:lnTo>
                  <a:lnTo>
                    <a:pt x="218" y="856"/>
                  </a:lnTo>
                  <a:lnTo>
                    <a:pt x="169" y="850"/>
                  </a:lnTo>
                  <a:lnTo>
                    <a:pt x="157" y="815"/>
                  </a:lnTo>
                  <a:lnTo>
                    <a:pt x="169" y="748"/>
                  </a:lnTo>
                  <a:lnTo>
                    <a:pt x="176" y="633"/>
                  </a:lnTo>
                  <a:lnTo>
                    <a:pt x="163" y="506"/>
                  </a:lnTo>
                  <a:lnTo>
                    <a:pt x="145" y="338"/>
                  </a:lnTo>
                  <a:lnTo>
                    <a:pt x="151" y="192"/>
                  </a:lnTo>
                  <a:lnTo>
                    <a:pt x="151" y="14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98664" name="Group 8"/>
            <p:cNvGrpSpPr>
              <a:grpSpLocks/>
            </p:cNvGrpSpPr>
            <p:nvPr/>
          </p:nvGrpSpPr>
          <p:grpSpPr bwMode="auto">
            <a:xfrm>
              <a:off x="3238" y="3010"/>
              <a:ext cx="392" cy="298"/>
              <a:chOff x="2055" y="2750"/>
              <a:chExt cx="237" cy="199"/>
            </a:xfrm>
          </p:grpSpPr>
          <p:sp>
            <p:nvSpPr>
              <p:cNvPr id="198665" name="AutoShape 9"/>
              <p:cNvSpPr>
                <a:spLocks noChangeArrowheads="1"/>
              </p:cNvSpPr>
              <p:nvPr/>
            </p:nvSpPr>
            <p:spPr bwMode="auto">
              <a:xfrm>
                <a:off x="2055" y="2806"/>
                <a:ext cx="237" cy="143"/>
              </a:xfrm>
              <a:prstGeom prst="cube">
                <a:avLst>
                  <a:gd name="adj" fmla="val 11889"/>
                </a:avLst>
              </a:prstGeom>
              <a:solidFill>
                <a:srgbClr val="969696"/>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98666" name="AutoShape 10"/>
              <p:cNvSpPr>
                <a:spLocks noChangeArrowheads="1"/>
              </p:cNvSpPr>
              <p:nvPr/>
            </p:nvSpPr>
            <p:spPr bwMode="auto">
              <a:xfrm>
                <a:off x="2105" y="2750"/>
                <a:ext cx="143" cy="143"/>
              </a:xfrm>
              <a:custGeom>
                <a:avLst/>
                <a:gdLst>
                  <a:gd name="G0" fmla="+- 9100 0 0"/>
                  <a:gd name="G1" fmla="+- -11201930 0 0"/>
                  <a:gd name="G2" fmla="+- 0 0 -11201930"/>
                  <a:gd name="T0" fmla="*/ 0 256 1"/>
                  <a:gd name="T1" fmla="*/ 180 256 1"/>
                  <a:gd name="G3" fmla="+- -11201930 T0 T1"/>
                  <a:gd name="T2" fmla="*/ 0 256 1"/>
                  <a:gd name="T3" fmla="*/ 90 256 1"/>
                  <a:gd name="G4" fmla="+- -11201930 T2 T3"/>
                  <a:gd name="G5" fmla="*/ G4 2 1"/>
                  <a:gd name="T4" fmla="*/ 90 256 1"/>
                  <a:gd name="T5" fmla="*/ 0 256 1"/>
                  <a:gd name="G6" fmla="+- -11201930 T4 T5"/>
                  <a:gd name="G7" fmla="*/ G6 2 1"/>
                  <a:gd name="G8" fmla="abs -1120193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9100"/>
                  <a:gd name="G18" fmla="*/ 9100 1 2"/>
                  <a:gd name="G19" fmla="+- G18 5400 0"/>
                  <a:gd name="G20" fmla="cos G19 -11201930"/>
                  <a:gd name="G21" fmla="sin G19 -11201930"/>
                  <a:gd name="G22" fmla="+- G20 10800 0"/>
                  <a:gd name="G23" fmla="+- G21 10800 0"/>
                  <a:gd name="G24" fmla="+- 10800 0 G20"/>
                  <a:gd name="G25" fmla="+- 9100 10800 0"/>
                  <a:gd name="G26" fmla="?: G9 G17 G25"/>
                  <a:gd name="G27" fmla="?: G9 0 21600"/>
                  <a:gd name="G28" fmla="cos 10800 -11201930"/>
                  <a:gd name="G29" fmla="sin 10800 -11201930"/>
                  <a:gd name="G30" fmla="sin 9100 -11201930"/>
                  <a:gd name="G31" fmla="+- G28 10800 0"/>
                  <a:gd name="G32" fmla="+- G29 10800 0"/>
                  <a:gd name="G33" fmla="+- G30 10800 0"/>
                  <a:gd name="G34" fmla="?: G4 0 G31"/>
                  <a:gd name="G35" fmla="?: -11201930 G34 0"/>
                  <a:gd name="G36" fmla="?: G6 G35 G31"/>
                  <a:gd name="G37" fmla="+- 21600 0 G36"/>
                  <a:gd name="G38" fmla="?: G4 0 G33"/>
                  <a:gd name="G39" fmla="?: -11201930 G38 G32"/>
                  <a:gd name="G40" fmla="?: G6 G39 0"/>
                  <a:gd name="G41" fmla="?: G4 G32 21600"/>
                  <a:gd name="G42" fmla="?: G6 G41 G33"/>
                  <a:gd name="T12" fmla="*/ 10800 w 21600"/>
                  <a:gd name="T13" fmla="*/ 0 h 21600"/>
                  <a:gd name="T14" fmla="*/ 974 w 21600"/>
                  <a:gd name="T15" fmla="*/ 9231 h 21600"/>
                  <a:gd name="T16" fmla="*/ 10800 w 21600"/>
                  <a:gd name="T17" fmla="*/ 1700 h 21600"/>
                  <a:gd name="T18" fmla="*/ 20626 w 21600"/>
                  <a:gd name="T19" fmla="*/ 9231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813" y="9365"/>
                    </a:moveTo>
                    <a:cubicBezTo>
                      <a:pt x="2518" y="4949"/>
                      <a:pt x="6328" y="1699"/>
                      <a:pt x="10800" y="1700"/>
                    </a:cubicBezTo>
                    <a:cubicBezTo>
                      <a:pt x="15271" y="1700"/>
                      <a:pt x="19081" y="4949"/>
                      <a:pt x="19786" y="9365"/>
                    </a:cubicBezTo>
                    <a:lnTo>
                      <a:pt x="21464" y="9097"/>
                    </a:lnTo>
                    <a:cubicBezTo>
                      <a:pt x="20628" y="3856"/>
                      <a:pt x="16107" y="-1"/>
                      <a:pt x="10799" y="0"/>
                    </a:cubicBezTo>
                    <a:cubicBezTo>
                      <a:pt x="5492" y="0"/>
                      <a:pt x="971" y="3856"/>
                      <a:pt x="135" y="9097"/>
                    </a:cubicBezTo>
                    <a:close/>
                  </a:path>
                </a:pathLst>
              </a:custGeom>
              <a:solidFill>
                <a:srgbClr val="000000"/>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198667" name="Freeform 11"/>
            <p:cNvSpPr>
              <a:spLocks/>
            </p:cNvSpPr>
            <p:nvPr/>
          </p:nvSpPr>
          <p:spPr bwMode="auto">
            <a:xfrm flipV="1">
              <a:off x="3718" y="2670"/>
              <a:ext cx="179" cy="446"/>
            </a:xfrm>
            <a:custGeom>
              <a:avLst/>
              <a:gdLst/>
              <a:ahLst/>
              <a:cxnLst>
                <a:cxn ang="0">
                  <a:pos x="121" y="913"/>
                </a:cxn>
                <a:cxn ang="0">
                  <a:pos x="42" y="973"/>
                </a:cxn>
                <a:cxn ang="0">
                  <a:pos x="18" y="992"/>
                </a:cxn>
                <a:cxn ang="0">
                  <a:pos x="0" y="1034"/>
                </a:cxn>
                <a:cxn ang="0">
                  <a:pos x="24" y="1075"/>
                </a:cxn>
                <a:cxn ang="0">
                  <a:pos x="48" y="1081"/>
                </a:cxn>
                <a:cxn ang="0">
                  <a:pos x="121" y="1057"/>
                </a:cxn>
                <a:cxn ang="0">
                  <a:pos x="230" y="973"/>
                </a:cxn>
                <a:cxn ang="0">
                  <a:pos x="328" y="871"/>
                </a:cxn>
                <a:cxn ang="0">
                  <a:pos x="431" y="755"/>
                </a:cxn>
                <a:cxn ang="0">
                  <a:pos x="437" y="707"/>
                </a:cxn>
                <a:cxn ang="0">
                  <a:pos x="437" y="575"/>
                </a:cxn>
                <a:cxn ang="0">
                  <a:pos x="407" y="369"/>
                </a:cxn>
                <a:cxn ang="0">
                  <a:pos x="425" y="249"/>
                </a:cxn>
                <a:cxn ang="0">
                  <a:pos x="437" y="200"/>
                </a:cxn>
                <a:cxn ang="0">
                  <a:pos x="419" y="176"/>
                </a:cxn>
                <a:cxn ang="0">
                  <a:pos x="376" y="152"/>
                </a:cxn>
                <a:cxn ang="0">
                  <a:pos x="346" y="134"/>
                </a:cxn>
                <a:cxn ang="0">
                  <a:pos x="364" y="25"/>
                </a:cxn>
                <a:cxn ang="0">
                  <a:pos x="352" y="0"/>
                </a:cxn>
                <a:cxn ang="0">
                  <a:pos x="328" y="8"/>
                </a:cxn>
                <a:cxn ang="0">
                  <a:pos x="316" y="146"/>
                </a:cxn>
                <a:cxn ang="0">
                  <a:pos x="304" y="182"/>
                </a:cxn>
                <a:cxn ang="0">
                  <a:pos x="298" y="206"/>
                </a:cxn>
                <a:cxn ang="0">
                  <a:pos x="248" y="188"/>
                </a:cxn>
                <a:cxn ang="0">
                  <a:pos x="212" y="188"/>
                </a:cxn>
                <a:cxn ang="0">
                  <a:pos x="212" y="212"/>
                </a:cxn>
                <a:cxn ang="0">
                  <a:pos x="236" y="231"/>
                </a:cxn>
                <a:cxn ang="0">
                  <a:pos x="280" y="231"/>
                </a:cxn>
                <a:cxn ang="0">
                  <a:pos x="310" y="255"/>
                </a:cxn>
                <a:cxn ang="0">
                  <a:pos x="334" y="297"/>
                </a:cxn>
                <a:cxn ang="0">
                  <a:pos x="358" y="363"/>
                </a:cxn>
                <a:cxn ang="0">
                  <a:pos x="376" y="496"/>
                </a:cxn>
                <a:cxn ang="0">
                  <a:pos x="376" y="617"/>
                </a:cxn>
                <a:cxn ang="0">
                  <a:pos x="364" y="713"/>
                </a:cxn>
                <a:cxn ang="0">
                  <a:pos x="340" y="755"/>
                </a:cxn>
                <a:cxn ang="0">
                  <a:pos x="254" y="816"/>
                </a:cxn>
                <a:cxn ang="0">
                  <a:pos x="163" y="871"/>
                </a:cxn>
                <a:cxn ang="0">
                  <a:pos x="121" y="913"/>
                </a:cxn>
              </a:cxnLst>
              <a:rect l="0" t="0" r="r" b="b"/>
              <a:pathLst>
                <a:path w="437" h="1081">
                  <a:moveTo>
                    <a:pt x="121" y="913"/>
                  </a:moveTo>
                  <a:lnTo>
                    <a:pt x="42" y="973"/>
                  </a:lnTo>
                  <a:lnTo>
                    <a:pt x="18" y="992"/>
                  </a:lnTo>
                  <a:lnTo>
                    <a:pt x="0" y="1034"/>
                  </a:lnTo>
                  <a:lnTo>
                    <a:pt x="24" y="1075"/>
                  </a:lnTo>
                  <a:lnTo>
                    <a:pt x="48" y="1081"/>
                  </a:lnTo>
                  <a:lnTo>
                    <a:pt x="121" y="1057"/>
                  </a:lnTo>
                  <a:lnTo>
                    <a:pt x="230" y="973"/>
                  </a:lnTo>
                  <a:lnTo>
                    <a:pt x="328" y="871"/>
                  </a:lnTo>
                  <a:lnTo>
                    <a:pt x="431" y="755"/>
                  </a:lnTo>
                  <a:lnTo>
                    <a:pt x="437" y="707"/>
                  </a:lnTo>
                  <a:lnTo>
                    <a:pt x="437" y="575"/>
                  </a:lnTo>
                  <a:lnTo>
                    <a:pt x="407" y="369"/>
                  </a:lnTo>
                  <a:lnTo>
                    <a:pt x="425" y="249"/>
                  </a:lnTo>
                  <a:lnTo>
                    <a:pt x="437" y="200"/>
                  </a:lnTo>
                  <a:lnTo>
                    <a:pt x="419" y="176"/>
                  </a:lnTo>
                  <a:lnTo>
                    <a:pt x="376" y="152"/>
                  </a:lnTo>
                  <a:lnTo>
                    <a:pt x="346" y="134"/>
                  </a:lnTo>
                  <a:lnTo>
                    <a:pt x="364" y="25"/>
                  </a:lnTo>
                  <a:lnTo>
                    <a:pt x="352" y="0"/>
                  </a:lnTo>
                  <a:lnTo>
                    <a:pt x="328" y="8"/>
                  </a:lnTo>
                  <a:lnTo>
                    <a:pt x="316" y="146"/>
                  </a:lnTo>
                  <a:lnTo>
                    <a:pt x="304" y="182"/>
                  </a:lnTo>
                  <a:lnTo>
                    <a:pt x="298" y="206"/>
                  </a:lnTo>
                  <a:lnTo>
                    <a:pt x="248" y="188"/>
                  </a:lnTo>
                  <a:lnTo>
                    <a:pt x="212" y="188"/>
                  </a:lnTo>
                  <a:lnTo>
                    <a:pt x="212" y="212"/>
                  </a:lnTo>
                  <a:lnTo>
                    <a:pt x="236" y="231"/>
                  </a:lnTo>
                  <a:lnTo>
                    <a:pt x="280" y="231"/>
                  </a:lnTo>
                  <a:lnTo>
                    <a:pt x="310" y="255"/>
                  </a:lnTo>
                  <a:lnTo>
                    <a:pt x="334" y="297"/>
                  </a:lnTo>
                  <a:lnTo>
                    <a:pt x="358" y="363"/>
                  </a:lnTo>
                  <a:lnTo>
                    <a:pt x="376" y="496"/>
                  </a:lnTo>
                  <a:lnTo>
                    <a:pt x="376" y="617"/>
                  </a:lnTo>
                  <a:lnTo>
                    <a:pt x="364" y="713"/>
                  </a:lnTo>
                  <a:lnTo>
                    <a:pt x="340" y="755"/>
                  </a:lnTo>
                  <a:lnTo>
                    <a:pt x="254" y="816"/>
                  </a:lnTo>
                  <a:lnTo>
                    <a:pt x="163" y="871"/>
                  </a:lnTo>
                  <a:lnTo>
                    <a:pt x="121" y="9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38" name="Group 2"/>
          <p:cNvGrpSpPr>
            <a:grpSpLocks/>
          </p:cNvGrpSpPr>
          <p:nvPr/>
        </p:nvGrpSpPr>
        <p:grpSpPr bwMode="auto">
          <a:xfrm>
            <a:off x="3865563" y="1803400"/>
            <a:ext cx="461962" cy="644525"/>
            <a:chOff x="3238" y="2400"/>
            <a:chExt cx="847" cy="1158"/>
          </a:xfrm>
        </p:grpSpPr>
        <p:sp>
          <p:nvSpPr>
            <p:cNvPr id="39" name="Freeform 3"/>
            <p:cNvSpPr>
              <a:spLocks/>
            </p:cNvSpPr>
            <p:nvPr/>
          </p:nvSpPr>
          <p:spPr bwMode="auto">
            <a:xfrm>
              <a:off x="3554" y="2400"/>
              <a:ext cx="269" cy="241"/>
            </a:xfrm>
            <a:custGeom>
              <a:avLst/>
              <a:gdLst/>
              <a:ahLst/>
              <a:cxnLst>
                <a:cxn ang="0">
                  <a:pos x="321" y="140"/>
                </a:cxn>
                <a:cxn ang="0">
                  <a:pos x="261" y="49"/>
                </a:cxn>
                <a:cxn ang="0">
                  <a:pos x="200" y="0"/>
                </a:cxn>
                <a:cxn ang="0">
                  <a:pos x="128" y="0"/>
                </a:cxn>
                <a:cxn ang="0">
                  <a:pos x="48" y="31"/>
                </a:cxn>
                <a:cxn ang="0">
                  <a:pos x="12" y="85"/>
                </a:cxn>
                <a:cxn ang="0">
                  <a:pos x="0" y="158"/>
                </a:cxn>
                <a:cxn ang="0">
                  <a:pos x="12" y="254"/>
                </a:cxn>
                <a:cxn ang="0">
                  <a:pos x="60" y="363"/>
                </a:cxn>
                <a:cxn ang="0">
                  <a:pos x="146" y="436"/>
                </a:cxn>
                <a:cxn ang="0">
                  <a:pos x="212" y="472"/>
                </a:cxn>
                <a:cxn ang="0">
                  <a:pos x="279" y="484"/>
                </a:cxn>
                <a:cxn ang="0">
                  <a:pos x="333" y="466"/>
                </a:cxn>
                <a:cxn ang="0">
                  <a:pos x="363" y="436"/>
                </a:cxn>
                <a:cxn ang="0">
                  <a:pos x="382" y="363"/>
                </a:cxn>
                <a:cxn ang="0">
                  <a:pos x="376" y="278"/>
                </a:cxn>
                <a:cxn ang="0">
                  <a:pos x="357" y="207"/>
                </a:cxn>
                <a:cxn ang="0">
                  <a:pos x="478" y="140"/>
                </a:cxn>
                <a:cxn ang="0">
                  <a:pos x="491" y="110"/>
                </a:cxn>
                <a:cxn ang="0">
                  <a:pos x="478" y="97"/>
                </a:cxn>
                <a:cxn ang="0">
                  <a:pos x="345" y="176"/>
                </a:cxn>
                <a:cxn ang="0">
                  <a:pos x="321" y="140"/>
                </a:cxn>
              </a:cxnLst>
              <a:rect l="0" t="0" r="r" b="b"/>
              <a:pathLst>
                <a:path w="491" h="484">
                  <a:moveTo>
                    <a:pt x="321" y="140"/>
                  </a:moveTo>
                  <a:lnTo>
                    <a:pt x="261" y="49"/>
                  </a:lnTo>
                  <a:lnTo>
                    <a:pt x="200" y="0"/>
                  </a:lnTo>
                  <a:lnTo>
                    <a:pt x="128" y="0"/>
                  </a:lnTo>
                  <a:lnTo>
                    <a:pt x="48" y="31"/>
                  </a:lnTo>
                  <a:lnTo>
                    <a:pt x="12" y="85"/>
                  </a:lnTo>
                  <a:lnTo>
                    <a:pt x="0" y="158"/>
                  </a:lnTo>
                  <a:lnTo>
                    <a:pt x="12" y="254"/>
                  </a:lnTo>
                  <a:lnTo>
                    <a:pt x="60" y="363"/>
                  </a:lnTo>
                  <a:lnTo>
                    <a:pt x="146" y="436"/>
                  </a:lnTo>
                  <a:lnTo>
                    <a:pt x="212" y="472"/>
                  </a:lnTo>
                  <a:lnTo>
                    <a:pt x="279" y="484"/>
                  </a:lnTo>
                  <a:lnTo>
                    <a:pt x="333" y="466"/>
                  </a:lnTo>
                  <a:lnTo>
                    <a:pt x="363" y="436"/>
                  </a:lnTo>
                  <a:lnTo>
                    <a:pt x="382" y="363"/>
                  </a:lnTo>
                  <a:lnTo>
                    <a:pt x="376" y="278"/>
                  </a:lnTo>
                  <a:lnTo>
                    <a:pt x="357" y="207"/>
                  </a:lnTo>
                  <a:lnTo>
                    <a:pt x="478" y="140"/>
                  </a:lnTo>
                  <a:lnTo>
                    <a:pt x="491" y="110"/>
                  </a:lnTo>
                  <a:lnTo>
                    <a:pt x="478" y="97"/>
                  </a:lnTo>
                  <a:lnTo>
                    <a:pt x="345" y="176"/>
                  </a:lnTo>
                  <a:lnTo>
                    <a:pt x="321" y="14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4"/>
            <p:cNvSpPr>
              <a:spLocks/>
            </p:cNvSpPr>
            <p:nvPr/>
          </p:nvSpPr>
          <p:spPr bwMode="auto">
            <a:xfrm flipH="1" flipV="1">
              <a:off x="3412" y="2666"/>
              <a:ext cx="277" cy="446"/>
            </a:xfrm>
            <a:custGeom>
              <a:avLst/>
              <a:gdLst/>
              <a:ahLst/>
              <a:cxnLst>
                <a:cxn ang="0">
                  <a:pos x="121" y="913"/>
                </a:cxn>
                <a:cxn ang="0">
                  <a:pos x="42" y="973"/>
                </a:cxn>
                <a:cxn ang="0">
                  <a:pos x="18" y="992"/>
                </a:cxn>
                <a:cxn ang="0">
                  <a:pos x="0" y="1034"/>
                </a:cxn>
                <a:cxn ang="0">
                  <a:pos x="24" y="1075"/>
                </a:cxn>
                <a:cxn ang="0">
                  <a:pos x="48" y="1081"/>
                </a:cxn>
                <a:cxn ang="0">
                  <a:pos x="121" y="1057"/>
                </a:cxn>
                <a:cxn ang="0">
                  <a:pos x="230" y="973"/>
                </a:cxn>
                <a:cxn ang="0">
                  <a:pos x="328" y="871"/>
                </a:cxn>
                <a:cxn ang="0">
                  <a:pos x="431" y="755"/>
                </a:cxn>
                <a:cxn ang="0">
                  <a:pos x="437" y="707"/>
                </a:cxn>
                <a:cxn ang="0">
                  <a:pos x="437" y="575"/>
                </a:cxn>
                <a:cxn ang="0">
                  <a:pos x="407" y="369"/>
                </a:cxn>
                <a:cxn ang="0">
                  <a:pos x="425" y="249"/>
                </a:cxn>
                <a:cxn ang="0">
                  <a:pos x="437" y="200"/>
                </a:cxn>
                <a:cxn ang="0">
                  <a:pos x="419" y="176"/>
                </a:cxn>
                <a:cxn ang="0">
                  <a:pos x="376" y="152"/>
                </a:cxn>
                <a:cxn ang="0">
                  <a:pos x="346" y="134"/>
                </a:cxn>
                <a:cxn ang="0">
                  <a:pos x="364" y="25"/>
                </a:cxn>
                <a:cxn ang="0">
                  <a:pos x="352" y="0"/>
                </a:cxn>
                <a:cxn ang="0">
                  <a:pos x="328" y="8"/>
                </a:cxn>
                <a:cxn ang="0">
                  <a:pos x="316" y="146"/>
                </a:cxn>
                <a:cxn ang="0">
                  <a:pos x="304" y="182"/>
                </a:cxn>
                <a:cxn ang="0">
                  <a:pos x="298" y="206"/>
                </a:cxn>
                <a:cxn ang="0">
                  <a:pos x="248" y="188"/>
                </a:cxn>
                <a:cxn ang="0">
                  <a:pos x="212" y="188"/>
                </a:cxn>
                <a:cxn ang="0">
                  <a:pos x="212" y="212"/>
                </a:cxn>
                <a:cxn ang="0">
                  <a:pos x="236" y="231"/>
                </a:cxn>
                <a:cxn ang="0">
                  <a:pos x="280" y="231"/>
                </a:cxn>
                <a:cxn ang="0">
                  <a:pos x="310" y="255"/>
                </a:cxn>
                <a:cxn ang="0">
                  <a:pos x="334" y="297"/>
                </a:cxn>
                <a:cxn ang="0">
                  <a:pos x="358" y="363"/>
                </a:cxn>
                <a:cxn ang="0">
                  <a:pos x="376" y="496"/>
                </a:cxn>
                <a:cxn ang="0">
                  <a:pos x="376" y="617"/>
                </a:cxn>
                <a:cxn ang="0">
                  <a:pos x="364" y="713"/>
                </a:cxn>
                <a:cxn ang="0">
                  <a:pos x="340" y="755"/>
                </a:cxn>
                <a:cxn ang="0">
                  <a:pos x="254" y="816"/>
                </a:cxn>
                <a:cxn ang="0">
                  <a:pos x="163" y="871"/>
                </a:cxn>
                <a:cxn ang="0">
                  <a:pos x="121" y="913"/>
                </a:cxn>
              </a:cxnLst>
              <a:rect l="0" t="0" r="r" b="b"/>
              <a:pathLst>
                <a:path w="437" h="1081">
                  <a:moveTo>
                    <a:pt x="121" y="913"/>
                  </a:moveTo>
                  <a:lnTo>
                    <a:pt x="42" y="973"/>
                  </a:lnTo>
                  <a:lnTo>
                    <a:pt x="18" y="992"/>
                  </a:lnTo>
                  <a:lnTo>
                    <a:pt x="0" y="1034"/>
                  </a:lnTo>
                  <a:lnTo>
                    <a:pt x="24" y="1075"/>
                  </a:lnTo>
                  <a:lnTo>
                    <a:pt x="48" y="1081"/>
                  </a:lnTo>
                  <a:lnTo>
                    <a:pt x="121" y="1057"/>
                  </a:lnTo>
                  <a:lnTo>
                    <a:pt x="230" y="973"/>
                  </a:lnTo>
                  <a:lnTo>
                    <a:pt x="328" y="871"/>
                  </a:lnTo>
                  <a:lnTo>
                    <a:pt x="431" y="755"/>
                  </a:lnTo>
                  <a:lnTo>
                    <a:pt x="437" y="707"/>
                  </a:lnTo>
                  <a:lnTo>
                    <a:pt x="437" y="575"/>
                  </a:lnTo>
                  <a:lnTo>
                    <a:pt x="407" y="369"/>
                  </a:lnTo>
                  <a:lnTo>
                    <a:pt x="425" y="249"/>
                  </a:lnTo>
                  <a:lnTo>
                    <a:pt x="437" y="200"/>
                  </a:lnTo>
                  <a:lnTo>
                    <a:pt x="419" y="176"/>
                  </a:lnTo>
                  <a:lnTo>
                    <a:pt x="376" y="152"/>
                  </a:lnTo>
                  <a:lnTo>
                    <a:pt x="346" y="134"/>
                  </a:lnTo>
                  <a:lnTo>
                    <a:pt x="364" y="25"/>
                  </a:lnTo>
                  <a:lnTo>
                    <a:pt x="352" y="0"/>
                  </a:lnTo>
                  <a:lnTo>
                    <a:pt x="328" y="8"/>
                  </a:lnTo>
                  <a:lnTo>
                    <a:pt x="316" y="146"/>
                  </a:lnTo>
                  <a:lnTo>
                    <a:pt x="304" y="182"/>
                  </a:lnTo>
                  <a:lnTo>
                    <a:pt x="298" y="206"/>
                  </a:lnTo>
                  <a:lnTo>
                    <a:pt x="248" y="188"/>
                  </a:lnTo>
                  <a:lnTo>
                    <a:pt x="212" y="188"/>
                  </a:lnTo>
                  <a:lnTo>
                    <a:pt x="212" y="212"/>
                  </a:lnTo>
                  <a:lnTo>
                    <a:pt x="236" y="231"/>
                  </a:lnTo>
                  <a:lnTo>
                    <a:pt x="280" y="231"/>
                  </a:lnTo>
                  <a:lnTo>
                    <a:pt x="310" y="255"/>
                  </a:lnTo>
                  <a:lnTo>
                    <a:pt x="334" y="297"/>
                  </a:lnTo>
                  <a:lnTo>
                    <a:pt x="358" y="363"/>
                  </a:lnTo>
                  <a:lnTo>
                    <a:pt x="376" y="496"/>
                  </a:lnTo>
                  <a:lnTo>
                    <a:pt x="376" y="617"/>
                  </a:lnTo>
                  <a:lnTo>
                    <a:pt x="364" y="713"/>
                  </a:lnTo>
                  <a:lnTo>
                    <a:pt x="340" y="755"/>
                  </a:lnTo>
                  <a:lnTo>
                    <a:pt x="254" y="816"/>
                  </a:lnTo>
                  <a:lnTo>
                    <a:pt x="163" y="871"/>
                  </a:lnTo>
                  <a:lnTo>
                    <a:pt x="121" y="9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5"/>
            <p:cNvSpPr>
              <a:spLocks/>
            </p:cNvSpPr>
            <p:nvPr/>
          </p:nvSpPr>
          <p:spPr bwMode="auto">
            <a:xfrm>
              <a:off x="3633" y="2654"/>
              <a:ext cx="204" cy="400"/>
            </a:xfrm>
            <a:custGeom>
              <a:avLst/>
              <a:gdLst/>
              <a:ahLst/>
              <a:cxnLst>
                <a:cxn ang="0">
                  <a:pos x="321" y="253"/>
                </a:cxn>
                <a:cxn ang="0">
                  <a:pos x="284" y="103"/>
                </a:cxn>
                <a:cxn ang="0">
                  <a:pos x="242" y="30"/>
                </a:cxn>
                <a:cxn ang="0">
                  <a:pos x="151" y="0"/>
                </a:cxn>
                <a:cxn ang="0">
                  <a:pos x="60" y="12"/>
                </a:cxn>
                <a:cxn ang="0">
                  <a:pos x="18" y="91"/>
                </a:cxn>
                <a:cxn ang="0">
                  <a:pos x="24" y="187"/>
                </a:cxn>
                <a:cxn ang="0">
                  <a:pos x="48" y="344"/>
                </a:cxn>
                <a:cxn ang="0">
                  <a:pos x="48" y="482"/>
                </a:cxn>
                <a:cxn ang="0">
                  <a:pos x="18" y="603"/>
                </a:cxn>
                <a:cxn ang="0">
                  <a:pos x="0" y="670"/>
                </a:cxn>
                <a:cxn ang="0">
                  <a:pos x="12" y="730"/>
                </a:cxn>
                <a:cxn ang="0">
                  <a:pos x="54" y="761"/>
                </a:cxn>
                <a:cxn ang="0">
                  <a:pos x="109" y="791"/>
                </a:cxn>
                <a:cxn ang="0">
                  <a:pos x="163" y="803"/>
                </a:cxn>
                <a:cxn ang="0">
                  <a:pos x="230" y="803"/>
                </a:cxn>
                <a:cxn ang="0">
                  <a:pos x="309" y="742"/>
                </a:cxn>
                <a:cxn ang="0">
                  <a:pos x="369" y="615"/>
                </a:cxn>
                <a:cxn ang="0">
                  <a:pos x="363" y="500"/>
                </a:cxn>
                <a:cxn ang="0">
                  <a:pos x="327" y="368"/>
                </a:cxn>
                <a:cxn ang="0">
                  <a:pos x="321" y="253"/>
                </a:cxn>
              </a:cxnLst>
              <a:rect l="0" t="0" r="r" b="b"/>
              <a:pathLst>
                <a:path w="369" h="803">
                  <a:moveTo>
                    <a:pt x="321" y="253"/>
                  </a:moveTo>
                  <a:lnTo>
                    <a:pt x="284" y="103"/>
                  </a:lnTo>
                  <a:lnTo>
                    <a:pt x="242" y="30"/>
                  </a:lnTo>
                  <a:lnTo>
                    <a:pt x="151" y="0"/>
                  </a:lnTo>
                  <a:lnTo>
                    <a:pt x="60" y="12"/>
                  </a:lnTo>
                  <a:lnTo>
                    <a:pt x="18" y="91"/>
                  </a:lnTo>
                  <a:lnTo>
                    <a:pt x="24" y="187"/>
                  </a:lnTo>
                  <a:lnTo>
                    <a:pt x="48" y="344"/>
                  </a:lnTo>
                  <a:lnTo>
                    <a:pt x="48" y="482"/>
                  </a:lnTo>
                  <a:lnTo>
                    <a:pt x="18" y="603"/>
                  </a:lnTo>
                  <a:lnTo>
                    <a:pt x="0" y="670"/>
                  </a:lnTo>
                  <a:lnTo>
                    <a:pt x="12" y="730"/>
                  </a:lnTo>
                  <a:lnTo>
                    <a:pt x="54" y="761"/>
                  </a:lnTo>
                  <a:lnTo>
                    <a:pt x="109" y="791"/>
                  </a:lnTo>
                  <a:lnTo>
                    <a:pt x="163" y="803"/>
                  </a:lnTo>
                  <a:lnTo>
                    <a:pt x="230" y="803"/>
                  </a:lnTo>
                  <a:lnTo>
                    <a:pt x="309" y="742"/>
                  </a:lnTo>
                  <a:lnTo>
                    <a:pt x="369" y="615"/>
                  </a:lnTo>
                  <a:lnTo>
                    <a:pt x="363" y="500"/>
                  </a:lnTo>
                  <a:lnTo>
                    <a:pt x="327" y="368"/>
                  </a:lnTo>
                  <a:lnTo>
                    <a:pt x="321" y="25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6"/>
            <p:cNvSpPr>
              <a:spLocks/>
            </p:cNvSpPr>
            <p:nvPr/>
          </p:nvSpPr>
          <p:spPr bwMode="auto">
            <a:xfrm>
              <a:off x="3572" y="2979"/>
              <a:ext cx="155" cy="579"/>
            </a:xfrm>
            <a:custGeom>
              <a:avLst/>
              <a:gdLst/>
              <a:ahLst/>
              <a:cxnLst>
                <a:cxn ang="0">
                  <a:pos x="268" y="18"/>
                </a:cxn>
                <a:cxn ang="0">
                  <a:pos x="196" y="0"/>
                </a:cxn>
                <a:cxn ang="0">
                  <a:pos x="153" y="18"/>
                </a:cxn>
                <a:cxn ang="0">
                  <a:pos x="135" y="78"/>
                </a:cxn>
                <a:cxn ang="0">
                  <a:pos x="153" y="410"/>
                </a:cxn>
                <a:cxn ang="0">
                  <a:pos x="153" y="489"/>
                </a:cxn>
                <a:cxn ang="0">
                  <a:pos x="129" y="634"/>
                </a:cxn>
                <a:cxn ang="0">
                  <a:pos x="123" y="803"/>
                </a:cxn>
                <a:cxn ang="0">
                  <a:pos x="135" y="887"/>
                </a:cxn>
                <a:cxn ang="0">
                  <a:pos x="123" y="935"/>
                </a:cxn>
                <a:cxn ang="0">
                  <a:pos x="37" y="1008"/>
                </a:cxn>
                <a:cxn ang="0">
                  <a:pos x="0" y="1099"/>
                </a:cxn>
                <a:cxn ang="0">
                  <a:pos x="7" y="1129"/>
                </a:cxn>
                <a:cxn ang="0">
                  <a:pos x="73" y="1160"/>
                </a:cxn>
                <a:cxn ang="0">
                  <a:pos x="91" y="1147"/>
                </a:cxn>
                <a:cxn ang="0">
                  <a:pos x="99" y="1093"/>
                </a:cxn>
                <a:cxn ang="0">
                  <a:pos x="117" y="1014"/>
                </a:cxn>
                <a:cxn ang="0">
                  <a:pos x="147" y="978"/>
                </a:cxn>
                <a:cxn ang="0">
                  <a:pos x="183" y="954"/>
                </a:cxn>
                <a:cxn ang="0">
                  <a:pos x="214" y="923"/>
                </a:cxn>
                <a:cxn ang="0">
                  <a:pos x="220" y="899"/>
                </a:cxn>
                <a:cxn ang="0">
                  <a:pos x="202" y="870"/>
                </a:cxn>
                <a:cxn ang="0">
                  <a:pos x="183" y="852"/>
                </a:cxn>
                <a:cxn ang="0">
                  <a:pos x="171" y="779"/>
                </a:cxn>
                <a:cxn ang="0">
                  <a:pos x="183" y="627"/>
                </a:cxn>
                <a:cxn ang="0">
                  <a:pos x="226" y="453"/>
                </a:cxn>
                <a:cxn ang="0">
                  <a:pos x="268" y="313"/>
                </a:cxn>
                <a:cxn ang="0">
                  <a:pos x="281" y="145"/>
                </a:cxn>
                <a:cxn ang="0">
                  <a:pos x="268" y="18"/>
                </a:cxn>
              </a:cxnLst>
              <a:rect l="0" t="0" r="r" b="b"/>
              <a:pathLst>
                <a:path w="281" h="1160">
                  <a:moveTo>
                    <a:pt x="268" y="18"/>
                  </a:moveTo>
                  <a:lnTo>
                    <a:pt x="196" y="0"/>
                  </a:lnTo>
                  <a:lnTo>
                    <a:pt x="153" y="18"/>
                  </a:lnTo>
                  <a:lnTo>
                    <a:pt x="135" y="78"/>
                  </a:lnTo>
                  <a:lnTo>
                    <a:pt x="153" y="410"/>
                  </a:lnTo>
                  <a:lnTo>
                    <a:pt x="153" y="489"/>
                  </a:lnTo>
                  <a:lnTo>
                    <a:pt x="129" y="634"/>
                  </a:lnTo>
                  <a:lnTo>
                    <a:pt x="123" y="803"/>
                  </a:lnTo>
                  <a:lnTo>
                    <a:pt x="135" y="887"/>
                  </a:lnTo>
                  <a:lnTo>
                    <a:pt x="123" y="935"/>
                  </a:lnTo>
                  <a:lnTo>
                    <a:pt x="37" y="1008"/>
                  </a:lnTo>
                  <a:lnTo>
                    <a:pt x="0" y="1099"/>
                  </a:lnTo>
                  <a:lnTo>
                    <a:pt x="7" y="1129"/>
                  </a:lnTo>
                  <a:lnTo>
                    <a:pt x="73" y="1160"/>
                  </a:lnTo>
                  <a:lnTo>
                    <a:pt x="91" y="1147"/>
                  </a:lnTo>
                  <a:lnTo>
                    <a:pt x="99" y="1093"/>
                  </a:lnTo>
                  <a:lnTo>
                    <a:pt x="117" y="1014"/>
                  </a:lnTo>
                  <a:lnTo>
                    <a:pt x="147" y="978"/>
                  </a:lnTo>
                  <a:lnTo>
                    <a:pt x="183" y="954"/>
                  </a:lnTo>
                  <a:lnTo>
                    <a:pt x="214" y="923"/>
                  </a:lnTo>
                  <a:lnTo>
                    <a:pt x="220" y="899"/>
                  </a:lnTo>
                  <a:lnTo>
                    <a:pt x="202" y="870"/>
                  </a:lnTo>
                  <a:lnTo>
                    <a:pt x="183" y="852"/>
                  </a:lnTo>
                  <a:lnTo>
                    <a:pt x="171" y="779"/>
                  </a:lnTo>
                  <a:lnTo>
                    <a:pt x="183" y="627"/>
                  </a:lnTo>
                  <a:lnTo>
                    <a:pt x="226" y="453"/>
                  </a:lnTo>
                  <a:lnTo>
                    <a:pt x="268" y="313"/>
                  </a:lnTo>
                  <a:lnTo>
                    <a:pt x="281" y="145"/>
                  </a:lnTo>
                  <a:lnTo>
                    <a:pt x="268" y="1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Freeform 7"/>
            <p:cNvSpPr>
              <a:spLocks/>
            </p:cNvSpPr>
            <p:nvPr/>
          </p:nvSpPr>
          <p:spPr bwMode="auto">
            <a:xfrm>
              <a:off x="3753" y="2979"/>
              <a:ext cx="332" cy="488"/>
            </a:xfrm>
            <a:custGeom>
              <a:avLst/>
              <a:gdLst/>
              <a:ahLst/>
              <a:cxnLst>
                <a:cxn ang="0">
                  <a:pos x="151" y="145"/>
                </a:cxn>
                <a:cxn ang="0">
                  <a:pos x="139" y="48"/>
                </a:cxn>
                <a:cxn ang="0">
                  <a:pos x="85" y="0"/>
                </a:cxn>
                <a:cxn ang="0">
                  <a:pos x="6" y="6"/>
                </a:cxn>
                <a:cxn ang="0">
                  <a:pos x="0" y="48"/>
                </a:cxn>
                <a:cxn ang="0">
                  <a:pos x="6" y="139"/>
                </a:cxn>
                <a:cxn ang="0">
                  <a:pos x="48" y="277"/>
                </a:cxn>
                <a:cxn ang="0">
                  <a:pos x="79" y="380"/>
                </a:cxn>
                <a:cxn ang="0">
                  <a:pos x="115" y="518"/>
                </a:cxn>
                <a:cxn ang="0">
                  <a:pos x="127" y="639"/>
                </a:cxn>
                <a:cxn ang="0">
                  <a:pos x="127" y="736"/>
                </a:cxn>
                <a:cxn ang="0">
                  <a:pos x="109" y="809"/>
                </a:cxn>
                <a:cxn ang="0">
                  <a:pos x="91" y="833"/>
                </a:cxn>
                <a:cxn ang="0">
                  <a:pos x="91" y="856"/>
                </a:cxn>
                <a:cxn ang="0">
                  <a:pos x="115" y="893"/>
                </a:cxn>
                <a:cxn ang="0">
                  <a:pos x="157" y="905"/>
                </a:cxn>
                <a:cxn ang="0">
                  <a:pos x="224" y="905"/>
                </a:cxn>
                <a:cxn ang="0">
                  <a:pos x="346" y="935"/>
                </a:cxn>
                <a:cxn ang="0">
                  <a:pos x="382" y="978"/>
                </a:cxn>
                <a:cxn ang="0">
                  <a:pos x="437" y="953"/>
                </a:cxn>
                <a:cxn ang="0">
                  <a:pos x="461" y="893"/>
                </a:cxn>
                <a:cxn ang="0">
                  <a:pos x="437" y="870"/>
                </a:cxn>
                <a:cxn ang="0">
                  <a:pos x="334" y="856"/>
                </a:cxn>
                <a:cxn ang="0">
                  <a:pos x="218" y="856"/>
                </a:cxn>
                <a:cxn ang="0">
                  <a:pos x="169" y="850"/>
                </a:cxn>
                <a:cxn ang="0">
                  <a:pos x="157" y="815"/>
                </a:cxn>
                <a:cxn ang="0">
                  <a:pos x="169" y="748"/>
                </a:cxn>
                <a:cxn ang="0">
                  <a:pos x="176" y="633"/>
                </a:cxn>
                <a:cxn ang="0">
                  <a:pos x="163" y="506"/>
                </a:cxn>
                <a:cxn ang="0">
                  <a:pos x="145" y="338"/>
                </a:cxn>
                <a:cxn ang="0">
                  <a:pos x="151" y="192"/>
                </a:cxn>
                <a:cxn ang="0">
                  <a:pos x="151" y="145"/>
                </a:cxn>
              </a:cxnLst>
              <a:rect l="0" t="0" r="r" b="b"/>
              <a:pathLst>
                <a:path w="461" h="978">
                  <a:moveTo>
                    <a:pt x="151" y="145"/>
                  </a:moveTo>
                  <a:lnTo>
                    <a:pt x="139" y="48"/>
                  </a:lnTo>
                  <a:lnTo>
                    <a:pt x="85" y="0"/>
                  </a:lnTo>
                  <a:lnTo>
                    <a:pt x="6" y="6"/>
                  </a:lnTo>
                  <a:lnTo>
                    <a:pt x="0" y="48"/>
                  </a:lnTo>
                  <a:lnTo>
                    <a:pt x="6" y="139"/>
                  </a:lnTo>
                  <a:lnTo>
                    <a:pt x="48" y="277"/>
                  </a:lnTo>
                  <a:lnTo>
                    <a:pt x="79" y="380"/>
                  </a:lnTo>
                  <a:lnTo>
                    <a:pt x="115" y="518"/>
                  </a:lnTo>
                  <a:lnTo>
                    <a:pt x="127" y="639"/>
                  </a:lnTo>
                  <a:lnTo>
                    <a:pt x="127" y="736"/>
                  </a:lnTo>
                  <a:lnTo>
                    <a:pt x="109" y="809"/>
                  </a:lnTo>
                  <a:lnTo>
                    <a:pt x="91" y="833"/>
                  </a:lnTo>
                  <a:lnTo>
                    <a:pt x="91" y="856"/>
                  </a:lnTo>
                  <a:lnTo>
                    <a:pt x="115" y="893"/>
                  </a:lnTo>
                  <a:lnTo>
                    <a:pt x="157" y="905"/>
                  </a:lnTo>
                  <a:lnTo>
                    <a:pt x="224" y="905"/>
                  </a:lnTo>
                  <a:lnTo>
                    <a:pt x="346" y="935"/>
                  </a:lnTo>
                  <a:lnTo>
                    <a:pt x="382" y="978"/>
                  </a:lnTo>
                  <a:lnTo>
                    <a:pt x="437" y="953"/>
                  </a:lnTo>
                  <a:lnTo>
                    <a:pt x="461" y="893"/>
                  </a:lnTo>
                  <a:lnTo>
                    <a:pt x="437" y="870"/>
                  </a:lnTo>
                  <a:lnTo>
                    <a:pt x="334" y="856"/>
                  </a:lnTo>
                  <a:lnTo>
                    <a:pt x="218" y="856"/>
                  </a:lnTo>
                  <a:lnTo>
                    <a:pt x="169" y="850"/>
                  </a:lnTo>
                  <a:lnTo>
                    <a:pt x="157" y="815"/>
                  </a:lnTo>
                  <a:lnTo>
                    <a:pt x="169" y="748"/>
                  </a:lnTo>
                  <a:lnTo>
                    <a:pt x="176" y="633"/>
                  </a:lnTo>
                  <a:lnTo>
                    <a:pt x="163" y="506"/>
                  </a:lnTo>
                  <a:lnTo>
                    <a:pt x="145" y="338"/>
                  </a:lnTo>
                  <a:lnTo>
                    <a:pt x="151" y="192"/>
                  </a:lnTo>
                  <a:lnTo>
                    <a:pt x="151" y="14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44" name="Group 8"/>
            <p:cNvGrpSpPr>
              <a:grpSpLocks/>
            </p:cNvGrpSpPr>
            <p:nvPr/>
          </p:nvGrpSpPr>
          <p:grpSpPr bwMode="auto">
            <a:xfrm>
              <a:off x="3238" y="3010"/>
              <a:ext cx="392" cy="298"/>
              <a:chOff x="2055" y="2750"/>
              <a:chExt cx="237" cy="199"/>
            </a:xfrm>
          </p:grpSpPr>
          <p:sp>
            <p:nvSpPr>
              <p:cNvPr id="46" name="AutoShape 9"/>
              <p:cNvSpPr>
                <a:spLocks noChangeArrowheads="1"/>
              </p:cNvSpPr>
              <p:nvPr/>
            </p:nvSpPr>
            <p:spPr bwMode="auto">
              <a:xfrm>
                <a:off x="2055" y="2806"/>
                <a:ext cx="237" cy="143"/>
              </a:xfrm>
              <a:prstGeom prst="cube">
                <a:avLst>
                  <a:gd name="adj" fmla="val 11889"/>
                </a:avLst>
              </a:prstGeom>
              <a:solidFill>
                <a:srgbClr val="969696"/>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7" name="AutoShape 10"/>
              <p:cNvSpPr>
                <a:spLocks noChangeArrowheads="1"/>
              </p:cNvSpPr>
              <p:nvPr/>
            </p:nvSpPr>
            <p:spPr bwMode="auto">
              <a:xfrm>
                <a:off x="2105" y="2750"/>
                <a:ext cx="143" cy="143"/>
              </a:xfrm>
              <a:custGeom>
                <a:avLst/>
                <a:gdLst>
                  <a:gd name="G0" fmla="+- 9100 0 0"/>
                  <a:gd name="G1" fmla="+- -11201930 0 0"/>
                  <a:gd name="G2" fmla="+- 0 0 -11201930"/>
                  <a:gd name="T0" fmla="*/ 0 256 1"/>
                  <a:gd name="T1" fmla="*/ 180 256 1"/>
                  <a:gd name="G3" fmla="+- -11201930 T0 T1"/>
                  <a:gd name="T2" fmla="*/ 0 256 1"/>
                  <a:gd name="T3" fmla="*/ 90 256 1"/>
                  <a:gd name="G4" fmla="+- -11201930 T2 T3"/>
                  <a:gd name="G5" fmla="*/ G4 2 1"/>
                  <a:gd name="T4" fmla="*/ 90 256 1"/>
                  <a:gd name="T5" fmla="*/ 0 256 1"/>
                  <a:gd name="G6" fmla="+- -11201930 T4 T5"/>
                  <a:gd name="G7" fmla="*/ G6 2 1"/>
                  <a:gd name="G8" fmla="abs -1120193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9100"/>
                  <a:gd name="G18" fmla="*/ 9100 1 2"/>
                  <a:gd name="G19" fmla="+- G18 5400 0"/>
                  <a:gd name="G20" fmla="cos G19 -11201930"/>
                  <a:gd name="G21" fmla="sin G19 -11201930"/>
                  <a:gd name="G22" fmla="+- G20 10800 0"/>
                  <a:gd name="G23" fmla="+- G21 10800 0"/>
                  <a:gd name="G24" fmla="+- 10800 0 G20"/>
                  <a:gd name="G25" fmla="+- 9100 10800 0"/>
                  <a:gd name="G26" fmla="?: G9 G17 G25"/>
                  <a:gd name="G27" fmla="?: G9 0 21600"/>
                  <a:gd name="G28" fmla="cos 10800 -11201930"/>
                  <a:gd name="G29" fmla="sin 10800 -11201930"/>
                  <a:gd name="G30" fmla="sin 9100 -11201930"/>
                  <a:gd name="G31" fmla="+- G28 10800 0"/>
                  <a:gd name="G32" fmla="+- G29 10800 0"/>
                  <a:gd name="G33" fmla="+- G30 10800 0"/>
                  <a:gd name="G34" fmla="?: G4 0 G31"/>
                  <a:gd name="G35" fmla="?: -11201930 G34 0"/>
                  <a:gd name="G36" fmla="?: G6 G35 G31"/>
                  <a:gd name="G37" fmla="+- 21600 0 G36"/>
                  <a:gd name="G38" fmla="?: G4 0 G33"/>
                  <a:gd name="G39" fmla="?: -11201930 G38 G32"/>
                  <a:gd name="G40" fmla="?: G6 G39 0"/>
                  <a:gd name="G41" fmla="?: G4 G32 21600"/>
                  <a:gd name="G42" fmla="?: G6 G41 G33"/>
                  <a:gd name="T12" fmla="*/ 10800 w 21600"/>
                  <a:gd name="T13" fmla="*/ 0 h 21600"/>
                  <a:gd name="T14" fmla="*/ 974 w 21600"/>
                  <a:gd name="T15" fmla="*/ 9231 h 21600"/>
                  <a:gd name="T16" fmla="*/ 10800 w 21600"/>
                  <a:gd name="T17" fmla="*/ 1700 h 21600"/>
                  <a:gd name="T18" fmla="*/ 20626 w 21600"/>
                  <a:gd name="T19" fmla="*/ 9231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813" y="9365"/>
                    </a:moveTo>
                    <a:cubicBezTo>
                      <a:pt x="2518" y="4949"/>
                      <a:pt x="6328" y="1699"/>
                      <a:pt x="10800" y="1700"/>
                    </a:cubicBezTo>
                    <a:cubicBezTo>
                      <a:pt x="15271" y="1700"/>
                      <a:pt x="19081" y="4949"/>
                      <a:pt x="19786" y="9365"/>
                    </a:cubicBezTo>
                    <a:lnTo>
                      <a:pt x="21464" y="9097"/>
                    </a:lnTo>
                    <a:cubicBezTo>
                      <a:pt x="20628" y="3856"/>
                      <a:pt x="16107" y="-1"/>
                      <a:pt x="10799" y="0"/>
                    </a:cubicBezTo>
                    <a:cubicBezTo>
                      <a:pt x="5492" y="0"/>
                      <a:pt x="971" y="3856"/>
                      <a:pt x="135" y="9097"/>
                    </a:cubicBezTo>
                    <a:close/>
                  </a:path>
                </a:pathLst>
              </a:custGeom>
              <a:solidFill>
                <a:srgbClr val="000000"/>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45" name="Freeform 11"/>
            <p:cNvSpPr>
              <a:spLocks/>
            </p:cNvSpPr>
            <p:nvPr/>
          </p:nvSpPr>
          <p:spPr bwMode="auto">
            <a:xfrm flipV="1">
              <a:off x="3718" y="2670"/>
              <a:ext cx="179" cy="446"/>
            </a:xfrm>
            <a:custGeom>
              <a:avLst/>
              <a:gdLst/>
              <a:ahLst/>
              <a:cxnLst>
                <a:cxn ang="0">
                  <a:pos x="121" y="913"/>
                </a:cxn>
                <a:cxn ang="0">
                  <a:pos x="42" y="973"/>
                </a:cxn>
                <a:cxn ang="0">
                  <a:pos x="18" y="992"/>
                </a:cxn>
                <a:cxn ang="0">
                  <a:pos x="0" y="1034"/>
                </a:cxn>
                <a:cxn ang="0">
                  <a:pos x="24" y="1075"/>
                </a:cxn>
                <a:cxn ang="0">
                  <a:pos x="48" y="1081"/>
                </a:cxn>
                <a:cxn ang="0">
                  <a:pos x="121" y="1057"/>
                </a:cxn>
                <a:cxn ang="0">
                  <a:pos x="230" y="973"/>
                </a:cxn>
                <a:cxn ang="0">
                  <a:pos x="328" y="871"/>
                </a:cxn>
                <a:cxn ang="0">
                  <a:pos x="431" y="755"/>
                </a:cxn>
                <a:cxn ang="0">
                  <a:pos x="437" y="707"/>
                </a:cxn>
                <a:cxn ang="0">
                  <a:pos x="437" y="575"/>
                </a:cxn>
                <a:cxn ang="0">
                  <a:pos x="407" y="369"/>
                </a:cxn>
                <a:cxn ang="0">
                  <a:pos x="425" y="249"/>
                </a:cxn>
                <a:cxn ang="0">
                  <a:pos x="437" y="200"/>
                </a:cxn>
                <a:cxn ang="0">
                  <a:pos x="419" y="176"/>
                </a:cxn>
                <a:cxn ang="0">
                  <a:pos x="376" y="152"/>
                </a:cxn>
                <a:cxn ang="0">
                  <a:pos x="346" y="134"/>
                </a:cxn>
                <a:cxn ang="0">
                  <a:pos x="364" y="25"/>
                </a:cxn>
                <a:cxn ang="0">
                  <a:pos x="352" y="0"/>
                </a:cxn>
                <a:cxn ang="0">
                  <a:pos x="328" y="8"/>
                </a:cxn>
                <a:cxn ang="0">
                  <a:pos x="316" y="146"/>
                </a:cxn>
                <a:cxn ang="0">
                  <a:pos x="304" y="182"/>
                </a:cxn>
                <a:cxn ang="0">
                  <a:pos x="298" y="206"/>
                </a:cxn>
                <a:cxn ang="0">
                  <a:pos x="248" y="188"/>
                </a:cxn>
                <a:cxn ang="0">
                  <a:pos x="212" y="188"/>
                </a:cxn>
                <a:cxn ang="0">
                  <a:pos x="212" y="212"/>
                </a:cxn>
                <a:cxn ang="0">
                  <a:pos x="236" y="231"/>
                </a:cxn>
                <a:cxn ang="0">
                  <a:pos x="280" y="231"/>
                </a:cxn>
                <a:cxn ang="0">
                  <a:pos x="310" y="255"/>
                </a:cxn>
                <a:cxn ang="0">
                  <a:pos x="334" y="297"/>
                </a:cxn>
                <a:cxn ang="0">
                  <a:pos x="358" y="363"/>
                </a:cxn>
                <a:cxn ang="0">
                  <a:pos x="376" y="496"/>
                </a:cxn>
                <a:cxn ang="0">
                  <a:pos x="376" y="617"/>
                </a:cxn>
                <a:cxn ang="0">
                  <a:pos x="364" y="713"/>
                </a:cxn>
                <a:cxn ang="0">
                  <a:pos x="340" y="755"/>
                </a:cxn>
                <a:cxn ang="0">
                  <a:pos x="254" y="816"/>
                </a:cxn>
                <a:cxn ang="0">
                  <a:pos x="163" y="871"/>
                </a:cxn>
                <a:cxn ang="0">
                  <a:pos x="121" y="913"/>
                </a:cxn>
              </a:cxnLst>
              <a:rect l="0" t="0" r="r" b="b"/>
              <a:pathLst>
                <a:path w="437" h="1081">
                  <a:moveTo>
                    <a:pt x="121" y="913"/>
                  </a:moveTo>
                  <a:lnTo>
                    <a:pt x="42" y="973"/>
                  </a:lnTo>
                  <a:lnTo>
                    <a:pt x="18" y="992"/>
                  </a:lnTo>
                  <a:lnTo>
                    <a:pt x="0" y="1034"/>
                  </a:lnTo>
                  <a:lnTo>
                    <a:pt x="24" y="1075"/>
                  </a:lnTo>
                  <a:lnTo>
                    <a:pt x="48" y="1081"/>
                  </a:lnTo>
                  <a:lnTo>
                    <a:pt x="121" y="1057"/>
                  </a:lnTo>
                  <a:lnTo>
                    <a:pt x="230" y="973"/>
                  </a:lnTo>
                  <a:lnTo>
                    <a:pt x="328" y="871"/>
                  </a:lnTo>
                  <a:lnTo>
                    <a:pt x="431" y="755"/>
                  </a:lnTo>
                  <a:lnTo>
                    <a:pt x="437" y="707"/>
                  </a:lnTo>
                  <a:lnTo>
                    <a:pt x="437" y="575"/>
                  </a:lnTo>
                  <a:lnTo>
                    <a:pt x="407" y="369"/>
                  </a:lnTo>
                  <a:lnTo>
                    <a:pt x="425" y="249"/>
                  </a:lnTo>
                  <a:lnTo>
                    <a:pt x="437" y="200"/>
                  </a:lnTo>
                  <a:lnTo>
                    <a:pt x="419" y="176"/>
                  </a:lnTo>
                  <a:lnTo>
                    <a:pt x="376" y="152"/>
                  </a:lnTo>
                  <a:lnTo>
                    <a:pt x="346" y="134"/>
                  </a:lnTo>
                  <a:lnTo>
                    <a:pt x="364" y="25"/>
                  </a:lnTo>
                  <a:lnTo>
                    <a:pt x="352" y="0"/>
                  </a:lnTo>
                  <a:lnTo>
                    <a:pt x="328" y="8"/>
                  </a:lnTo>
                  <a:lnTo>
                    <a:pt x="316" y="146"/>
                  </a:lnTo>
                  <a:lnTo>
                    <a:pt x="304" y="182"/>
                  </a:lnTo>
                  <a:lnTo>
                    <a:pt x="298" y="206"/>
                  </a:lnTo>
                  <a:lnTo>
                    <a:pt x="248" y="188"/>
                  </a:lnTo>
                  <a:lnTo>
                    <a:pt x="212" y="188"/>
                  </a:lnTo>
                  <a:lnTo>
                    <a:pt x="212" y="212"/>
                  </a:lnTo>
                  <a:lnTo>
                    <a:pt x="236" y="231"/>
                  </a:lnTo>
                  <a:lnTo>
                    <a:pt x="280" y="231"/>
                  </a:lnTo>
                  <a:lnTo>
                    <a:pt x="310" y="255"/>
                  </a:lnTo>
                  <a:lnTo>
                    <a:pt x="334" y="297"/>
                  </a:lnTo>
                  <a:lnTo>
                    <a:pt x="358" y="363"/>
                  </a:lnTo>
                  <a:lnTo>
                    <a:pt x="376" y="496"/>
                  </a:lnTo>
                  <a:lnTo>
                    <a:pt x="376" y="617"/>
                  </a:lnTo>
                  <a:lnTo>
                    <a:pt x="364" y="713"/>
                  </a:lnTo>
                  <a:lnTo>
                    <a:pt x="340" y="755"/>
                  </a:lnTo>
                  <a:lnTo>
                    <a:pt x="254" y="816"/>
                  </a:lnTo>
                  <a:lnTo>
                    <a:pt x="163" y="871"/>
                  </a:lnTo>
                  <a:lnTo>
                    <a:pt x="121" y="9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98668" name="Group 12"/>
          <p:cNvGrpSpPr>
            <a:grpSpLocks/>
          </p:cNvGrpSpPr>
          <p:nvPr/>
        </p:nvGrpSpPr>
        <p:grpSpPr bwMode="auto">
          <a:xfrm>
            <a:off x="4881563" y="1803400"/>
            <a:ext cx="461962" cy="644525"/>
            <a:chOff x="3238" y="2400"/>
            <a:chExt cx="847" cy="1158"/>
          </a:xfrm>
        </p:grpSpPr>
        <p:sp>
          <p:nvSpPr>
            <p:cNvPr id="198669" name="Freeform 13"/>
            <p:cNvSpPr>
              <a:spLocks/>
            </p:cNvSpPr>
            <p:nvPr/>
          </p:nvSpPr>
          <p:spPr bwMode="auto">
            <a:xfrm>
              <a:off x="3554" y="2400"/>
              <a:ext cx="269" cy="241"/>
            </a:xfrm>
            <a:custGeom>
              <a:avLst/>
              <a:gdLst/>
              <a:ahLst/>
              <a:cxnLst>
                <a:cxn ang="0">
                  <a:pos x="321" y="140"/>
                </a:cxn>
                <a:cxn ang="0">
                  <a:pos x="261" y="49"/>
                </a:cxn>
                <a:cxn ang="0">
                  <a:pos x="200" y="0"/>
                </a:cxn>
                <a:cxn ang="0">
                  <a:pos x="128" y="0"/>
                </a:cxn>
                <a:cxn ang="0">
                  <a:pos x="48" y="31"/>
                </a:cxn>
                <a:cxn ang="0">
                  <a:pos x="12" y="85"/>
                </a:cxn>
                <a:cxn ang="0">
                  <a:pos x="0" y="158"/>
                </a:cxn>
                <a:cxn ang="0">
                  <a:pos x="12" y="254"/>
                </a:cxn>
                <a:cxn ang="0">
                  <a:pos x="60" y="363"/>
                </a:cxn>
                <a:cxn ang="0">
                  <a:pos x="146" y="436"/>
                </a:cxn>
                <a:cxn ang="0">
                  <a:pos x="212" y="472"/>
                </a:cxn>
                <a:cxn ang="0">
                  <a:pos x="279" y="484"/>
                </a:cxn>
                <a:cxn ang="0">
                  <a:pos x="333" y="466"/>
                </a:cxn>
                <a:cxn ang="0">
                  <a:pos x="363" y="436"/>
                </a:cxn>
                <a:cxn ang="0">
                  <a:pos x="382" y="363"/>
                </a:cxn>
                <a:cxn ang="0">
                  <a:pos x="376" y="278"/>
                </a:cxn>
                <a:cxn ang="0">
                  <a:pos x="357" y="207"/>
                </a:cxn>
                <a:cxn ang="0">
                  <a:pos x="478" y="140"/>
                </a:cxn>
                <a:cxn ang="0">
                  <a:pos x="491" y="110"/>
                </a:cxn>
                <a:cxn ang="0">
                  <a:pos x="478" y="97"/>
                </a:cxn>
                <a:cxn ang="0">
                  <a:pos x="345" y="176"/>
                </a:cxn>
                <a:cxn ang="0">
                  <a:pos x="321" y="140"/>
                </a:cxn>
              </a:cxnLst>
              <a:rect l="0" t="0" r="r" b="b"/>
              <a:pathLst>
                <a:path w="491" h="484">
                  <a:moveTo>
                    <a:pt x="321" y="140"/>
                  </a:moveTo>
                  <a:lnTo>
                    <a:pt x="261" y="49"/>
                  </a:lnTo>
                  <a:lnTo>
                    <a:pt x="200" y="0"/>
                  </a:lnTo>
                  <a:lnTo>
                    <a:pt x="128" y="0"/>
                  </a:lnTo>
                  <a:lnTo>
                    <a:pt x="48" y="31"/>
                  </a:lnTo>
                  <a:lnTo>
                    <a:pt x="12" y="85"/>
                  </a:lnTo>
                  <a:lnTo>
                    <a:pt x="0" y="158"/>
                  </a:lnTo>
                  <a:lnTo>
                    <a:pt x="12" y="254"/>
                  </a:lnTo>
                  <a:lnTo>
                    <a:pt x="60" y="363"/>
                  </a:lnTo>
                  <a:lnTo>
                    <a:pt x="146" y="436"/>
                  </a:lnTo>
                  <a:lnTo>
                    <a:pt x="212" y="472"/>
                  </a:lnTo>
                  <a:lnTo>
                    <a:pt x="279" y="484"/>
                  </a:lnTo>
                  <a:lnTo>
                    <a:pt x="333" y="466"/>
                  </a:lnTo>
                  <a:lnTo>
                    <a:pt x="363" y="436"/>
                  </a:lnTo>
                  <a:lnTo>
                    <a:pt x="382" y="363"/>
                  </a:lnTo>
                  <a:lnTo>
                    <a:pt x="376" y="278"/>
                  </a:lnTo>
                  <a:lnTo>
                    <a:pt x="357" y="207"/>
                  </a:lnTo>
                  <a:lnTo>
                    <a:pt x="478" y="140"/>
                  </a:lnTo>
                  <a:lnTo>
                    <a:pt x="491" y="110"/>
                  </a:lnTo>
                  <a:lnTo>
                    <a:pt x="478" y="97"/>
                  </a:lnTo>
                  <a:lnTo>
                    <a:pt x="345" y="176"/>
                  </a:lnTo>
                  <a:lnTo>
                    <a:pt x="321" y="14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70" name="Freeform 14"/>
            <p:cNvSpPr>
              <a:spLocks/>
            </p:cNvSpPr>
            <p:nvPr/>
          </p:nvSpPr>
          <p:spPr bwMode="auto">
            <a:xfrm flipH="1" flipV="1">
              <a:off x="3412" y="2666"/>
              <a:ext cx="277" cy="446"/>
            </a:xfrm>
            <a:custGeom>
              <a:avLst/>
              <a:gdLst/>
              <a:ahLst/>
              <a:cxnLst>
                <a:cxn ang="0">
                  <a:pos x="121" y="913"/>
                </a:cxn>
                <a:cxn ang="0">
                  <a:pos x="42" y="973"/>
                </a:cxn>
                <a:cxn ang="0">
                  <a:pos x="18" y="992"/>
                </a:cxn>
                <a:cxn ang="0">
                  <a:pos x="0" y="1034"/>
                </a:cxn>
                <a:cxn ang="0">
                  <a:pos x="24" y="1075"/>
                </a:cxn>
                <a:cxn ang="0">
                  <a:pos x="48" y="1081"/>
                </a:cxn>
                <a:cxn ang="0">
                  <a:pos x="121" y="1057"/>
                </a:cxn>
                <a:cxn ang="0">
                  <a:pos x="230" y="973"/>
                </a:cxn>
                <a:cxn ang="0">
                  <a:pos x="328" y="871"/>
                </a:cxn>
                <a:cxn ang="0">
                  <a:pos x="431" y="755"/>
                </a:cxn>
                <a:cxn ang="0">
                  <a:pos x="437" y="707"/>
                </a:cxn>
                <a:cxn ang="0">
                  <a:pos x="437" y="575"/>
                </a:cxn>
                <a:cxn ang="0">
                  <a:pos x="407" y="369"/>
                </a:cxn>
                <a:cxn ang="0">
                  <a:pos x="425" y="249"/>
                </a:cxn>
                <a:cxn ang="0">
                  <a:pos x="437" y="200"/>
                </a:cxn>
                <a:cxn ang="0">
                  <a:pos x="419" y="176"/>
                </a:cxn>
                <a:cxn ang="0">
                  <a:pos x="376" y="152"/>
                </a:cxn>
                <a:cxn ang="0">
                  <a:pos x="346" y="134"/>
                </a:cxn>
                <a:cxn ang="0">
                  <a:pos x="364" y="25"/>
                </a:cxn>
                <a:cxn ang="0">
                  <a:pos x="352" y="0"/>
                </a:cxn>
                <a:cxn ang="0">
                  <a:pos x="328" y="8"/>
                </a:cxn>
                <a:cxn ang="0">
                  <a:pos x="316" y="146"/>
                </a:cxn>
                <a:cxn ang="0">
                  <a:pos x="304" y="182"/>
                </a:cxn>
                <a:cxn ang="0">
                  <a:pos x="298" y="206"/>
                </a:cxn>
                <a:cxn ang="0">
                  <a:pos x="248" y="188"/>
                </a:cxn>
                <a:cxn ang="0">
                  <a:pos x="212" y="188"/>
                </a:cxn>
                <a:cxn ang="0">
                  <a:pos x="212" y="212"/>
                </a:cxn>
                <a:cxn ang="0">
                  <a:pos x="236" y="231"/>
                </a:cxn>
                <a:cxn ang="0">
                  <a:pos x="280" y="231"/>
                </a:cxn>
                <a:cxn ang="0">
                  <a:pos x="310" y="255"/>
                </a:cxn>
                <a:cxn ang="0">
                  <a:pos x="334" y="297"/>
                </a:cxn>
                <a:cxn ang="0">
                  <a:pos x="358" y="363"/>
                </a:cxn>
                <a:cxn ang="0">
                  <a:pos x="376" y="496"/>
                </a:cxn>
                <a:cxn ang="0">
                  <a:pos x="376" y="617"/>
                </a:cxn>
                <a:cxn ang="0">
                  <a:pos x="364" y="713"/>
                </a:cxn>
                <a:cxn ang="0">
                  <a:pos x="340" y="755"/>
                </a:cxn>
                <a:cxn ang="0">
                  <a:pos x="254" y="816"/>
                </a:cxn>
                <a:cxn ang="0">
                  <a:pos x="163" y="871"/>
                </a:cxn>
                <a:cxn ang="0">
                  <a:pos x="121" y="913"/>
                </a:cxn>
              </a:cxnLst>
              <a:rect l="0" t="0" r="r" b="b"/>
              <a:pathLst>
                <a:path w="437" h="1081">
                  <a:moveTo>
                    <a:pt x="121" y="913"/>
                  </a:moveTo>
                  <a:lnTo>
                    <a:pt x="42" y="973"/>
                  </a:lnTo>
                  <a:lnTo>
                    <a:pt x="18" y="992"/>
                  </a:lnTo>
                  <a:lnTo>
                    <a:pt x="0" y="1034"/>
                  </a:lnTo>
                  <a:lnTo>
                    <a:pt x="24" y="1075"/>
                  </a:lnTo>
                  <a:lnTo>
                    <a:pt x="48" y="1081"/>
                  </a:lnTo>
                  <a:lnTo>
                    <a:pt x="121" y="1057"/>
                  </a:lnTo>
                  <a:lnTo>
                    <a:pt x="230" y="973"/>
                  </a:lnTo>
                  <a:lnTo>
                    <a:pt x="328" y="871"/>
                  </a:lnTo>
                  <a:lnTo>
                    <a:pt x="431" y="755"/>
                  </a:lnTo>
                  <a:lnTo>
                    <a:pt x="437" y="707"/>
                  </a:lnTo>
                  <a:lnTo>
                    <a:pt x="437" y="575"/>
                  </a:lnTo>
                  <a:lnTo>
                    <a:pt x="407" y="369"/>
                  </a:lnTo>
                  <a:lnTo>
                    <a:pt x="425" y="249"/>
                  </a:lnTo>
                  <a:lnTo>
                    <a:pt x="437" y="200"/>
                  </a:lnTo>
                  <a:lnTo>
                    <a:pt x="419" y="176"/>
                  </a:lnTo>
                  <a:lnTo>
                    <a:pt x="376" y="152"/>
                  </a:lnTo>
                  <a:lnTo>
                    <a:pt x="346" y="134"/>
                  </a:lnTo>
                  <a:lnTo>
                    <a:pt x="364" y="25"/>
                  </a:lnTo>
                  <a:lnTo>
                    <a:pt x="352" y="0"/>
                  </a:lnTo>
                  <a:lnTo>
                    <a:pt x="328" y="8"/>
                  </a:lnTo>
                  <a:lnTo>
                    <a:pt x="316" y="146"/>
                  </a:lnTo>
                  <a:lnTo>
                    <a:pt x="304" y="182"/>
                  </a:lnTo>
                  <a:lnTo>
                    <a:pt x="298" y="206"/>
                  </a:lnTo>
                  <a:lnTo>
                    <a:pt x="248" y="188"/>
                  </a:lnTo>
                  <a:lnTo>
                    <a:pt x="212" y="188"/>
                  </a:lnTo>
                  <a:lnTo>
                    <a:pt x="212" y="212"/>
                  </a:lnTo>
                  <a:lnTo>
                    <a:pt x="236" y="231"/>
                  </a:lnTo>
                  <a:lnTo>
                    <a:pt x="280" y="231"/>
                  </a:lnTo>
                  <a:lnTo>
                    <a:pt x="310" y="255"/>
                  </a:lnTo>
                  <a:lnTo>
                    <a:pt x="334" y="297"/>
                  </a:lnTo>
                  <a:lnTo>
                    <a:pt x="358" y="363"/>
                  </a:lnTo>
                  <a:lnTo>
                    <a:pt x="376" y="496"/>
                  </a:lnTo>
                  <a:lnTo>
                    <a:pt x="376" y="617"/>
                  </a:lnTo>
                  <a:lnTo>
                    <a:pt x="364" y="713"/>
                  </a:lnTo>
                  <a:lnTo>
                    <a:pt x="340" y="755"/>
                  </a:lnTo>
                  <a:lnTo>
                    <a:pt x="254" y="816"/>
                  </a:lnTo>
                  <a:lnTo>
                    <a:pt x="163" y="871"/>
                  </a:lnTo>
                  <a:lnTo>
                    <a:pt x="121" y="9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71" name="Freeform 15"/>
            <p:cNvSpPr>
              <a:spLocks/>
            </p:cNvSpPr>
            <p:nvPr/>
          </p:nvSpPr>
          <p:spPr bwMode="auto">
            <a:xfrm>
              <a:off x="3633" y="2654"/>
              <a:ext cx="204" cy="400"/>
            </a:xfrm>
            <a:custGeom>
              <a:avLst/>
              <a:gdLst/>
              <a:ahLst/>
              <a:cxnLst>
                <a:cxn ang="0">
                  <a:pos x="321" y="253"/>
                </a:cxn>
                <a:cxn ang="0">
                  <a:pos x="284" y="103"/>
                </a:cxn>
                <a:cxn ang="0">
                  <a:pos x="242" y="30"/>
                </a:cxn>
                <a:cxn ang="0">
                  <a:pos x="151" y="0"/>
                </a:cxn>
                <a:cxn ang="0">
                  <a:pos x="60" y="12"/>
                </a:cxn>
                <a:cxn ang="0">
                  <a:pos x="18" y="91"/>
                </a:cxn>
                <a:cxn ang="0">
                  <a:pos x="24" y="187"/>
                </a:cxn>
                <a:cxn ang="0">
                  <a:pos x="48" y="344"/>
                </a:cxn>
                <a:cxn ang="0">
                  <a:pos x="48" y="482"/>
                </a:cxn>
                <a:cxn ang="0">
                  <a:pos x="18" y="603"/>
                </a:cxn>
                <a:cxn ang="0">
                  <a:pos x="0" y="670"/>
                </a:cxn>
                <a:cxn ang="0">
                  <a:pos x="12" y="730"/>
                </a:cxn>
                <a:cxn ang="0">
                  <a:pos x="54" y="761"/>
                </a:cxn>
                <a:cxn ang="0">
                  <a:pos x="109" y="791"/>
                </a:cxn>
                <a:cxn ang="0">
                  <a:pos x="163" y="803"/>
                </a:cxn>
                <a:cxn ang="0">
                  <a:pos x="230" y="803"/>
                </a:cxn>
                <a:cxn ang="0">
                  <a:pos x="309" y="742"/>
                </a:cxn>
                <a:cxn ang="0">
                  <a:pos x="369" y="615"/>
                </a:cxn>
                <a:cxn ang="0">
                  <a:pos x="363" y="500"/>
                </a:cxn>
                <a:cxn ang="0">
                  <a:pos x="327" y="368"/>
                </a:cxn>
                <a:cxn ang="0">
                  <a:pos x="321" y="253"/>
                </a:cxn>
              </a:cxnLst>
              <a:rect l="0" t="0" r="r" b="b"/>
              <a:pathLst>
                <a:path w="369" h="803">
                  <a:moveTo>
                    <a:pt x="321" y="253"/>
                  </a:moveTo>
                  <a:lnTo>
                    <a:pt x="284" y="103"/>
                  </a:lnTo>
                  <a:lnTo>
                    <a:pt x="242" y="30"/>
                  </a:lnTo>
                  <a:lnTo>
                    <a:pt x="151" y="0"/>
                  </a:lnTo>
                  <a:lnTo>
                    <a:pt x="60" y="12"/>
                  </a:lnTo>
                  <a:lnTo>
                    <a:pt x="18" y="91"/>
                  </a:lnTo>
                  <a:lnTo>
                    <a:pt x="24" y="187"/>
                  </a:lnTo>
                  <a:lnTo>
                    <a:pt x="48" y="344"/>
                  </a:lnTo>
                  <a:lnTo>
                    <a:pt x="48" y="482"/>
                  </a:lnTo>
                  <a:lnTo>
                    <a:pt x="18" y="603"/>
                  </a:lnTo>
                  <a:lnTo>
                    <a:pt x="0" y="670"/>
                  </a:lnTo>
                  <a:lnTo>
                    <a:pt x="12" y="730"/>
                  </a:lnTo>
                  <a:lnTo>
                    <a:pt x="54" y="761"/>
                  </a:lnTo>
                  <a:lnTo>
                    <a:pt x="109" y="791"/>
                  </a:lnTo>
                  <a:lnTo>
                    <a:pt x="163" y="803"/>
                  </a:lnTo>
                  <a:lnTo>
                    <a:pt x="230" y="803"/>
                  </a:lnTo>
                  <a:lnTo>
                    <a:pt x="309" y="742"/>
                  </a:lnTo>
                  <a:lnTo>
                    <a:pt x="369" y="615"/>
                  </a:lnTo>
                  <a:lnTo>
                    <a:pt x="363" y="500"/>
                  </a:lnTo>
                  <a:lnTo>
                    <a:pt x="327" y="368"/>
                  </a:lnTo>
                  <a:lnTo>
                    <a:pt x="321" y="25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72" name="Freeform 16"/>
            <p:cNvSpPr>
              <a:spLocks/>
            </p:cNvSpPr>
            <p:nvPr/>
          </p:nvSpPr>
          <p:spPr bwMode="auto">
            <a:xfrm>
              <a:off x="3572" y="2979"/>
              <a:ext cx="155" cy="579"/>
            </a:xfrm>
            <a:custGeom>
              <a:avLst/>
              <a:gdLst/>
              <a:ahLst/>
              <a:cxnLst>
                <a:cxn ang="0">
                  <a:pos x="268" y="18"/>
                </a:cxn>
                <a:cxn ang="0">
                  <a:pos x="196" y="0"/>
                </a:cxn>
                <a:cxn ang="0">
                  <a:pos x="153" y="18"/>
                </a:cxn>
                <a:cxn ang="0">
                  <a:pos x="135" y="78"/>
                </a:cxn>
                <a:cxn ang="0">
                  <a:pos x="153" y="410"/>
                </a:cxn>
                <a:cxn ang="0">
                  <a:pos x="153" y="489"/>
                </a:cxn>
                <a:cxn ang="0">
                  <a:pos x="129" y="634"/>
                </a:cxn>
                <a:cxn ang="0">
                  <a:pos x="123" y="803"/>
                </a:cxn>
                <a:cxn ang="0">
                  <a:pos x="135" y="887"/>
                </a:cxn>
                <a:cxn ang="0">
                  <a:pos x="123" y="935"/>
                </a:cxn>
                <a:cxn ang="0">
                  <a:pos x="37" y="1008"/>
                </a:cxn>
                <a:cxn ang="0">
                  <a:pos x="0" y="1099"/>
                </a:cxn>
                <a:cxn ang="0">
                  <a:pos x="7" y="1129"/>
                </a:cxn>
                <a:cxn ang="0">
                  <a:pos x="73" y="1160"/>
                </a:cxn>
                <a:cxn ang="0">
                  <a:pos x="91" y="1147"/>
                </a:cxn>
                <a:cxn ang="0">
                  <a:pos x="99" y="1093"/>
                </a:cxn>
                <a:cxn ang="0">
                  <a:pos x="117" y="1014"/>
                </a:cxn>
                <a:cxn ang="0">
                  <a:pos x="147" y="978"/>
                </a:cxn>
                <a:cxn ang="0">
                  <a:pos x="183" y="954"/>
                </a:cxn>
                <a:cxn ang="0">
                  <a:pos x="214" y="923"/>
                </a:cxn>
                <a:cxn ang="0">
                  <a:pos x="220" y="899"/>
                </a:cxn>
                <a:cxn ang="0">
                  <a:pos x="202" y="870"/>
                </a:cxn>
                <a:cxn ang="0">
                  <a:pos x="183" y="852"/>
                </a:cxn>
                <a:cxn ang="0">
                  <a:pos x="171" y="779"/>
                </a:cxn>
                <a:cxn ang="0">
                  <a:pos x="183" y="627"/>
                </a:cxn>
                <a:cxn ang="0">
                  <a:pos x="226" y="453"/>
                </a:cxn>
                <a:cxn ang="0">
                  <a:pos x="268" y="313"/>
                </a:cxn>
                <a:cxn ang="0">
                  <a:pos x="281" y="145"/>
                </a:cxn>
                <a:cxn ang="0">
                  <a:pos x="268" y="18"/>
                </a:cxn>
              </a:cxnLst>
              <a:rect l="0" t="0" r="r" b="b"/>
              <a:pathLst>
                <a:path w="281" h="1160">
                  <a:moveTo>
                    <a:pt x="268" y="18"/>
                  </a:moveTo>
                  <a:lnTo>
                    <a:pt x="196" y="0"/>
                  </a:lnTo>
                  <a:lnTo>
                    <a:pt x="153" y="18"/>
                  </a:lnTo>
                  <a:lnTo>
                    <a:pt x="135" y="78"/>
                  </a:lnTo>
                  <a:lnTo>
                    <a:pt x="153" y="410"/>
                  </a:lnTo>
                  <a:lnTo>
                    <a:pt x="153" y="489"/>
                  </a:lnTo>
                  <a:lnTo>
                    <a:pt x="129" y="634"/>
                  </a:lnTo>
                  <a:lnTo>
                    <a:pt x="123" y="803"/>
                  </a:lnTo>
                  <a:lnTo>
                    <a:pt x="135" y="887"/>
                  </a:lnTo>
                  <a:lnTo>
                    <a:pt x="123" y="935"/>
                  </a:lnTo>
                  <a:lnTo>
                    <a:pt x="37" y="1008"/>
                  </a:lnTo>
                  <a:lnTo>
                    <a:pt x="0" y="1099"/>
                  </a:lnTo>
                  <a:lnTo>
                    <a:pt x="7" y="1129"/>
                  </a:lnTo>
                  <a:lnTo>
                    <a:pt x="73" y="1160"/>
                  </a:lnTo>
                  <a:lnTo>
                    <a:pt x="91" y="1147"/>
                  </a:lnTo>
                  <a:lnTo>
                    <a:pt x="99" y="1093"/>
                  </a:lnTo>
                  <a:lnTo>
                    <a:pt x="117" y="1014"/>
                  </a:lnTo>
                  <a:lnTo>
                    <a:pt x="147" y="978"/>
                  </a:lnTo>
                  <a:lnTo>
                    <a:pt x="183" y="954"/>
                  </a:lnTo>
                  <a:lnTo>
                    <a:pt x="214" y="923"/>
                  </a:lnTo>
                  <a:lnTo>
                    <a:pt x="220" y="899"/>
                  </a:lnTo>
                  <a:lnTo>
                    <a:pt x="202" y="870"/>
                  </a:lnTo>
                  <a:lnTo>
                    <a:pt x="183" y="852"/>
                  </a:lnTo>
                  <a:lnTo>
                    <a:pt x="171" y="779"/>
                  </a:lnTo>
                  <a:lnTo>
                    <a:pt x="183" y="627"/>
                  </a:lnTo>
                  <a:lnTo>
                    <a:pt x="226" y="453"/>
                  </a:lnTo>
                  <a:lnTo>
                    <a:pt x="268" y="313"/>
                  </a:lnTo>
                  <a:lnTo>
                    <a:pt x="281" y="145"/>
                  </a:lnTo>
                  <a:lnTo>
                    <a:pt x="268" y="1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73" name="Freeform 17"/>
            <p:cNvSpPr>
              <a:spLocks/>
            </p:cNvSpPr>
            <p:nvPr/>
          </p:nvSpPr>
          <p:spPr bwMode="auto">
            <a:xfrm>
              <a:off x="3753" y="2979"/>
              <a:ext cx="332" cy="488"/>
            </a:xfrm>
            <a:custGeom>
              <a:avLst/>
              <a:gdLst/>
              <a:ahLst/>
              <a:cxnLst>
                <a:cxn ang="0">
                  <a:pos x="151" y="145"/>
                </a:cxn>
                <a:cxn ang="0">
                  <a:pos x="139" y="48"/>
                </a:cxn>
                <a:cxn ang="0">
                  <a:pos x="85" y="0"/>
                </a:cxn>
                <a:cxn ang="0">
                  <a:pos x="6" y="6"/>
                </a:cxn>
                <a:cxn ang="0">
                  <a:pos x="0" y="48"/>
                </a:cxn>
                <a:cxn ang="0">
                  <a:pos x="6" y="139"/>
                </a:cxn>
                <a:cxn ang="0">
                  <a:pos x="48" y="277"/>
                </a:cxn>
                <a:cxn ang="0">
                  <a:pos x="79" y="380"/>
                </a:cxn>
                <a:cxn ang="0">
                  <a:pos x="115" y="518"/>
                </a:cxn>
                <a:cxn ang="0">
                  <a:pos x="127" y="639"/>
                </a:cxn>
                <a:cxn ang="0">
                  <a:pos x="127" y="736"/>
                </a:cxn>
                <a:cxn ang="0">
                  <a:pos x="109" y="809"/>
                </a:cxn>
                <a:cxn ang="0">
                  <a:pos x="91" y="833"/>
                </a:cxn>
                <a:cxn ang="0">
                  <a:pos x="91" y="856"/>
                </a:cxn>
                <a:cxn ang="0">
                  <a:pos x="115" y="893"/>
                </a:cxn>
                <a:cxn ang="0">
                  <a:pos x="157" y="905"/>
                </a:cxn>
                <a:cxn ang="0">
                  <a:pos x="224" y="905"/>
                </a:cxn>
                <a:cxn ang="0">
                  <a:pos x="346" y="935"/>
                </a:cxn>
                <a:cxn ang="0">
                  <a:pos x="382" y="978"/>
                </a:cxn>
                <a:cxn ang="0">
                  <a:pos x="437" y="953"/>
                </a:cxn>
                <a:cxn ang="0">
                  <a:pos x="461" y="893"/>
                </a:cxn>
                <a:cxn ang="0">
                  <a:pos x="437" y="870"/>
                </a:cxn>
                <a:cxn ang="0">
                  <a:pos x="334" y="856"/>
                </a:cxn>
                <a:cxn ang="0">
                  <a:pos x="218" y="856"/>
                </a:cxn>
                <a:cxn ang="0">
                  <a:pos x="169" y="850"/>
                </a:cxn>
                <a:cxn ang="0">
                  <a:pos x="157" y="815"/>
                </a:cxn>
                <a:cxn ang="0">
                  <a:pos x="169" y="748"/>
                </a:cxn>
                <a:cxn ang="0">
                  <a:pos x="176" y="633"/>
                </a:cxn>
                <a:cxn ang="0">
                  <a:pos x="163" y="506"/>
                </a:cxn>
                <a:cxn ang="0">
                  <a:pos x="145" y="338"/>
                </a:cxn>
                <a:cxn ang="0">
                  <a:pos x="151" y="192"/>
                </a:cxn>
                <a:cxn ang="0">
                  <a:pos x="151" y="145"/>
                </a:cxn>
              </a:cxnLst>
              <a:rect l="0" t="0" r="r" b="b"/>
              <a:pathLst>
                <a:path w="461" h="978">
                  <a:moveTo>
                    <a:pt x="151" y="145"/>
                  </a:moveTo>
                  <a:lnTo>
                    <a:pt x="139" y="48"/>
                  </a:lnTo>
                  <a:lnTo>
                    <a:pt x="85" y="0"/>
                  </a:lnTo>
                  <a:lnTo>
                    <a:pt x="6" y="6"/>
                  </a:lnTo>
                  <a:lnTo>
                    <a:pt x="0" y="48"/>
                  </a:lnTo>
                  <a:lnTo>
                    <a:pt x="6" y="139"/>
                  </a:lnTo>
                  <a:lnTo>
                    <a:pt x="48" y="277"/>
                  </a:lnTo>
                  <a:lnTo>
                    <a:pt x="79" y="380"/>
                  </a:lnTo>
                  <a:lnTo>
                    <a:pt x="115" y="518"/>
                  </a:lnTo>
                  <a:lnTo>
                    <a:pt x="127" y="639"/>
                  </a:lnTo>
                  <a:lnTo>
                    <a:pt x="127" y="736"/>
                  </a:lnTo>
                  <a:lnTo>
                    <a:pt x="109" y="809"/>
                  </a:lnTo>
                  <a:lnTo>
                    <a:pt x="91" y="833"/>
                  </a:lnTo>
                  <a:lnTo>
                    <a:pt x="91" y="856"/>
                  </a:lnTo>
                  <a:lnTo>
                    <a:pt x="115" y="893"/>
                  </a:lnTo>
                  <a:lnTo>
                    <a:pt x="157" y="905"/>
                  </a:lnTo>
                  <a:lnTo>
                    <a:pt x="224" y="905"/>
                  </a:lnTo>
                  <a:lnTo>
                    <a:pt x="346" y="935"/>
                  </a:lnTo>
                  <a:lnTo>
                    <a:pt x="382" y="978"/>
                  </a:lnTo>
                  <a:lnTo>
                    <a:pt x="437" y="953"/>
                  </a:lnTo>
                  <a:lnTo>
                    <a:pt x="461" y="893"/>
                  </a:lnTo>
                  <a:lnTo>
                    <a:pt x="437" y="870"/>
                  </a:lnTo>
                  <a:lnTo>
                    <a:pt x="334" y="856"/>
                  </a:lnTo>
                  <a:lnTo>
                    <a:pt x="218" y="856"/>
                  </a:lnTo>
                  <a:lnTo>
                    <a:pt x="169" y="850"/>
                  </a:lnTo>
                  <a:lnTo>
                    <a:pt x="157" y="815"/>
                  </a:lnTo>
                  <a:lnTo>
                    <a:pt x="169" y="748"/>
                  </a:lnTo>
                  <a:lnTo>
                    <a:pt x="176" y="633"/>
                  </a:lnTo>
                  <a:lnTo>
                    <a:pt x="163" y="506"/>
                  </a:lnTo>
                  <a:lnTo>
                    <a:pt x="145" y="338"/>
                  </a:lnTo>
                  <a:lnTo>
                    <a:pt x="151" y="192"/>
                  </a:lnTo>
                  <a:lnTo>
                    <a:pt x="151" y="14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98674" name="Group 18"/>
            <p:cNvGrpSpPr>
              <a:grpSpLocks/>
            </p:cNvGrpSpPr>
            <p:nvPr/>
          </p:nvGrpSpPr>
          <p:grpSpPr bwMode="auto">
            <a:xfrm>
              <a:off x="3238" y="3010"/>
              <a:ext cx="392" cy="298"/>
              <a:chOff x="2055" y="2750"/>
              <a:chExt cx="237" cy="199"/>
            </a:xfrm>
          </p:grpSpPr>
          <p:sp>
            <p:nvSpPr>
              <p:cNvPr id="198675" name="AutoShape 19"/>
              <p:cNvSpPr>
                <a:spLocks noChangeArrowheads="1"/>
              </p:cNvSpPr>
              <p:nvPr/>
            </p:nvSpPr>
            <p:spPr bwMode="auto">
              <a:xfrm>
                <a:off x="2055" y="2806"/>
                <a:ext cx="237" cy="143"/>
              </a:xfrm>
              <a:prstGeom prst="cube">
                <a:avLst>
                  <a:gd name="adj" fmla="val 11889"/>
                </a:avLst>
              </a:prstGeom>
              <a:solidFill>
                <a:srgbClr val="969696"/>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98676" name="AutoShape 20"/>
              <p:cNvSpPr>
                <a:spLocks noChangeArrowheads="1"/>
              </p:cNvSpPr>
              <p:nvPr/>
            </p:nvSpPr>
            <p:spPr bwMode="auto">
              <a:xfrm>
                <a:off x="2105" y="2750"/>
                <a:ext cx="143" cy="143"/>
              </a:xfrm>
              <a:custGeom>
                <a:avLst/>
                <a:gdLst>
                  <a:gd name="G0" fmla="+- 9100 0 0"/>
                  <a:gd name="G1" fmla="+- -11201930 0 0"/>
                  <a:gd name="G2" fmla="+- 0 0 -11201930"/>
                  <a:gd name="T0" fmla="*/ 0 256 1"/>
                  <a:gd name="T1" fmla="*/ 180 256 1"/>
                  <a:gd name="G3" fmla="+- -11201930 T0 T1"/>
                  <a:gd name="T2" fmla="*/ 0 256 1"/>
                  <a:gd name="T3" fmla="*/ 90 256 1"/>
                  <a:gd name="G4" fmla="+- -11201930 T2 T3"/>
                  <a:gd name="G5" fmla="*/ G4 2 1"/>
                  <a:gd name="T4" fmla="*/ 90 256 1"/>
                  <a:gd name="T5" fmla="*/ 0 256 1"/>
                  <a:gd name="G6" fmla="+- -11201930 T4 T5"/>
                  <a:gd name="G7" fmla="*/ G6 2 1"/>
                  <a:gd name="G8" fmla="abs -1120193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9100"/>
                  <a:gd name="G18" fmla="*/ 9100 1 2"/>
                  <a:gd name="G19" fmla="+- G18 5400 0"/>
                  <a:gd name="G20" fmla="cos G19 -11201930"/>
                  <a:gd name="G21" fmla="sin G19 -11201930"/>
                  <a:gd name="G22" fmla="+- G20 10800 0"/>
                  <a:gd name="G23" fmla="+- G21 10800 0"/>
                  <a:gd name="G24" fmla="+- 10800 0 G20"/>
                  <a:gd name="G25" fmla="+- 9100 10800 0"/>
                  <a:gd name="G26" fmla="?: G9 G17 G25"/>
                  <a:gd name="G27" fmla="?: G9 0 21600"/>
                  <a:gd name="G28" fmla="cos 10800 -11201930"/>
                  <a:gd name="G29" fmla="sin 10800 -11201930"/>
                  <a:gd name="G30" fmla="sin 9100 -11201930"/>
                  <a:gd name="G31" fmla="+- G28 10800 0"/>
                  <a:gd name="G32" fmla="+- G29 10800 0"/>
                  <a:gd name="G33" fmla="+- G30 10800 0"/>
                  <a:gd name="G34" fmla="?: G4 0 G31"/>
                  <a:gd name="G35" fmla="?: -11201930 G34 0"/>
                  <a:gd name="G36" fmla="?: G6 G35 G31"/>
                  <a:gd name="G37" fmla="+- 21600 0 G36"/>
                  <a:gd name="G38" fmla="?: G4 0 G33"/>
                  <a:gd name="G39" fmla="?: -11201930 G38 G32"/>
                  <a:gd name="G40" fmla="?: G6 G39 0"/>
                  <a:gd name="G41" fmla="?: G4 G32 21600"/>
                  <a:gd name="G42" fmla="?: G6 G41 G33"/>
                  <a:gd name="T12" fmla="*/ 10800 w 21600"/>
                  <a:gd name="T13" fmla="*/ 0 h 21600"/>
                  <a:gd name="T14" fmla="*/ 974 w 21600"/>
                  <a:gd name="T15" fmla="*/ 9231 h 21600"/>
                  <a:gd name="T16" fmla="*/ 10800 w 21600"/>
                  <a:gd name="T17" fmla="*/ 1700 h 21600"/>
                  <a:gd name="T18" fmla="*/ 20626 w 21600"/>
                  <a:gd name="T19" fmla="*/ 9231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813" y="9365"/>
                    </a:moveTo>
                    <a:cubicBezTo>
                      <a:pt x="2518" y="4949"/>
                      <a:pt x="6328" y="1699"/>
                      <a:pt x="10800" y="1700"/>
                    </a:cubicBezTo>
                    <a:cubicBezTo>
                      <a:pt x="15271" y="1700"/>
                      <a:pt x="19081" y="4949"/>
                      <a:pt x="19786" y="9365"/>
                    </a:cubicBezTo>
                    <a:lnTo>
                      <a:pt x="21464" y="9097"/>
                    </a:lnTo>
                    <a:cubicBezTo>
                      <a:pt x="20628" y="3856"/>
                      <a:pt x="16107" y="-1"/>
                      <a:pt x="10799" y="0"/>
                    </a:cubicBezTo>
                    <a:cubicBezTo>
                      <a:pt x="5492" y="0"/>
                      <a:pt x="971" y="3856"/>
                      <a:pt x="135" y="9097"/>
                    </a:cubicBezTo>
                    <a:close/>
                  </a:path>
                </a:pathLst>
              </a:custGeom>
              <a:solidFill>
                <a:srgbClr val="000000"/>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198677" name="Freeform 21"/>
            <p:cNvSpPr>
              <a:spLocks/>
            </p:cNvSpPr>
            <p:nvPr/>
          </p:nvSpPr>
          <p:spPr bwMode="auto">
            <a:xfrm flipV="1">
              <a:off x="3718" y="2670"/>
              <a:ext cx="179" cy="446"/>
            </a:xfrm>
            <a:custGeom>
              <a:avLst/>
              <a:gdLst/>
              <a:ahLst/>
              <a:cxnLst>
                <a:cxn ang="0">
                  <a:pos x="121" y="913"/>
                </a:cxn>
                <a:cxn ang="0">
                  <a:pos x="42" y="973"/>
                </a:cxn>
                <a:cxn ang="0">
                  <a:pos x="18" y="992"/>
                </a:cxn>
                <a:cxn ang="0">
                  <a:pos x="0" y="1034"/>
                </a:cxn>
                <a:cxn ang="0">
                  <a:pos x="24" y="1075"/>
                </a:cxn>
                <a:cxn ang="0">
                  <a:pos x="48" y="1081"/>
                </a:cxn>
                <a:cxn ang="0">
                  <a:pos x="121" y="1057"/>
                </a:cxn>
                <a:cxn ang="0">
                  <a:pos x="230" y="973"/>
                </a:cxn>
                <a:cxn ang="0">
                  <a:pos x="328" y="871"/>
                </a:cxn>
                <a:cxn ang="0">
                  <a:pos x="431" y="755"/>
                </a:cxn>
                <a:cxn ang="0">
                  <a:pos x="437" y="707"/>
                </a:cxn>
                <a:cxn ang="0">
                  <a:pos x="437" y="575"/>
                </a:cxn>
                <a:cxn ang="0">
                  <a:pos x="407" y="369"/>
                </a:cxn>
                <a:cxn ang="0">
                  <a:pos x="425" y="249"/>
                </a:cxn>
                <a:cxn ang="0">
                  <a:pos x="437" y="200"/>
                </a:cxn>
                <a:cxn ang="0">
                  <a:pos x="419" y="176"/>
                </a:cxn>
                <a:cxn ang="0">
                  <a:pos x="376" y="152"/>
                </a:cxn>
                <a:cxn ang="0">
                  <a:pos x="346" y="134"/>
                </a:cxn>
                <a:cxn ang="0">
                  <a:pos x="364" y="25"/>
                </a:cxn>
                <a:cxn ang="0">
                  <a:pos x="352" y="0"/>
                </a:cxn>
                <a:cxn ang="0">
                  <a:pos x="328" y="8"/>
                </a:cxn>
                <a:cxn ang="0">
                  <a:pos x="316" y="146"/>
                </a:cxn>
                <a:cxn ang="0">
                  <a:pos x="304" y="182"/>
                </a:cxn>
                <a:cxn ang="0">
                  <a:pos x="298" y="206"/>
                </a:cxn>
                <a:cxn ang="0">
                  <a:pos x="248" y="188"/>
                </a:cxn>
                <a:cxn ang="0">
                  <a:pos x="212" y="188"/>
                </a:cxn>
                <a:cxn ang="0">
                  <a:pos x="212" y="212"/>
                </a:cxn>
                <a:cxn ang="0">
                  <a:pos x="236" y="231"/>
                </a:cxn>
                <a:cxn ang="0">
                  <a:pos x="280" y="231"/>
                </a:cxn>
                <a:cxn ang="0">
                  <a:pos x="310" y="255"/>
                </a:cxn>
                <a:cxn ang="0">
                  <a:pos x="334" y="297"/>
                </a:cxn>
                <a:cxn ang="0">
                  <a:pos x="358" y="363"/>
                </a:cxn>
                <a:cxn ang="0">
                  <a:pos x="376" y="496"/>
                </a:cxn>
                <a:cxn ang="0">
                  <a:pos x="376" y="617"/>
                </a:cxn>
                <a:cxn ang="0">
                  <a:pos x="364" y="713"/>
                </a:cxn>
                <a:cxn ang="0">
                  <a:pos x="340" y="755"/>
                </a:cxn>
                <a:cxn ang="0">
                  <a:pos x="254" y="816"/>
                </a:cxn>
                <a:cxn ang="0">
                  <a:pos x="163" y="871"/>
                </a:cxn>
                <a:cxn ang="0">
                  <a:pos x="121" y="913"/>
                </a:cxn>
              </a:cxnLst>
              <a:rect l="0" t="0" r="r" b="b"/>
              <a:pathLst>
                <a:path w="437" h="1081">
                  <a:moveTo>
                    <a:pt x="121" y="913"/>
                  </a:moveTo>
                  <a:lnTo>
                    <a:pt x="42" y="973"/>
                  </a:lnTo>
                  <a:lnTo>
                    <a:pt x="18" y="992"/>
                  </a:lnTo>
                  <a:lnTo>
                    <a:pt x="0" y="1034"/>
                  </a:lnTo>
                  <a:lnTo>
                    <a:pt x="24" y="1075"/>
                  </a:lnTo>
                  <a:lnTo>
                    <a:pt x="48" y="1081"/>
                  </a:lnTo>
                  <a:lnTo>
                    <a:pt x="121" y="1057"/>
                  </a:lnTo>
                  <a:lnTo>
                    <a:pt x="230" y="973"/>
                  </a:lnTo>
                  <a:lnTo>
                    <a:pt x="328" y="871"/>
                  </a:lnTo>
                  <a:lnTo>
                    <a:pt x="431" y="755"/>
                  </a:lnTo>
                  <a:lnTo>
                    <a:pt x="437" y="707"/>
                  </a:lnTo>
                  <a:lnTo>
                    <a:pt x="437" y="575"/>
                  </a:lnTo>
                  <a:lnTo>
                    <a:pt x="407" y="369"/>
                  </a:lnTo>
                  <a:lnTo>
                    <a:pt x="425" y="249"/>
                  </a:lnTo>
                  <a:lnTo>
                    <a:pt x="437" y="200"/>
                  </a:lnTo>
                  <a:lnTo>
                    <a:pt x="419" y="176"/>
                  </a:lnTo>
                  <a:lnTo>
                    <a:pt x="376" y="152"/>
                  </a:lnTo>
                  <a:lnTo>
                    <a:pt x="346" y="134"/>
                  </a:lnTo>
                  <a:lnTo>
                    <a:pt x="364" y="25"/>
                  </a:lnTo>
                  <a:lnTo>
                    <a:pt x="352" y="0"/>
                  </a:lnTo>
                  <a:lnTo>
                    <a:pt x="328" y="8"/>
                  </a:lnTo>
                  <a:lnTo>
                    <a:pt x="316" y="146"/>
                  </a:lnTo>
                  <a:lnTo>
                    <a:pt x="304" y="182"/>
                  </a:lnTo>
                  <a:lnTo>
                    <a:pt x="298" y="206"/>
                  </a:lnTo>
                  <a:lnTo>
                    <a:pt x="248" y="188"/>
                  </a:lnTo>
                  <a:lnTo>
                    <a:pt x="212" y="188"/>
                  </a:lnTo>
                  <a:lnTo>
                    <a:pt x="212" y="212"/>
                  </a:lnTo>
                  <a:lnTo>
                    <a:pt x="236" y="231"/>
                  </a:lnTo>
                  <a:lnTo>
                    <a:pt x="280" y="231"/>
                  </a:lnTo>
                  <a:lnTo>
                    <a:pt x="310" y="255"/>
                  </a:lnTo>
                  <a:lnTo>
                    <a:pt x="334" y="297"/>
                  </a:lnTo>
                  <a:lnTo>
                    <a:pt x="358" y="363"/>
                  </a:lnTo>
                  <a:lnTo>
                    <a:pt x="376" y="496"/>
                  </a:lnTo>
                  <a:lnTo>
                    <a:pt x="376" y="617"/>
                  </a:lnTo>
                  <a:lnTo>
                    <a:pt x="364" y="713"/>
                  </a:lnTo>
                  <a:lnTo>
                    <a:pt x="340" y="755"/>
                  </a:lnTo>
                  <a:lnTo>
                    <a:pt x="254" y="816"/>
                  </a:lnTo>
                  <a:lnTo>
                    <a:pt x="163" y="871"/>
                  </a:lnTo>
                  <a:lnTo>
                    <a:pt x="121" y="9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98678" name="Group 22"/>
          <p:cNvGrpSpPr>
            <a:grpSpLocks/>
          </p:cNvGrpSpPr>
          <p:nvPr/>
        </p:nvGrpSpPr>
        <p:grpSpPr bwMode="auto">
          <a:xfrm>
            <a:off x="6134100" y="1789113"/>
            <a:ext cx="584200" cy="649287"/>
            <a:chOff x="8208" y="5486"/>
            <a:chExt cx="1073" cy="1110"/>
          </a:xfrm>
        </p:grpSpPr>
        <p:grpSp>
          <p:nvGrpSpPr>
            <p:cNvPr id="198679" name="Group 23"/>
            <p:cNvGrpSpPr>
              <a:grpSpLocks/>
            </p:cNvGrpSpPr>
            <p:nvPr/>
          </p:nvGrpSpPr>
          <p:grpSpPr bwMode="auto">
            <a:xfrm rot="-4900853">
              <a:off x="8782" y="5867"/>
              <a:ext cx="423" cy="575"/>
              <a:chOff x="7966" y="5915"/>
              <a:chExt cx="423" cy="575"/>
            </a:xfrm>
          </p:grpSpPr>
          <p:sp>
            <p:nvSpPr>
              <p:cNvPr id="198680" name="Freeform 24"/>
              <p:cNvSpPr>
                <a:spLocks/>
              </p:cNvSpPr>
              <p:nvPr/>
            </p:nvSpPr>
            <p:spPr bwMode="auto">
              <a:xfrm flipH="1" flipV="1">
                <a:off x="8129" y="5915"/>
                <a:ext cx="260" cy="399"/>
              </a:xfrm>
              <a:custGeom>
                <a:avLst/>
                <a:gdLst/>
                <a:ahLst/>
                <a:cxnLst>
                  <a:cxn ang="0">
                    <a:pos x="121" y="913"/>
                  </a:cxn>
                  <a:cxn ang="0">
                    <a:pos x="42" y="973"/>
                  </a:cxn>
                  <a:cxn ang="0">
                    <a:pos x="18" y="992"/>
                  </a:cxn>
                  <a:cxn ang="0">
                    <a:pos x="0" y="1034"/>
                  </a:cxn>
                  <a:cxn ang="0">
                    <a:pos x="24" y="1075"/>
                  </a:cxn>
                  <a:cxn ang="0">
                    <a:pos x="48" y="1081"/>
                  </a:cxn>
                  <a:cxn ang="0">
                    <a:pos x="121" y="1057"/>
                  </a:cxn>
                  <a:cxn ang="0">
                    <a:pos x="230" y="973"/>
                  </a:cxn>
                  <a:cxn ang="0">
                    <a:pos x="328" y="871"/>
                  </a:cxn>
                  <a:cxn ang="0">
                    <a:pos x="431" y="755"/>
                  </a:cxn>
                  <a:cxn ang="0">
                    <a:pos x="437" y="707"/>
                  </a:cxn>
                  <a:cxn ang="0">
                    <a:pos x="437" y="575"/>
                  </a:cxn>
                  <a:cxn ang="0">
                    <a:pos x="407" y="369"/>
                  </a:cxn>
                  <a:cxn ang="0">
                    <a:pos x="425" y="249"/>
                  </a:cxn>
                  <a:cxn ang="0">
                    <a:pos x="437" y="200"/>
                  </a:cxn>
                  <a:cxn ang="0">
                    <a:pos x="419" y="176"/>
                  </a:cxn>
                  <a:cxn ang="0">
                    <a:pos x="376" y="152"/>
                  </a:cxn>
                  <a:cxn ang="0">
                    <a:pos x="346" y="134"/>
                  </a:cxn>
                  <a:cxn ang="0">
                    <a:pos x="364" y="25"/>
                  </a:cxn>
                  <a:cxn ang="0">
                    <a:pos x="352" y="0"/>
                  </a:cxn>
                  <a:cxn ang="0">
                    <a:pos x="328" y="8"/>
                  </a:cxn>
                  <a:cxn ang="0">
                    <a:pos x="316" y="146"/>
                  </a:cxn>
                  <a:cxn ang="0">
                    <a:pos x="304" y="182"/>
                  </a:cxn>
                  <a:cxn ang="0">
                    <a:pos x="298" y="206"/>
                  </a:cxn>
                  <a:cxn ang="0">
                    <a:pos x="248" y="188"/>
                  </a:cxn>
                  <a:cxn ang="0">
                    <a:pos x="212" y="188"/>
                  </a:cxn>
                  <a:cxn ang="0">
                    <a:pos x="212" y="212"/>
                  </a:cxn>
                  <a:cxn ang="0">
                    <a:pos x="236" y="231"/>
                  </a:cxn>
                  <a:cxn ang="0">
                    <a:pos x="280" y="231"/>
                  </a:cxn>
                  <a:cxn ang="0">
                    <a:pos x="310" y="255"/>
                  </a:cxn>
                  <a:cxn ang="0">
                    <a:pos x="334" y="297"/>
                  </a:cxn>
                  <a:cxn ang="0">
                    <a:pos x="358" y="363"/>
                  </a:cxn>
                  <a:cxn ang="0">
                    <a:pos x="376" y="496"/>
                  </a:cxn>
                  <a:cxn ang="0">
                    <a:pos x="376" y="617"/>
                  </a:cxn>
                  <a:cxn ang="0">
                    <a:pos x="364" y="713"/>
                  </a:cxn>
                  <a:cxn ang="0">
                    <a:pos x="340" y="755"/>
                  </a:cxn>
                  <a:cxn ang="0">
                    <a:pos x="254" y="816"/>
                  </a:cxn>
                  <a:cxn ang="0">
                    <a:pos x="163" y="871"/>
                  </a:cxn>
                  <a:cxn ang="0">
                    <a:pos x="121" y="913"/>
                  </a:cxn>
                </a:cxnLst>
                <a:rect l="0" t="0" r="r" b="b"/>
                <a:pathLst>
                  <a:path w="437" h="1081">
                    <a:moveTo>
                      <a:pt x="121" y="913"/>
                    </a:moveTo>
                    <a:lnTo>
                      <a:pt x="42" y="973"/>
                    </a:lnTo>
                    <a:lnTo>
                      <a:pt x="18" y="992"/>
                    </a:lnTo>
                    <a:lnTo>
                      <a:pt x="0" y="1034"/>
                    </a:lnTo>
                    <a:lnTo>
                      <a:pt x="24" y="1075"/>
                    </a:lnTo>
                    <a:lnTo>
                      <a:pt x="48" y="1081"/>
                    </a:lnTo>
                    <a:lnTo>
                      <a:pt x="121" y="1057"/>
                    </a:lnTo>
                    <a:lnTo>
                      <a:pt x="230" y="973"/>
                    </a:lnTo>
                    <a:lnTo>
                      <a:pt x="328" y="871"/>
                    </a:lnTo>
                    <a:lnTo>
                      <a:pt x="431" y="755"/>
                    </a:lnTo>
                    <a:lnTo>
                      <a:pt x="437" y="707"/>
                    </a:lnTo>
                    <a:lnTo>
                      <a:pt x="437" y="575"/>
                    </a:lnTo>
                    <a:lnTo>
                      <a:pt x="407" y="369"/>
                    </a:lnTo>
                    <a:lnTo>
                      <a:pt x="425" y="249"/>
                    </a:lnTo>
                    <a:lnTo>
                      <a:pt x="437" y="200"/>
                    </a:lnTo>
                    <a:lnTo>
                      <a:pt x="419" y="176"/>
                    </a:lnTo>
                    <a:lnTo>
                      <a:pt x="376" y="152"/>
                    </a:lnTo>
                    <a:lnTo>
                      <a:pt x="346" y="134"/>
                    </a:lnTo>
                    <a:lnTo>
                      <a:pt x="364" y="25"/>
                    </a:lnTo>
                    <a:lnTo>
                      <a:pt x="352" y="0"/>
                    </a:lnTo>
                    <a:lnTo>
                      <a:pt x="328" y="8"/>
                    </a:lnTo>
                    <a:lnTo>
                      <a:pt x="316" y="146"/>
                    </a:lnTo>
                    <a:lnTo>
                      <a:pt x="304" y="182"/>
                    </a:lnTo>
                    <a:lnTo>
                      <a:pt x="298" y="206"/>
                    </a:lnTo>
                    <a:lnTo>
                      <a:pt x="248" y="188"/>
                    </a:lnTo>
                    <a:lnTo>
                      <a:pt x="212" y="188"/>
                    </a:lnTo>
                    <a:lnTo>
                      <a:pt x="212" y="212"/>
                    </a:lnTo>
                    <a:lnTo>
                      <a:pt x="236" y="231"/>
                    </a:lnTo>
                    <a:lnTo>
                      <a:pt x="280" y="231"/>
                    </a:lnTo>
                    <a:lnTo>
                      <a:pt x="310" y="255"/>
                    </a:lnTo>
                    <a:lnTo>
                      <a:pt x="334" y="297"/>
                    </a:lnTo>
                    <a:lnTo>
                      <a:pt x="358" y="363"/>
                    </a:lnTo>
                    <a:lnTo>
                      <a:pt x="376" y="496"/>
                    </a:lnTo>
                    <a:lnTo>
                      <a:pt x="376" y="617"/>
                    </a:lnTo>
                    <a:lnTo>
                      <a:pt x="364" y="713"/>
                    </a:lnTo>
                    <a:lnTo>
                      <a:pt x="340" y="755"/>
                    </a:lnTo>
                    <a:lnTo>
                      <a:pt x="254" y="816"/>
                    </a:lnTo>
                    <a:lnTo>
                      <a:pt x="163" y="871"/>
                    </a:lnTo>
                    <a:lnTo>
                      <a:pt x="121" y="9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98681" name="Group 25"/>
              <p:cNvGrpSpPr>
                <a:grpSpLocks/>
              </p:cNvGrpSpPr>
              <p:nvPr/>
            </p:nvGrpSpPr>
            <p:grpSpPr bwMode="auto">
              <a:xfrm>
                <a:off x="7966" y="6223"/>
                <a:ext cx="367" cy="267"/>
                <a:chOff x="2055" y="2750"/>
                <a:chExt cx="237" cy="199"/>
              </a:xfrm>
            </p:grpSpPr>
            <p:sp>
              <p:nvSpPr>
                <p:cNvPr id="198682" name="AutoShape 26"/>
                <p:cNvSpPr>
                  <a:spLocks noChangeArrowheads="1"/>
                </p:cNvSpPr>
                <p:nvPr/>
              </p:nvSpPr>
              <p:spPr bwMode="auto">
                <a:xfrm>
                  <a:off x="2055" y="2806"/>
                  <a:ext cx="237" cy="143"/>
                </a:xfrm>
                <a:prstGeom prst="cube">
                  <a:avLst>
                    <a:gd name="adj" fmla="val 11889"/>
                  </a:avLst>
                </a:prstGeom>
                <a:solidFill>
                  <a:srgbClr val="969696"/>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98683" name="AutoShape 27"/>
                <p:cNvSpPr>
                  <a:spLocks noChangeArrowheads="1"/>
                </p:cNvSpPr>
                <p:nvPr/>
              </p:nvSpPr>
              <p:spPr bwMode="auto">
                <a:xfrm>
                  <a:off x="2105" y="2750"/>
                  <a:ext cx="143" cy="143"/>
                </a:xfrm>
                <a:custGeom>
                  <a:avLst/>
                  <a:gdLst>
                    <a:gd name="G0" fmla="+- 9100 0 0"/>
                    <a:gd name="G1" fmla="+- -11201930 0 0"/>
                    <a:gd name="G2" fmla="+- 0 0 -11201930"/>
                    <a:gd name="T0" fmla="*/ 0 256 1"/>
                    <a:gd name="T1" fmla="*/ 180 256 1"/>
                    <a:gd name="G3" fmla="+- -11201930 T0 T1"/>
                    <a:gd name="T2" fmla="*/ 0 256 1"/>
                    <a:gd name="T3" fmla="*/ 90 256 1"/>
                    <a:gd name="G4" fmla="+- -11201930 T2 T3"/>
                    <a:gd name="G5" fmla="*/ G4 2 1"/>
                    <a:gd name="T4" fmla="*/ 90 256 1"/>
                    <a:gd name="T5" fmla="*/ 0 256 1"/>
                    <a:gd name="G6" fmla="+- -11201930 T4 T5"/>
                    <a:gd name="G7" fmla="*/ G6 2 1"/>
                    <a:gd name="G8" fmla="abs -1120193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9100"/>
                    <a:gd name="G18" fmla="*/ 9100 1 2"/>
                    <a:gd name="G19" fmla="+- G18 5400 0"/>
                    <a:gd name="G20" fmla="cos G19 -11201930"/>
                    <a:gd name="G21" fmla="sin G19 -11201930"/>
                    <a:gd name="G22" fmla="+- G20 10800 0"/>
                    <a:gd name="G23" fmla="+- G21 10800 0"/>
                    <a:gd name="G24" fmla="+- 10800 0 G20"/>
                    <a:gd name="G25" fmla="+- 9100 10800 0"/>
                    <a:gd name="G26" fmla="?: G9 G17 G25"/>
                    <a:gd name="G27" fmla="?: G9 0 21600"/>
                    <a:gd name="G28" fmla="cos 10800 -11201930"/>
                    <a:gd name="G29" fmla="sin 10800 -11201930"/>
                    <a:gd name="G30" fmla="sin 9100 -11201930"/>
                    <a:gd name="G31" fmla="+- G28 10800 0"/>
                    <a:gd name="G32" fmla="+- G29 10800 0"/>
                    <a:gd name="G33" fmla="+- G30 10800 0"/>
                    <a:gd name="G34" fmla="?: G4 0 G31"/>
                    <a:gd name="G35" fmla="?: -11201930 G34 0"/>
                    <a:gd name="G36" fmla="?: G6 G35 G31"/>
                    <a:gd name="G37" fmla="+- 21600 0 G36"/>
                    <a:gd name="G38" fmla="?: G4 0 G33"/>
                    <a:gd name="G39" fmla="?: -11201930 G38 G32"/>
                    <a:gd name="G40" fmla="?: G6 G39 0"/>
                    <a:gd name="G41" fmla="?: G4 G32 21600"/>
                    <a:gd name="G42" fmla="?: G6 G41 G33"/>
                    <a:gd name="T12" fmla="*/ 10800 w 21600"/>
                    <a:gd name="T13" fmla="*/ 0 h 21600"/>
                    <a:gd name="T14" fmla="*/ 974 w 21600"/>
                    <a:gd name="T15" fmla="*/ 9231 h 21600"/>
                    <a:gd name="T16" fmla="*/ 10800 w 21600"/>
                    <a:gd name="T17" fmla="*/ 1700 h 21600"/>
                    <a:gd name="T18" fmla="*/ 20626 w 21600"/>
                    <a:gd name="T19" fmla="*/ 9231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813" y="9365"/>
                      </a:moveTo>
                      <a:cubicBezTo>
                        <a:pt x="2518" y="4949"/>
                        <a:pt x="6328" y="1699"/>
                        <a:pt x="10800" y="1700"/>
                      </a:cubicBezTo>
                      <a:cubicBezTo>
                        <a:pt x="15271" y="1700"/>
                        <a:pt x="19081" y="4949"/>
                        <a:pt x="19786" y="9365"/>
                      </a:cubicBezTo>
                      <a:lnTo>
                        <a:pt x="21464" y="9097"/>
                      </a:lnTo>
                      <a:cubicBezTo>
                        <a:pt x="20628" y="3856"/>
                        <a:pt x="16107" y="-1"/>
                        <a:pt x="10799" y="0"/>
                      </a:cubicBezTo>
                      <a:cubicBezTo>
                        <a:pt x="5492" y="0"/>
                        <a:pt x="971" y="3856"/>
                        <a:pt x="135" y="9097"/>
                      </a:cubicBezTo>
                      <a:close/>
                    </a:path>
                  </a:pathLst>
                </a:custGeom>
                <a:solidFill>
                  <a:srgbClr val="000000"/>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sp>
          <p:nvSpPr>
            <p:cNvPr id="198684" name="Freeform 28"/>
            <p:cNvSpPr>
              <a:spLocks/>
            </p:cNvSpPr>
            <p:nvPr/>
          </p:nvSpPr>
          <p:spPr bwMode="auto">
            <a:xfrm>
              <a:off x="8648" y="5645"/>
              <a:ext cx="244" cy="247"/>
            </a:xfrm>
            <a:custGeom>
              <a:avLst/>
              <a:gdLst/>
              <a:ahLst/>
              <a:cxnLst>
                <a:cxn ang="0">
                  <a:pos x="473" y="351"/>
                </a:cxn>
                <a:cxn ang="0">
                  <a:pos x="454" y="215"/>
                </a:cxn>
                <a:cxn ang="0">
                  <a:pos x="416" y="94"/>
                </a:cxn>
                <a:cxn ang="0">
                  <a:pos x="346" y="28"/>
                </a:cxn>
                <a:cxn ang="0">
                  <a:pos x="225" y="0"/>
                </a:cxn>
                <a:cxn ang="0">
                  <a:pos x="121" y="28"/>
                </a:cxn>
                <a:cxn ang="0">
                  <a:pos x="23" y="149"/>
                </a:cxn>
                <a:cxn ang="0">
                  <a:pos x="0" y="294"/>
                </a:cxn>
                <a:cxn ang="0">
                  <a:pos x="23" y="449"/>
                </a:cxn>
                <a:cxn ang="0">
                  <a:pos x="61" y="543"/>
                </a:cxn>
                <a:cxn ang="0">
                  <a:pos x="108" y="641"/>
                </a:cxn>
                <a:cxn ang="0">
                  <a:pos x="159" y="707"/>
                </a:cxn>
                <a:cxn ang="0">
                  <a:pos x="216" y="740"/>
                </a:cxn>
                <a:cxn ang="0">
                  <a:pos x="295" y="711"/>
                </a:cxn>
                <a:cxn ang="0">
                  <a:pos x="374" y="645"/>
                </a:cxn>
                <a:cxn ang="0">
                  <a:pos x="426" y="553"/>
                </a:cxn>
                <a:cxn ang="0">
                  <a:pos x="473" y="473"/>
                </a:cxn>
                <a:cxn ang="0">
                  <a:pos x="487" y="426"/>
                </a:cxn>
                <a:cxn ang="0">
                  <a:pos x="688" y="356"/>
                </a:cxn>
                <a:cxn ang="0">
                  <a:pos x="731" y="328"/>
                </a:cxn>
                <a:cxn ang="0">
                  <a:pos x="707" y="285"/>
                </a:cxn>
                <a:cxn ang="0">
                  <a:pos x="473" y="351"/>
                </a:cxn>
              </a:cxnLst>
              <a:rect l="0" t="0" r="r" b="b"/>
              <a:pathLst>
                <a:path w="731" h="740">
                  <a:moveTo>
                    <a:pt x="473" y="351"/>
                  </a:moveTo>
                  <a:lnTo>
                    <a:pt x="454" y="215"/>
                  </a:lnTo>
                  <a:lnTo>
                    <a:pt x="416" y="94"/>
                  </a:lnTo>
                  <a:lnTo>
                    <a:pt x="346" y="28"/>
                  </a:lnTo>
                  <a:lnTo>
                    <a:pt x="225" y="0"/>
                  </a:lnTo>
                  <a:lnTo>
                    <a:pt x="121" y="28"/>
                  </a:lnTo>
                  <a:lnTo>
                    <a:pt x="23" y="149"/>
                  </a:lnTo>
                  <a:lnTo>
                    <a:pt x="0" y="294"/>
                  </a:lnTo>
                  <a:lnTo>
                    <a:pt x="23" y="449"/>
                  </a:lnTo>
                  <a:lnTo>
                    <a:pt x="61" y="543"/>
                  </a:lnTo>
                  <a:lnTo>
                    <a:pt x="108" y="641"/>
                  </a:lnTo>
                  <a:lnTo>
                    <a:pt x="159" y="707"/>
                  </a:lnTo>
                  <a:lnTo>
                    <a:pt x="216" y="740"/>
                  </a:lnTo>
                  <a:lnTo>
                    <a:pt x="295" y="711"/>
                  </a:lnTo>
                  <a:lnTo>
                    <a:pt x="374" y="645"/>
                  </a:lnTo>
                  <a:lnTo>
                    <a:pt x="426" y="553"/>
                  </a:lnTo>
                  <a:lnTo>
                    <a:pt x="473" y="473"/>
                  </a:lnTo>
                  <a:lnTo>
                    <a:pt x="487" y="426"/>
                  </a:lnTo>
                  <a:lnTo>
                    <a:pt x="688" y="356"/>
                  </a:lnTo>
                  <a:lnTo>
                    <a:pt x="731" y="328"/>
                  </a:lnTo>
                  <a:lnTo>
                    <a:pt x="707" y="285"/>
                  </a:lnTo>
                  <a:lnTo>
                    <a:pt x="473" y="35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85" name="Freeform 29"/>
            <p:cNvSpPr>
              <a:spLocks/>
            </p:cNvSpPr>
            <p:nvPr/>
          </p:nvSpPr>
          <p:spPr bwMode="auto">
            <a:xfrm>
              <a:off x="8529" y="5910"/>
              <a:ext cx="251" cy="441"/>
            </a:xfrm>
            <a:custGeom>
              <a:avLst/>
              <a:gdLst/>
              <a:ahLst/>
              <a:cxnLst>
                <a:cxn ang="0">
                  <a:pos x="253" y="196"/>
                </a:cxn>
                <a:cxn ang="0">
                  <a:pos x="346" y="98"/>
                </a:cxn>
                <a:cxn ang="0">
                  <a:pos x="501" y="4"/>
                </a:cxn>
                <a:cxn ang="0">
                  <a:pos x="571" y="0"/>
                </a:cxn>
                <a:cxn ang="0">
                  <a:pos x="697" y="42"/>
                </a:cxn>
                <a:cxn ang="0">
                  <a:pos x="754" y="103"/>
                </a:cxn>
                <a:cxn ang="0">
                  <a:pos x="754" y="196"/>
                </a:cxn>
                <a:cxn ang="0">
                  <a:pos x="660" y="370"/>
                </a:cxn>
                <a:cxn ang="0">
                  <a:pos x="557" y="506"/>
                </a:cxn>
                <a:cxn ang="0">
                  <a:pos x="514" y="619"/>
                </a:cxn>
                <a:cxn ang="0">
                  <a:pos x="486" y="749"/>
                </a:cxn>
                <a:cxn ang="0">
                  <a:pos x="514" y="876"/>
                </a:cxn>
                <a:cxn ang="0">
                  <a:pos x="543" y="998"/>
                </a:cxn>
                <a:cxn ang="0">
                  <a:pos x="543" y="1138"/>
                </a:cxn>
                <a:cxn ang="0">
                  <a:pos x="501" y="1223"/>
                </a:cxn>
                <a:cxn ang="0">
                  <a:pos x="407" y="1270"/>
                </a:cxn>
                <a:cxn ang="0">
                  <a:pos x="295" y="1321"/>
                </a:cxn>
                <a:cxn ang="0">
                  <a:pos x="191" y="1321"/>
                </a:cxn>
                <a:cxn ang="0">
                  <a:pos x="122" y="1283"/>
                </a:cxn>
                <a:cxn ang="0">
                  <a:pos x="29" y="1129"/>
                </a:cxn>
                <a:cxn ang="0">
                  <a:pos x="0" y="970"/>
                </a:cxn>
                <a:cxn ang="0">
                  <a:pos x="10" y="764"/>
                </a:cxn>
                <a:cxn ang="0">
                  <a:pos x="80" y="506"/>
                </a:cxn>
                <a:cxn ang="0">
                  <a:pos x="150" y="338"/>
                </a:cxn>
                <a:cxn ang="0">
                  <a:pos x="253" y="196"/>
                </a:cxn>
              </a:cxnLst>
              <a:rect l="0" t="0" r="r" b="b"/>
              <a:pathLst>
                <a:path w="754" h="1321">
                  <a:moveTo>
                    <a:pt x="253" y="196"/>
                  </a:moveTo>
                  <a:lnTo>
                    <a:pt x="346" y="98"/>
                  </a:lnTo>
                  <a:lnTo>
                    <a:pt x="501" y="4"/>
                  </a:lnTo>
                  <a:lnTo>
                    <a:pt x="571" y="0"/>
                  </a:lnTo>
                  <a:lnTo>
                    <a:pt x="697" y="42"/>
                  </a:lnTo>
                  <a:lnTo>
                    <a:pt x="754" y="103"/>
                  </a:lnTo>
                  <a:lnTo>
                    <a:pt x="754" y="196"/>
                  </a:lnTo>
                  <a:lnTo>
                    <a:pt x="660" y="370"/>
                  </a:lnTo>
                  <a:lnTo>
                    <a:pt x="557" y="506"/>
                  </a:lnTo>
                  <a:lnTo>
                    <a:pt x="514" y="619"/>
                  </a:lnTo>
                  <a:lnTo>
                    <a:pt x="486" y="749"/>
                  </a:lnTo>
                  <a:lnTo>
                    <a:pt x="514" y="876"/>
                  </a:lnTo>
                  <a:lnTo>
                    <a:pt x="543" y="998"/>
                  </a:lnTo>
                  <a:lnTo>
                    <a:pt x="543" y="1138"/>
                  </a:lnTo>
                  <a:lnTo>
                    <a:pt x="501" y="1223"/>
                  </a:lnTo>
                  <a:lnTo>
                    <a:pt x="407" y="1270"/>
                  </a:lnTo>
                  <a:lnTo>
                    <a:pt x="295" y="1321"/>
                  </a:lnTo>
                  <a:lnTo>
                    <a:pt x="191" y="1321"/>
                  </a:lnTo>
                  <a:lnTo>
                    <a:pt x="122" y="1283"/>
                  </a:lnTo>
                  <a:lnTo>
                    <a:pt x="29" y="1129"/>
                  </a:lnTo>
                  <a:lnTo>
                    <a:pt x="0" y="970"/>
                  </a:lnTo>
                  <a:lnTo>
                    <a:pt x="10" y="764"/>
                  </a:lnTo>
                  <a:lnTo>
                    <a:pt x="80" y="506"/>
                  </a:lnTo>
                  <a:lnTo>
                    <a:pt x="150" y="338"/>
                  </a:lnTo>
                  <a:lnTo>
                    <a:pt x="253" y="19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86" name="Freeform 30"/>
            <p:cNvSpPr>
              <a:spLocks/>
            </p:cNvSpPr>
            <p:nvPr/>
          </p:nvSpPr>
          <p:spPr bwMode="auto">
            <a:xfrm>
              <a:off x="8547" y="6268"/>
              <a:ext cx="317" cy="328"/>
            </a:xfrm>
            <a:custGeom>
              <a:avLst/>
              <a:gdLst/>
              <a:ahLst/>
              <a:cxnLst>
                <a:cxn ang="0">
                  <a:pos x="0" y="93"/>
                </a:cxn>
                <a:cxn ang="0">
                  <a:pos x="80" y="0"/>
                </a:cxn>
                <a:cxn ang="0">
                  <a:pos x="198" y="0"/>
                </a:cxn>
                <a:cxn ang="0">
                  <a:pos x="417" y="23"/>
                </a:cxn>
                <a:cxn ang="0">
                  <a:pos x="676" y="36"/>
                </a:cxn>
                <a:cxn ang="0">
                  <a:pos x="774" y="80"/>
                </a:cxn>
                <a:cxn ang="0">
                  <a:pos x="816" y="135"/>
                </a:cxn>
                <a:cxn ang="0">
                  <a:pos x="825" y="219"/>
                </a:cxn>
                <a:cxn ang="0">
                  <a:pos x="797" y="308"/>
                </a:cxn>
                <a:cxn ang="0">
                  <a:pos x="717" y="444"/>
                </a:cxn>
                <a:cxn ang="0">
                  <a:pos x="614" y="557"/>
                </a:cxn>
                <a:cxn ang="0">
                  <a:pos x="534" y="659"/>
                </a:cxn>
                <a:cxn ang="0">
                  <a:pos x="502" y="739"/>
                </a:cxn>
                <a:cxn ang="0">
                  <a:pos x="478" y="795"/>
                </a:cxn>
                <a:cxn ang="0">
                  <a:pos x="487" y="838"/>
                </a:cxn>
                <a:cxn ang="0">
                  <a:pos x="493" y="865"/>
                </a:cxn>
                <a:cxn ang="0">
                  <a:pos x="587" y="865"/>
                </a:cxn>
                <a:cxn ang="0">
                  <a:pos x="732" y="842"/>
                </a:cxn>
                <a:cxn ang="0">
                  <a:pos x="825" y="842"/>
                </a:cxn>
                <a:cxn ang="0">
                  <a:pos x="923" y="880"/>
                </a:cxn>
                <a:cxn ang="0">
                  <a:pos x="952" y="927"/>
                </a:cxn>
                <a:cxn ang="0">
                  <a:pos x="923" y="969"/>
                </a:cxn>
                <a:cxn ang="0">
                  <a:pos x="882" y="984"/>
                </a:cxn>
                <a:cxn ang="0">
                  <a:pos x="816" y="965"/>
                </a:cxn>
                <a:cxn ang="0">
                  <a:pos x="727" y="912"/>
                </a:cxn>
                <a:cxn ang="0">
                  <a:pos x="633" y="922"/>
                </a:cxn>
                <a:cxn ang="0">
                  <a:pos x="478" y="950"/>
                </a:cxn>
                <a:cxn ang="0">
                  <a:pos x="432" y="941"/>
                </a:cxn>
                <a:cxn ang="0">
                  <a:pos x="408" y="908"/>
                </a:cxn>
                <a:cxn ang="0">
                  <a:pos x="408" y="829"/>
                </a:cxn>
                <a:cxn ang="0">
                  <a:pos x="408" y="716"/>
                </a:cxn>
                <a:cxn ang="0">
                  <a:pos x="474" y="631"/>
                </a:cxn>
                <a:cxn ang="0">
                  <a:pos x="572" y="505"/>
                </a:cxn>
                <a:cxn ang="0">
                  <a:pos x="657" y="393"/>
                </a:cxn>
                <a:cxn ang="0">
                  <a:pos x="713" y="308"/>
                </a:cxn>
                <a:cxn ang="0">
                  <a:pos x="742" y="234"/>
                </a:cxn>
                <a:cxn ang="0">
                  <a:pos x="727" y="191"/>
                </a:cxn>
                <a:cxn ang="0">
                  <a:pos x="689" y="140"/>
                </a:cxn>
                <a:cxn ang="0">
                  <a:pos x="633" y="125"/>
                </a:cxn>
                <a:cxn ang="0">
                  <a:pos x="572" y="125"/>
                </a:cxn>
                <a:cxn ang="0">
                  <a:pos x="436" y="125"/>
                </a:cxn>
                <a:cxn ang="0">
                  <a:pos x="234" y="163"/>
                </a:cxn>
                <a:cxn ang="0">
                  <a:pos x="85" y="178"/>
                </a:cxn>
                <a:cxn ang="0">
                  <a:pos x="24" y="163"/>
                </a:cxn>
                <a:cxn ang="0">
                  <a:pos x="0" y="140"/>
                </a:cxn>
                <a:cxn ang="0">
                  <a:pos x="0" y="93"/>
                </a:cxn>
              </a:cxnLst>
              <a:rect l="0" t="0" r="r" b="b"/>
              <a:pathLst>
                <a:path w="952" h="984">
                  <a:moveTo>
                    <a:pt x="0" y="93"/>
                  </a:moveTo>
                  <a:lnTo>
                    <a:pt x="80" y="0"/>
                  </a:lnTo>
                  <a:lnTo>
                    <a:pt x="198" y="0"/>
                  </a:lnTo>
                  <a:lnTo>
                    <a:pt x="417" y="23"/>
                  </a:lnTo>
                  <a:lnTo>
                    <a:pt x="676" y="36"/>
                  </a:lnTo>
                  <a:lnTo>
                    <a:pt x="774" y="80"/>
                  </a:lnTo>
                  <a:lnTo>
                    <a:pt x="816" y="135"/>
                  </a:lnTo>
                  <a:lnTo>
                    <a:pt x="825" y="219"/>
                  </a:lnTo>
                  <a:lnTo>
                    <a:pt x="797" y="308"/>
                  </a:lnTo>
                  <a:lnTo>
                    <a:pt x="717" y="444"/>
                  </a:lnTo>
                  <a:lnTo>
                    <a:pt x="614" y="557"/>
                  </a:lnTo>
                  <a:lnTo>
                    <a:pt x="534" y="659"/>
                  </a:lnTo>
                  <a:lnTo>
                    <a:pt x="502" y="739"/>
                  </a:lnTo>
                  <a:lnTo>
                    <a:pt x="478" y="795"/>
                  </a:lnTo>
                  <a:lnTo>
                    <a:pt x="487" y="838"/>
                  </a:lnTo>
                  <a:lnTo>
                    <a:pt x="493" y="865"/>
                  </a:lnTo>
                  <a:lnTo>
                    <a:pt x="587" y="865"/>
                  </a:lnTo>
                  <a:lnTo>
                    <a:pt x="732" y="842"/>
                  </a:lnTo>
                  <a:lnTo>
                    <a:pt x="825" y="842"/>
                  </a:lnTo>
                  <a:lnTo>
                    <a:pt x="923" y="880"/>
                  </a:lnTo>
                  <a:lnTo>
                    <a:pt x="952" y="927"/>
                  </a:lnTo>
                  <a:lnTo>
                    <a:pt x="923" y="969"/>
                  </a:lnTo>
                  <a:lnTo>
                    <a:pt x="882" y="984"/>
                  </a:lnTo>
                  <a:lnTo>
                    <a:pt x="816" y="965"/>
                  </a:lnTo>
                  <a:lnTo>
                    <a:pt x="727" y="912"/>
                  </a:lnTo>
                  <a:lnTo>
                    <a:pt x="633" y="922"/>
                  </a:lnTo>
                  <a:lnTo>
                    <a:pt x="478" y="950"/>
                  </a:lnTo>
                  <a:lnTo>
                    <a:pt x="432" y="941"/>
                  </a:lnTo>
                  <a:lnTo>
                    <a:pt x="408" y="908"/>
                  </a:lnTo>
                  <a:lnTo>
                    <a:pt x="408" y="829"/>
                  </a:lnTo>
                  <a:lnTo>
                    <a:pt x="408" y="716"/>
                  </a:lnTo>
                  <a:lnTo>
                    <a:pt x="474" y="631"/>
                  </a:lnTo>
                  <a:lnTo>
                    <a:pt x="572" y="505"/>
                  </a:lnTo>
                  <a:lnTo>
                    <a:pt x="657" y="393"/>
                  </a:lnTo>
                  <a:lnTo>
                    <a:pt x="713" y="308"/>
                  </a:lnTo>
                  <a:lnTo>
                    <a:pt x="742" y="234"/>
                  </a:lnTo>
                  <a:lnTo>
                    <a:pt x="727" y="191"/>
                  </a:lnTo>
                  <a:lnTo>
                    <a:pt x="689" y="140"/>
                  </a:lnTo>
                  <a:lnTo>
                    <a:pt x="633" y="125"/>
                  </a:lnTo>
                  <a:lnTo>
                    <a:pt x="572" y="125"/>
                  </a:lnTo>
                  <a:lnTo>
                    <a:pt x="436" y="125"/>
                  </a:lnTo>
                  <a:lnTo>
                    <a:pt x="234" y="163"/>
                  </a:lnTo>
                  <a:lnTo>
                    <a:pt x="85" y="178"/>
                  </a:lnTo>
                  <a:lnTo>
                    <a:pt x="24" y="163"/>
                  </a:lnTo>
                  <a:lnTo>
                    <a:pt x="0" y="140"/>
                  </a:lnTo>
                  <a:lnTo>
                    <a:pt x="0" y="9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87" name="Freeform 31"/>
            <p:cNvSpPr>
              <a:spLocks/>
            </p:cNvSpPr>
            <p:nvPr/>
          </p:nvSpPr>
          <p:spPr bwMode="auto">
            <a:xfrm>
              <a:off x="8208" y="6193"/>
              <a:ext cx="403" cy="312"/>
            </a:xfrm>
            <a:custGeom>
              <a:avLst/>
              <a:gdLst/>
              <a:ahLst/>
              <a:cxnLst>
                <a:cxn ang="0">
                  <a:pos x="984" y="389"/>
                </a:cxn>
                <a:cxn ang="0">
                  <a:pos x="1002" y="267"/>
                </a:cxn>
                <a:cxn ang="0">
                  <a:pos x="1072" y="221"/>
                </a:cxn>
                <a:cxn ang="0">
                  <a:pos x="1157" y="212"/>
                </a:cxn>
                <a:cxn ang="0">
                  <a:pos x="1208" y="267"/>
                </a:cxn>
                <a:cxn ang="0">
                  <a:pos x="1185" y="374"/>
                </a:cxn>
                <a:cxn ang="0">
                  <a:pos x="1138" y="520"/>
                </a:cxn>
                <a:cxn ang="0">
                  <a:pos x="1044" y="684"/>
                </a:cxn>
                <a:cxn ang="0">
                  <a:pos x="927" y="824"/>
                </a:cxn>
                <a:cxn ang="0">
                  <a:pos x="829" y="899"/>
                </a:cxn>
                <a:cxn ang="0">
                  <a:pos x="721" y="937"/>
                </a:cxn>
                <a:cxn ang="0">
                  <a:pos x="618" y="923"/>
                </a:cxn>
                <a:cxn ang="0">
                  <a:pos x="538" y="880"/>
                </a:cxn>
                <a:cxn ang="0">
                  <a:pos x="510" y="810"/>
                </a:cxn>
                <a:cxn ang="0">
                  <a:pos x="478" y="689"/>
                </a:cxn>
                <a:cxn ang="0">
                  <a:pos x="440" y="465"/>
                </a:cxn>
                <a:cxn ang="0">
                  <a:pos x="412" y="310"/>
                </a:cxn>
                <a:cxn ang="0">
                  <a:pos x="412" y="127"/>
                </a:cxn>
                <a:cxn ang="0">
                  <a:pos x="393" y="95"/>
                </a:cxn>
                <a:cxn ang="0">
                  <a:pos x="338" y="85"/>
                </a:cxn>
                <a:cxn ang="0">
                  <a:pos x="272" y="136"/>
                </a:cxn>
                <a:cxn ang="0">
                  <a:pos x="211" y="221"/>
                </a:cxn>
                <a:cxn ang="0">
                  <a:pos x="140" y="267"/>
                </a:cxn>
                <a:cxn ang="0">
                  <a:pos x="32" y="267"/>
                </a:cxn>
                <a:cxn ang="0">
                  <a:pos x="0" y="239"/>
                </a:cxn>
                <a:cxn ang="0">
                  <a:pos x="0" y="193"/>
                </a:cxn>
                <a:cxn ang="0">
                  <a:pos x="47" y="150"/>
                </a:cxn>
                <a:cxn ang="0">
                  <a:pos x="98" y="165"/>
                </a:cxn>
                <a:cxn ang="0">
                  <a:pos x="145" y="155"/>
                </a:cxn>
                <a:cxn ang="0">
                  <a:pos x="230" y="95"/>
                </a:cxn>
                <a:cxn ang="0">
                  <a:pos x="314" y="29"/>
                </a:cxn>
                <a:cxn ang="0">
                  <a:pos x="393" y="10"/>
                </a:cxn>
                <a:cxn ang="0">
                  <a:pos x="506" y="0"/>
                </a:cxn>
                <a:cxn ang="0">
                  <a:pos x="510" y="52"/>
                </a:cxn>
                <a:cxn ang="0">
                  <a:pos x="483" y="108"/>
                </a:cxn>
                <a:cxn ang="0">
                  <a:pos x="478" y="253"/>
                </a:cxn>
                <a:cxn ang="0">
                  <a:pos x="510" y="446"/>
                </a:cxn>
                <a:cxn ang="0">
                  <a:pos x="562" y="633"/>
                </a:cxn>
                <a:cxn ang="0">
                  <a:pos x="608" y="744"/>
                </a:cxn>
                <a:cxn ang="0">
                  <a:pos x="680" y="797"/>
                </a:cxn>
                <a:cxn ang="0">
                  <a:pos x="749" y="797"/>
                </a:cxn>
                <a:cxn ang="0">
                  <a:pos x="819" y="744"/>
                </a:cxn>
                <a:cxn ang="0">
                  <a:pos x="914" y="627"/>
                </a:cxn>
                <a:cxn ang="0">
                  <a:pos x="974" y="459"/>
                </a:cxn>
                <a:cxn ang="0">
                  <a:pos x="984" y="389"/>
                </a:cxn>
              </a:cxnLst>
              <a:rect l="0" t="0" r="r" b="b"/>
              <a:pathLst>
                <a:path w="1208" h="937">
                  <a:moveTo>
                    <a:pt x="984" y="389"/>
                  </a:moveTo>
                  <a:lnTo>
                    <a:pt x="1002" y="267"/>
                  </a:lnTo>
                  <a:lnTo>
                    <a:pt x="1072" y="221"/>
                  </a:lnTo>
                  <a:lnTo>
                    <a:pt x="1157" y="212"/>
                  </a:lnTo>
                  <a:lnTo>
                    <a:pt x="1208" y="267"/>
                  </a:lnTo>
                  <a:lnTo>
                    <a:pt x="1185" y="374"/>
                  </a:lnTo>
                  <a:lnTo>
                    <a:pt x="1138" y="520"/>
                  </a:lnTo>
                  <a:lnTo>
                    <a:pt x="1044" y="684"/>
                  </a:lnTo>
                  <a:lnTo>
                    <a:pt x="927" y="824"/>
                  </a:lnTo>
                  <a:lnTo>
                    <a:pt x="829" y="899"/>
                  </a:lnTo>
                  <a:lnTo>
                    <a:pt x="721" y="937"/>
                  </a:lnTo>
                  <a:lnTo>
                    <a:pt x="618" y="923"/>
                  </a:lnTo>
                  <a:lnTo>
                    <a:pt x="538" y="880"/>
                  </a:lnTo>
                  <a:lnTo>
                    <a:pt x="510" y="810"/>
                  </a:lnTo>
                  <a:lnTo>
                    <a:pt x="478" y="689"/>
                  </a:lnTo>
                  <a:lnTo>
                    <a:pt x="440" y="465"/>
                  </a:lnTo>
                  <a:lnTo>
                    <a:pt x="412" y="310"/>
                  </a:lnTo>
                  <a:lnTo>
                    <a:pt x="412" y="127"/>
                  </a:lnTo>
                  <a:lnTo>
                    <a:pt x="393" y="95"/>
                  </a:lnTo>
                  <a:lnTo>
                    <a:pt x="338" y="85"/>
                  </a:lnTo>
                  <a:lnTo>
                    <a:pt x="272" y="136"/>
                  </a:lnTo>
                  <a:lnTo>
                    <a:pt x="211" y="221"/>
                  </a:lnTo>
                  <a:lnTo>
                    <a:pt x="140" y="267"/>
                  </a:lnTo>
                  <a:lnTo>
                    <a:pt x="32" y="267"/>
                  </a:lnTo>
                  <a:lnTo>
                    <a:pt x="0" y="239"/>
                  </a:lnTo>
                  <a:lnTo>
                    <a:pt x="0" y="193"/>
                  </a:lnTo>
                  <a:lnTo>
                    <a:pt x="47" y="150"/>
                  </a:lnTo>
                  <a:lnTo>
                    <a:pt x="98" y="165"/>
                  </a:lnTo>
                  <a:lnTo>
                    <a:pt x="145" y="155"/>
                  </a:lnTo>
                  <a:lnTo>
                    <a:pt x="230" y="95"/>
                  </a:lnTo>
                  <a:lnTo>
                    <a:pt x="314" y="29"/>
                  </a:lnTo>
                  <a:lnTo>
                    <a:pt x="393" y="10"/>
                  </a:lnTo>
                  <a:lnTo>
                    <a:pt x="506" y="0"/>
                  </a:lnTo>
                  <a:lnTo>
                    <a:pt x="510" y="52"/>
                  </a:lnTo>
                  <a:lnTo>
                    <a:pt x="483" y="108"/>
                  </a:lnTo>
                  <a:lnTo>
                    <a:pt x="478" y="253"/>
                  </a:lnTo>
                  <a:lnTo>
                    <a:pt x="510" y="446"/>
                  </a:lnTo>
                  <a:lnTo>
                    <a:pt x="562" y="633"/>
                  </a:lnTo>
                  <a:lnTo>
                    <a:pt x="608" y="744"/>
                  </a:lnTo>
                  <a:lnTo>
                    <a:pt x="680" y="797"/>
                  </a:lnTo>
                  <a:lnTo>
                    <a:pt x="749" y="797"/>
                  </a:lnTo>
                  <a:lnTo>
                    <a:pt x="819" y="744"/>
                  </a:lnTo>
                  <a:lnTo>
                    <a:pt x="914" y="627"/>
                  </a:lnTo>
                  <a:lnTo>
                    <a:pt x="974" y="459"/>
                  </a:lnTo>
                  <a:lnTo>
                    <a:pt x="984" y="38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88" name="Freeform 32"/>
            <p:cNvSpPr>
              <a:spLocks/>
            </p:cNvSpPr>
            <p:nvPr/>
          </p:nvSpPr>
          <p:spPr bwMode="auto">
            <a:xfrm>
              <a:off x="8399" y="5486"/>
              <a:ext cx="284" cy="493"/>
            </a:xfrm>
            <a:custGeom>
              <a:avLst/>
              <a:gdLst/>
              <a:ahLst/>
              <a:cxnLst>
                <a:cxn ang="0">
                  <a:pos x="542" y="1123"/>
                </a:cxn>
                <a:cxn ang="0">
                  <a:pos x="682" y="1265"/>
                </a:cxn>
                <a:cxn ang="0">
                  <a:pos x="739" y="1265"/>
                </a:cxn>
                <a:cxn ang="0">
                  <a:pos x="833" y="1321"/>
                </a:cxn>
                <a:cxn ang="0">
                  <a:pos x="852" y="1386"/>
                </a:cxn>
                <a:cxn ang="0">
                  <a:pos x="823" y="1471"/>
                </a:cxn>
                <a:cxn ang="0">
                  <a:pos x="748" y="1480"/>
                </a:cxn>
                <a:cxn ang="0">
                  <a:pos x="654" y="1414"/>
                </a:cxn>
                <a:cxn ang="0">
                  <a:pos x="467" y="1236"/>
                </a:cxn>
                <a:cxn ang="0">
                  <a:pos x="346" y="1068"/>
                </a:cxn>
                <a:cxn ang="0">
                  <a:pos x="289" y="936"/>
                </a:cxn>
                <a:cxn ang="0">
                  <a:pos x="251" y="712"/>
                </a:cxn>
                <a:cxn ang="0">
                  <a:pos x="251" y="421"/>
                </a:cxn>
                <a:cxn ang="0">
                  <a:pos x="242" y="347"/>
                </a:cxn>
                <a:cxn ang="0">
                  <a:pos x="187" y="291"/>
                </a:cxn>
                <a:cxn ang="0">
                  <a:pos x="27" y="300"/>
                </a:cxn>
                <a:cxn ang="0">
                  <a:pos x="0" y="272"/>
                </a:cxn>
                <a:cxn ang="0">
                  <a:pos x="36" y="253"/>
                </a:cxn>
                <a:cxn ang="0">
                  <a:pos x="149" y="244"/>
                </a:cxn>
                <a:cxn ang="0">
                  <a:pos x="168" y="225"/>
                </a:cxn>
                <a:cxn ang="0">
                  <a:pos x="8" y="131"/>
                </a:cxn>
                <a:cxn ang="0">
                  <a:pos x="8" y="94"/>
                </a:cxn>
                <a:cxn ang="0">
                  <a:pos x="36" y="85"/>
                </a:cxn>
                <a:cxn ang="0">
                  <a:pos x="168" y="159"/>
                </a:cxn>
                <a:cxn ang="0">
                  <a:pos x="196" y="149"/>
                </a:cxn>
                <a:cxn ang="0">
                  <a:pos x="168" y="9"/>
                </a:cxn>
                <a:cxn ang="0">
                  <a:pos x="187" y="0"/>
                </a:cxn>
                <a:cxn ang="0">
                  <a:pos x="206" y="9"/>
                </a:cxn>
                <a:cxn ang="0">
                  <a:pos x="242" y="149"/>
                </a:cxn>
                <a:cxn ang="0">
                  <a:pos x="270" y="159"/>
                </a:cxn>
                <a:cxn ang="0">
                  <a:pos x="346" y="9"/>
                </a:cxn>
                <a:cxn ang="0">
                  <a:pos x="364" y="9"/>
                </a:cxn>
                <a:cxn ang="0">
                  <a:pos x="364" y="57"/>
                </a:cxn>
                <a:cxn ang="0">
                  <a:pos x="317" y="178"/>
                </a:cxn>
                <a:cxn ang="0">
                  <a:pos x="317" y="244"/>
                </a:cxn>
                <a:cxn ang="0">
                  <a:pos x="336" y="328"/>
                </a:cxn>
                <a:cxn ang="0">
                  <a:pos x="327" y="440"/>
                </a:cxn>
                <a:cxn ang="0">
                  <a:pos x="336" y="646"/>
                </a:cxn>
                <a:cxn ang="0">
                  <a:pos x="355" y="778"/>
                </a:cxn>
                <a:cxn ang="0">
                  <a:pos x="402" y="927"/>
                </a:cxn>
                <a:cxn ang="0">
                  <a:pos x="467" y="1040"/>
                </a:cxn>
                <a:cxn ang="0">
                  <a:pos x="542" y="1123"/>
                </a:cxn>
              </a:cxnLst>
              <a:rect l="0" t="0" r="r" b="b"/>
              <a:pathLst>
                <a:path w="852" h="1480">
                  <a:moveTo>
                    <a:pt x="542" y="1123"/>
                  </a:moveTo>
                  <a:lnTo>
                    <a:pt x="682" y="1265"/>
                  </a:lnTo>
                  <a:lnTo>
                    <a:pt x="739" y="1265"/>
                  </a:lnTo>
                  <a:lnTo>
                    <a:pt x="833" y="1321"/>
                  </a:lnTo>
                  <a:lnTo>
                    <a:pt x="852" y="1386"/>
                  </a:lnTo>
                  <a:lnTo>
                    <a:pt x="823" y="1471"/>
                  </a:lnTo>
                  <a:lnTo>
                    <a:pt x="748" y="1480"/>
                  </a:lnTo>
                  <a:lnTo>
                    <a:pt x="654" y="1414"/>
                  </a:lnTo>
                  <a:lnTo>
                    <a:pt x="467" y="1236"/>
                  </a:lnTo>
                  <a:lnTo>
                    <a:pt x="346" y="1068"/>
                  </a:lnTo>
                  <a:lnTo>
                    <a:pt x="289" y="936"/>
                  </a:lnTo>
                  <a:lnTo>
                    <a:pt x="251" y="712"/>
                  </a:lnTo>
                  <a:lnTo>
                    <a:pt x="251" y="421"/>
                  </a:lnTo>
                  <a:lnTo>
                    <a:pt x="242" y="347"/>
                  </a:lnTo>
                  <a:lnTo>
                    <a:pt x="187" y="291"/>
                  </a:lnTo>
                  <a:lnTo>
                    <a:pt x="27" y="300"/>
                  </a:lnTo>
                  <a:lnTo>
                    <a:pt x="0" y="272"/>
                  </a:lnTo>
                  <a:lnTo>
                    <a:pt x="36" y="253"/>
                  </a:lnTo>
                  <a:lnTo>
                    <a:pt x="149" y="244"/>
                  </a:lnTo>
                  <a:lnTo>
                    <a:pt x="168" y="225"/>
                  </a:lnTo>
                  <a:lnTo>
                    <a:pt x="8" y="131"/>
                  </a:lnTo>
                  <a:lnTo>
                    <a:pt x="8" y="94"/>
                  </a:lnTo>
                  <a:lnTo>
                    <a:pt x="36" y="85"/>
                  </a:lnTo>
                  <a:lnTo>
                    <a:pt x="168" y="159"/>
                  </a:lnTo>
                  <a:lnTo>
                    <a:pt x="196" y="149"/>
                  </a:lnTo>
                  <a:lnTo>
                    <a:pt x="168" y="9"/>
                  </a:lnTo>
                  <a:lnTo>
                    <a:pt x="187" y="0"/>
                  </a:lnTo>
                  <a:lnTo>
                    <a:pt x="206" y="9"/>
                  </a:lnTo>
                  <a:lnTo>
                    <a:pt x="242" y="149"/>
                  </a:lnTo>
                  <a:lnTo>
                    <a:pt x="270" y="159"/>
                  </a:lnTo>
                  <a:lnTo>
                    <a:pt x="346" y="9"/>
                  </a:lnTo>
                  <a:lnTo>
                    <a:pt x="364" y="9"/>
                  </a:lnTo>
                  <a:lnTo>
                    <a:pt x="364" y="57"/>
                  </a:lnTo>
                  <a:lnTo>
                    <a:pt x="317" y="178"/>
                  </a:lnTo>
                  <a:lnTo>
                    <a:pt x="317" y="244"/>
                  </a:lnTo>
                  <a:lnTo>
                    <a:pt x="336" y="328"/>
                  </a:lnTo>
                  <a:lnTo>
                    <a:pt x="327" y="440"/>
                  </a:lnTo>
                  <a:lnTo>
                    <a:pt x="336" y="646"/>
                  </a:lnTo>
                  <a:lnTo>
                    <a:pt x="355" y="778"/>
                  </a:lnTo>
                  <a:lnTo>
                    <a:pt x="402" y="927"/>
                  </a:lnTo>
                  <a:lnTo>
                    <a:pt x="467" y="1040"/>
                  </a:lnTo>
                  <a:lnTo>
                    <a:pt x="542" y="112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ChangeArrowheads="1"/>
          </p:cNvSpPr>
          <p:nvPr/>
        </p:nvSpPr>
        <p:spPr bwMode="auto">
          <a:xfrm>
            <a:off x="1066800" y="1409700"/>
            <a:ext cx="7029450" cy="447675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chemeClr val="tx1"/>
            </a:solidFill>
            <a:miter lim="800000"/>
            <a:headEnd/>
            <a:tailEnd/>
          </a:ln>
          <a:effectLst/>
        </p:spPr>
        <p:txBody>
          <a:bodyPr wrap="none" anchor="ctr"/>
          <a:lstStyle/>
          <a:p>
            <a:endParaRPr lang="en-US"/>
          </a:p>
        </p:txBody>
      </p:sp>
      <p:sp>
        <p:nvSpPr>
          <p:cNvPr id="10242" name="Rectangle 2"/>
          <p:cNvSpPr>
            <a:spLocks noGrp="1" noChangeArrowheads="1"/>
          </p:cNvSpPr>
          <p:nvPr>
            <p:ph type="title"/>
          </p:nvPr>
        </p:nvSpPr>
        <p:spPr>
          <a:xfrm>
            <a:off x="836613" y="204788"/>
            <a:ext cx="7475537" cy="509587"/>
          </a:xfrm>
          <a:noFill/>
          <a:ln/>
        </p:spPr>
        <p:txBody>
          <a:bodyPr/>
          <a:lstStyle/>
          <a:p>
            <a:r>
              <a:rPr lang="en-US"/>
              <a:t>Queuing System Operating Characteristics</a:t>
            </a:r>
          </a:p>
        </p:txBody>
      </p:sp>
      <p:sp>
        <p:nvSpPr>
          <p:cNvPr id="10243" name="Rectangle 3"/>
          <p:cNvSpPr>
            <a:spLocks noGrp="1" noChangeArrowheads="1"/>
          </p:cNvSpPr>
          <p:nvPr>
            <p:ph type="body" idx="1"/>
          </p:nvPr>
        </p:nvSpPr>
        <p:spPr>
          <a:xfrm>
            <a:off x="846138" y="1106488"/>
            <a:ext cx="7456487" cy="4700587"/>
          </a:xfrm>
          <a:noFill/>
          <a:ln/>
        </p:spPr>
        <p:txBody>
          <a:bodyPr/>
          <a:lstStyle/>
          <a:p>
            <a:pPr>
              <a:buFont typeface="Monotype Sorts" pitchFamily="2" charset="2"/>
              <a:buNone/>
            </a:pPr>
            <a:endParaRPr lang="en-US" i="1"/>
          </a:p>
          <a:p>
            <a:pPr>
              <a:buFont typeface="Monotype Sorts" pitchFamily="2" charset="2"/>
              <a:buNone/>
            </a:pPr>
            <a:r>
              <a:rPr lang="en-US" i="1"/>
              <a:t>	 P</a:t>
            </a:r>
            <a:r>
              <a:rPr lang="en-US" baseline="-25000"/>
              <a:t>0 </a:t>
            </a:r>
            <a:r>
              <a:rPr lang="en-US"/>
              <a:t> =  probability the service facility is idle</a:t>
            </a:r>
          </a:p>
          <a:p>
            <a:pPr>
              <a:buFont typeface="Monotype Sorts" pitchFamily="2" charset="2"/>
              <a:buNone/>
            </a:pPr>
            <a:r>
              <a:rPr lang="en-US" i="1"/>
              <a:t>	 P</a:t>
            </a:r>
            <a:r>
              <a:rPr lang="en-US" i="1" baseline="-25000"/>
              <a:t>n</a:t>
            </a:r>
            <a:r>
              <a:rPr lang="en-US"/>
              <a:t> </a:t>
            </a:r>
            <a:r>
              <a:rPr lang="en-US" sz="1800"/>
              <a:t> </a:t>
            </a:r>
            <a:r>
              <a:rPr lang="en-US"/>
              <a:t>=  probability of </a:t>
            </a:r>
            <a:r>
              <a:rPr lang="en-US" i="1"/>
              <a:t>n</a:t>
            </a:r>
            <a:r>
              <a:rPr lang="en-US"/>
              <a:t>  units in the system</a:t>
            </a:r>
          </a:p>
          <a:p>
            <a:pPr>
              <a:buFont typeface="Monotype Sorts" pitchFamily="2" charset="2"/>
              <a:buNone/>
            </a:pPr>
            <a:r>
              <a:rPr lang="en-US" i="1"/>
              <a:t>	 P</a:t>
            </a:r>
            <a:r>
              <a:rPr lang="en-US" i="1" baseline="-25000"/>
              <a:t>w</a:t>
            </a:r>
            <a:r>
              <a:rPr lang="en-US"/>
              <a:t> </a:t>
            </a:r>
            <a:r>
              <a:rPr lang="en-US" sz="1200"/>
              <a:t> </a:t>
            </a:r>
            <a:r>
              <a:rPr lang="en-US"/>
              <a:t>=  probability an arriving unit must wait for 	    service</a:t>
            </a:r>
          </a:p>
          <a:p>
            <a:pPr>
              <a:buFont typeface="Monotype Sorts" pitchFamily="2" charset="2"/>
              <a:buNone/>
            </a:pPr>
            <a:r>
              <a:rPr lang="en-US"/>
              <a:t>	  </a:t>
            </a:r>
            <a:r>
              <a:rPr lang="en-US" i="1"/>
              <a:t>L</a:t>
            </a:r>
            <a:r>
              <a:rPr lang="en-US" i="1" baseline="-25000"/>
              <a:t>q</a:t>
            </a:r>
            <a:r>
              <a:rPr lang="en-US"/>
              <a:t> </a:t>
            </a:r>
            <a:r>
              <a:rPr lang="en-US" sz="1800"/>
              <a:t> </a:t>
            </a:r>
            <a:r>
              <a:rPr lang="en-US"/>
              <a:t>=  average number of units in the queue 	 	    awaiting service</a:t>
            </a:r>
          </a:p>
          <a:p>
            <a:pPr>
              <a:buFont typeface="Monotype Sorts" pitchFamily="2" charset="2"/>
              <a:buNone/>
            </a:pPr>
            <a:r>
              <a:rPr lang="en-US"/>
              <a:t>	   </a:t>
            </a:r>
            <a:r>
              <a:rPr lang="en-US" i="1"/>
              <a:t>L</a:t>
            </a:r>
            <a:r>
              <a:rPr lang="en-US"/>
              <a:t>  =  average number of units in the system</a:t>
            </a:r>
          </a:p>
          <a:p>
            <a:pPr>
              <a:buFont typeface="Monotype Sorts" pitchFamily="2" charset="2"/>
              <a:buNone/>
            </a:pPr>
            <a:r>
              <a:rPr lang="en-US" i="1"/>
              <a:t>	 W</a:t>
            </a:r>
            <a:r>
              <a:rPr lang="en-US" i="1" baseline="-25000"/>
              <a:t>q</a:t>
            </a:r>
            <a:r>
              <a:rPr lang="en-US"/>
              <a:t> </a:t>
            </a:r>
            <a:r>
              <a:rPr lang="en-US" sz="1200"/>
              <a:t> </a:t>
            </a:r>
            <a:r>
              <a:rPr lang="en-US"/>
              <a:t>=  average time a unit spends in the queue 		 	awaiting service</a:t>
            </a:r>
          </a:p>
          <a:p>
            <a:pPr>
              <a:buFont typeface="Monotype Sorts" pitchFamily="2" charset="2"/>
              <a:buNone/>
            </a:pPr>
            <a:r>
              <a:rPr lang="en-US"/>
              <a:t>	  </a:t>
            </a:r>
            <a:r>
              <a:rPr lang="en-US" i="1"/>
              <a:t>W</a:t>
            </a:r>
            <a:r>
              <a:rPr lang="en-US"/>
              <a:t>  =  average time a unit spends in the system</a:t>
            </a:r>
          </a:p>
        </p:txBody>
      </p:sp>
    </p:spTree>
  </p:cSld>
  <p:clrMapOvr>
    <a:masterClrMapping/>
  </p:clrMapOvr>
  <p:transition>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ChangeArrowheads="1"/>
          </p:cNvSpPr>
          <p:nvPr/>
        </p:nvSpPr>
        <p:spPr bwMode="auto">
          <a:xfrm>
            <a:off x="1066800" y="1409700"/>
            <a:ext cx="7029450" cy="447675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chemeClr val="tx1"/>
            </a:solidFill>
            <a:miter lim="800000"/>
            <a:headEnd/>
            <a:tailEnd/>
          </a:ln>
          <a:effectLst/>
        </p:spPr>
        <p:txBody>
          <a:bodyPr wrap="none" anchor="ctr"/>
          <a:lstStyle/>
          <a:p>
            <a:endParaRPr lang="en-US"/>
          </a:p>
        </p:txBody>
      </p:sp>
      <p:sp>
        <p:nvSpPr>
          <p:cNvPr id="10242" name="Rectangle 2"/>
          <p:cNvSpPr>
            <a:spLocks noGrp="1" noChangeArrowheads="1"/>
          </p:cNvSpPr>
          <p:nvPr>
            <p:ph type="title"/>
          </p:nvPr>
        </p:nvSpPr>
        <p:spPr>
          <a:xfrm>
            <a:off x="836613" y="204788"/>
            <a:ext cx="7475537" cy="509587"/>
          </a:xfrm>
          <a:noFill/>
          <a:ln/>
        </p:spPr>
        <p:txBody>
          <a:bodyPr/>
          <a:lstStyle/>
          <a:p>
            <a:r>
              <a:rPr lang="en-US" dirty="0" smtClean="0"/>
              <a:t>M/M/1   Operating Characteristics</a:t>
            </a:r>
            <a:endParaRPr lang="en-US" dirty="0"/>
          </a:p>
        </p:txBody>
      </p:sp>
      <p:sp>
        <p:nvSpPr>
          <p:cNvPr id="10243" name="Rectangle 3"/>
          <p:cNvSpPr>
            <a:spLocks noGrp="1" noChangeArrowheads="1"/>
          </p:cNvSpPr>
          <p:nvPr>
            <p:ph type="body" idx="1"/>
          </p:nvPr>
        </p:nvSpPr>
        <p:spPr>
          <a:xfrm>
            <a:off x="846138" y="1106488"/>
            <a:ext cx="7456487" cy="4700587"/>
          </a:xfrm>
          <a:noFill/>
          <a:ln/>
        </p:spPr>
        <p:txBody>
          <a:bodyPr/>
          <a:lstStyle/>
          <a:p>
            <a:pPr>
              <a:buFont typeface="Monotype Sorts" pitchFamily="2" charset="2"/>
              <a:buNone/>
            </a:pPr>
            <a:endParaRPr lang="en-US" i="1" dirty="0"/>
          </a:p>
          <a:p>
            <a:pPr>
              <a:buFont typeface="Monotype Sorts" pitchFamily="2" charset="2"/>
              <a:buNone/>
            </a:pPr>
            <a:r>
              <a:rPr lang="en-US" i="1" dirty="0"/>
              <a:t>	 P</a:t>
            </a:r>
            <a:r>
              <a:rPr lang="en-US" baseline="-25000" dirty="0"/>
              <a:t>0 </a:t>
            </a:r>
            <a:r>
              <a:rPr lang="en-US" dirty="0"/>
              <a:t> </a:t>
            </a:r>
            <a:r>
              <a:rPr lang="en-US" dirty="0" smtClean="0"/>
              <a:t>= 1 – </a:t>
            </a:r>
            <a:r>
              <a:rPr lang="en-US" dirty="0" smtClean="0">
                <a:latin typeface="Symbol" pitchFamily="18" charset="2"/>
              </a:rPr>
              <a:t>l/m</a:t>
            </a:r>
            <a:endParaRPr lang="en-US" dirty="0">
              <a:latin typeface="Symbol" pitchFamily="18" charset="2"/>
            </a:endParaRPr>
          </a:p>
          <a:p>
            <a:pPr>
              <a:buNone/>
            </a:pPr>
            <a:r>
              <a:rPr lang="en-US" i="1" dirty="0"/>
              <a:t>	 </a:t>
            </a:r>
            <a:r>
              <a:rPr lang="en-US" i="1" dirty="0" err="1"/>
              <a:t>P</a:t>
            </a:r>
            <a:r>
              <a:rPr lang="en-US" i="1" baseline="-25000" dirty="0" err="1"/>
              <a:t>n</a:t>
            </a:r>
            <a:r>
              <a:rPr lang="en-US" dirty="0"/>
              <a:t> </a:t>
            </a:r>
            <a:r>
              <a:rPr lang="en-US" sz="1800" dirty="0"/>
              <a:t> </a:t>
            </a:r>
            <a:r>
              <a:rPr lang="en-US" dirty="0"/>
              <a:t>= </a:t>
            </a:r>
            <a:r>
              <a:rPr lang="en-US" dirty="0" smtClean="0"/>
              <a:t>(</a:t>
            </a:r>
            <a:r>
              <a:rPr lang="en-US" dirty="0" smtClean="0">
                <a:latin typeface="Symbol" pitchFamily="18" charset="2"/>
              </a:rPr>
              <a:t>l/m)</a:t>
            </a:r>
            <a:r>
              <a:rPr lang="en-US" i="1" baseline="30000" dirty="0" smtClean="0"/>
              <a:t>n</a:t>
            </a:r>
            <a:r>
              <a:rPr lang="en-US" dirty="0" smtClean="0">
                <a:latin typeface="Symbol" pitchFamily="18" charset="2"/>
              </a:rPr>
              <a:t> </a:t>
            </a:r>
            <a:r>
              <a:rPr lang="en-US" i="1" dirty="0" smtClean="0"/>
              <a:t>P</a:t>
            </a:r>
            <a:r>
              <a:rPr lang="en-US" baseline="-25000" dirty="0" smtClean="0"/>
              <a:t>0 </a:t>
            </a:r>
            <a:r>
              <a:rPr lang="en-US" dirty="0" smtClean="0">
                <a:latin typeface="Symbol" pitchFamily="18" charset="2"/>
              </a:rPr>
              <a:t>= </a:t>
            </a:r>
            <a:r>
              <a:rPr lang="en-US" dirty="0" smtClean="0"/>
              <a:t>(</a:t>
            </a:r>
            <a:r>
              <a:rPr lang="en-US" dirty="0" smtClean="0">
                <a:latin typeface="Symbol" pitchFamily="18" charset="2"/>
              </a:rPr>
              <a:t>l/m)</a:t>
            </a:r>
            <a:r>
              <a:rPr lang="en-US" i="1" baseline="30000" dirty="0" smtClean="0">
                <a:latin typeface="+mj-lt"/>
              </a:rPr>
              <a:t>n</a:t>
            </a:r>
            <a:r>
              <a:rPr lang="en-US" dirty="0" smtClean="0">
                <a:latin typeface="Symbol" pitchFamily="18" charset="2"/>
              </a:rPr>
              <a:t> (</a:t>
            </a:r>
            <a:r>
              <a:rPr lang="en-US" dirty="0" smtClean="0"/>
              <a:t>1 – </a:t>
            </a:r>
            <a:r>
              <a:rPr lang="en-US" dirty="0" smtClean="0">
                <a:latin typeface="Symbol" pitchFamily="18" charset="2"/>
              </a:rPr>
              <a:t>l/m)</a:t>
            </a:r>
          </a:p>
          <a:p>
            <a:pPr>
              <a:buNone/>
            </a:pPr>
            <a:endParaRPr lang="en-US" sz="800" dirty="0"/>
          </a:p>
          <a:p>
            <a:pPr>
              <a:buNone/>
            </a:pPr>
            <a:r>
              <a:rPr lang="en-US" i="1" dirty="0"/>
              <a:t>	 P</a:t>
            </a:r>
            <a:r>
              <a:rPr lang="en-US" i="1" baseline="-25000" dirty="0"/>
              <a:t>w</a:t>
            </a:r>
            <a:r>
              <a:rPr lang="en-US" dirty="0"/>
              <a:t> </a:t>
            </a:r>
            <a:r>
              <a:rPr lang="en-US" sz="1200" dirty="0"/>
              <a:t> </a:t>
            </a:r>
            <a:r>
              <a:rPr lang="en-US" dirty="0"/>
              <a:t>= </a:t>
            </a:r>
            <a:r>
              <a:rPr lang="en-US" dirty="0" smtClean="0">
                <a:latin typeface="Symbol" pitchFamily="18" charset="2"/>
              </a:rPr>
              <a:t>l/m</a:t>
            </a:r>
          </a:p>
          <a:p>
            <a:pPr>
              <a:buNone/>
            </a:pPr>
            <a:endParaRPr lang="en-US" sz="800" dirty="0"/>
          </a:p>
          <a:p>
            <a:pPr>
              <a:buNone/>
            </a:pPr>
            <a:r>
              <a:rPr lang="en-US" dirty="0"/>
              <a:t>	  </a:t>
            </a:r>
            <a:r>
              <a:rPr lang="en-US" i="1" dirty="0" err="1"/>
              <a:t>L</a:t>
            </a:r>
            <a:r>
              <a:rPr lang="en-US" i="1" baseline="-25000" dirty="0" err="1"/>
              <a:t>q</a:t>
            </a:r>
            <a:r>
              <a:rPr lang="en-US" dirty="0"/>
              <a:t> </a:t>
            </a:r>
            <a:r>
              <a:rPr lang="en-US" sz="1800" dirty="0"/>
              <a:t> </a:t>
            </a:r>
            <a:r>
              <a:rPr lang="en-US" dirty="0"/>
              <a:t>= </a:t>
            </a:r>
            <a:r>
              <a:rPr lang="en-US" dirty="0" smtClean="0">
                <a:latin typeface="Symbol" pitchFamily="18" charset="2"/>
              </a:rPr>
              <a:t>l</a:t>
            </a:r>
            <a:r>
              <a:rPr lang="en-US" i="1" baseline="30000" dirty="0" smtClean="0"/>
              <a:t>2</a:t>
            </a:r>
            <a:r>
              <a:rPr lang="en-US" dirty="0" smtClean="0">
                <a:latin typeface="Symbol" pitchFamily="18" charset="2"/>
              </a:rPr>
              <a:t> /{m(m</a:t>
            </a:r>
            <a:r>
              <a:rPr lang="en-US" dirty="0" smtClean="0"/>
              <a:t> – </a:t>
            </a:r>
            <a:r>
              <a:rPr lang="en-US" dirty="0" smtClean="0">
                <a:latin typeface="Symbol" pitchFamily="18" charset="2"/>
              </a:rPr>
              <a:t>l)}</a:t>
            </a:r>
            <a:endParaRPr lang="en-US" dirty="0"/>
          </a:p>
          <a:p>
            <a:pPr>
              <a:buNone/>
            </a:pPr>
            <a:r>
              <a:rPr lang="en-US" dirty="0"/>
              <a:t>	   </a:t>
            </a:r>
            <a:r>
              <a:rPr lang="en-US" i="1" dirty="0"/>
              <a:t>L</a:t>
            </a:r>
            <a:r>
              <a:rPr lang="en-US" dirty="0"/>
              <a:t>  = </a:t>
            </a:r>
            <a:r>
              <a:rPr lang="en-US" i="1" dirty="0" err="1" smtClean="0"/>
              <a:t>L</a:t>
            </a:r>
            <a:r>
              <a:rPr lang="en-US" i="1" baseline="-25000" dirty="0" err="1" smtClean="0"/>
              <a:t>q</a:t>
            </a:r>
            <a:r>
              <a:rPr lang="en-US" dirty="0" smtClean="0"/>
              <a:t> + </a:t>
            </a:r>
            <a:r>
              <a:rPr lang="en-US" dirty="0" smtClean="0">
                <a:latin typeface="Symbol" pitchFamily="18" charset="2"/>
              </a:rPr>
              <a:t>l/</a:t>
            </a:r>
            <a:r>
              <a:rPr lang="en-US" i="1" dirty="0" smtClean="0">
                <a:latin typeface="Symbol" pitchFamily="18" charset="2"/>
              </a:rPr>
              <a:t>m  </a:t>
            </a:r>
            <a:r>
              <a:rPr lang="en-US" dirty="0" smtClean="0">
                <a:latin typeface="Symbol" pitchFamily="18" charset="2"/>
              </a:rPr>
              <a:t>= </a:t>
            </a:r>
            <a:r>
              <a:rPr lang="en-US" i="1" dirty="0" smtClean="0">
                <a:latin typeface="Symbol" pitchFamily="18" charset="2"/>
              </a:rPr>
              <a:t> </a:t>
            </a:r>
            <a:r>
              <a:rPr lang="en-US" dirty="0" smtClean="0">
                <a:latin typeface="Symbol" pitchFamily="18" charset="2"/>
              </a:rPr>
              <a:t>l /(m</a:t>
            </a:r>
            <a:r>
              <a:rPr lang="en-US" dirty="0" smtClean="0"/>
              <a:t> – </a:t>
            </a:r>
            <a:r>
              <a:rPr lang="en-US" dirty="0" smtClean="0">
                <a:latin typeface="Symbol" pitchFamily="18" charset="2"/>
              </a:rPr>
              <a:t>l)</a:t>
            </a:r>
          </a:p>
          <a:p>
            <a:pPr>
              <a:buNone/>
            </a:pPr>
            <a:endParaRPr lang="en-US" sz="800" dirty="0" smtClean="0">
              <a:latin typeface="Symbol" pitchFamily="18" charset="2"/>
            </a:endParaRPr>
          </a:p>
          <a:p>
            <a:pPr>
              <a:buNone/>
            </a:pPr>
            <a:r>
              <a:rPr lang="en-US" i="1" dirty="0" smtClean="0"/>
              <a:t>	 </a:t>
            </a:r>
            <a:r>
              <a:rPr lang="en-US" i="1" dirty="0" err="1" smtClean="0"/>
              <a:t>W</a:t>
            </a:r>
            <a:r>
              <a:rPr lang="en-US" i="1" baseline="-25000" dirty="0" err="1" smtClean="0"/>
              <a:t>q</a:t>
            </a:r>
            <a:r>
              <a:rPr lang="en-US" dirty="0" smtClean="0"/>
              <a:t> </a:t>
            </a:r>
            <a:r>
              <a:rPr lang="en-US" sz="1200" dirty="0" smtClean="0"/>
              <a:t> </a:t>
            </a:r>
            <a:r>
              <a:rPr lang="en-US" dirty="0" smtClean="0"/>
              <a:t>=  </a:t>
            </a:r>
            <a:r>
              <a:rPr lang="en-US" i="1" dirty="0" err="1" smtClean="0"/>
              <a:t>L</a:t>
            </a:r>
            <a:r>
              <a:rPr lang="en-US" i="1" baseline="-25000" dirty="0" err="1" smtClean="0"/>
              <a:t>q</a:t>
            </a:r>
            <a:r>
              <a:rPr lang="en-US" dirty="0" smtClean="0"/>
              <a:t>/</a:t>
            </a:r>
            <a:r>
              <a:rPr lang="en-US" dirty="0" smtClean="0">
                <a:latin typeface="Symbol" pitchFamily="18" charset="2"/>
              </a:rPr>
              <a:t>l</a:t>
            </a:r>
            <a:r>
              <a:rPr lang="en-US" i="1" dirty="0" smtClean="0">
                <a:latin typeface="Symbol" pitchFamily="18" charset="2"/>
              </a:rPr>
              <a:t>  </a:t>
            </a:r>
            <a:r>
              <a:rPr lang="en-US" dirty="0" smtClean="0">
                <a:latin typeface="Symbol" pitchFamily="18" charset="2"/>
              </a:rPr>
              <a:t>= </a:t>
            </a:r>
            <a:r>
              <a:rPr lang="en-US" i="1" dirty="0" smtClean="0">
                <a:latin typeface="Symbol" pitchFamily="18" charset="2"/>
              </a:rPr>
              <a:t> </a:t>
            </a:r>
            <a:r>
              <a:rPr lang="en-US" dirty="0" smtClean="0">
                <a:latin typeface="Symbol" pitchFamily="18" charset="2"/>
              </a:rPr>
              <a:t>l /{m(m</a:t>
            </a:r>
            <a:r>
              <a:rPr lang="en-US" dirty="0" smtClean="0"/>
              <a:t> – </a:t>
            </a:r>
            <a:r>
              <a:rPr lang="en-US" dirty="0" smtClean="0">
                <a:latin typeface="Symbol" pitchFamily="18" charset="2"/>
              </a:rPr>
              <a:t>l)}</a:t>
            </a:r>
            <a:endParaRPr lang="en-US" dirty="0" smtClean="0"/>
          </a:p>
          <a:p>
            <a:pPr>
              <a:buNone/>
            </a:pPr>
            <a:r>
              <a:rPr lang="en-US" dirty="0"/>
              <a:t>	  </a:t>
            </a:r>
            <a:r>
              <a:rPr lang="en-US" i="1" dirty="0"/>
              <a:t>W</a:t>
            </a:r>
            <a:r>
              <a:rPr lang="en-US" dirty="0"/>
              <a:t>  = </a:t>
            </a:r>
            <a:r>
              <a:rPr lang="en-US" i="1" dirty="0" err="1" smtClean="0"/>
              <a:t>W</a:t>
            </a:r>
            <a:r>
              <a:rPr lang="en-US" i="1" baseline="-25000" dirty="0" err="1" smtClean="0"/>
              <a:t>q</a:t>
            </a:r>
            <a:r>
              <a:rPr lang="en-US" dirty="0" smtClean="0"/>
              <a:t> + </a:t>
            </a:r>
            <a:r>
              <a:rPr lang="en-US" i="1" dirty="0" smtClean="0"/>
              <a:t>1</a:t>
            </a:r>
            <a:r>
              <a:rPr lang="en-US" dirty="0" smtClean="0"/>
              <a:t>/</a:t>
            </a:r>
            <a:r>
              <a:rPr lang="en-US" dirty="0" smtClean="0">
                <a:latin typeface="Symbol" pitchFamily="18" charset="2"/>
              </a:rPr>
              <a:t>m</a:t>
            </a:r>
            <a:r>
              <a:rPr lang="en-US" i="1" dirty="0" smtClean="0">
                <a:latin typeface="Symbol" pitchFamily="18" charset="2"/>
              </a:rPr>
              <a:t> </a:t>
            </a:r>
            <a:r>
              <a:rPr lang="en-US" dirty="0" smtClean="0">
                <a:latin typeface="Symbol" pitchFamily="18" charset="2"/>
              </a:rPr>
              <a:t>=</a:t>
            </a:r>
            <a:r>
              <a:rPr lang="en-US" i="1" dirty="0" smtClean="0">
                <a:latin typeface="Symbol" pitchFamily="18" charset="2"/>
              </a:rPr>
              <a:t> </a:t>
            </a:r>
            <a:r>
              <a:rPr lang="en-US" dirty="0" smtClean="0">
                <a:latin typeface="Symbol" pitchFamily="18" charset="2"/>
              </a:rPr>
              <a:t>1 /(m</a:t>
            </a:r>
            <a:r>
              <a:rPr lang="en-US" dirty="0" smtClean="0"/>
              <a:t> – </a:t>
            </a:r>
            <a:r>
              <a:rPr lang="en-US" dirty="0" smtClean="0">
                <a:latin typeface="Symbol" pitchFamily="18" charset="2"/>
              </a:rPr>
              <a:t>l)</a:t>
            </a:r>
            <a:endParaRPr lang="en-US" dirty="0"/>
          </a:p>
        </p:txBody>
      </p:sp>
    </p:spTree>
  </p:cSld>
  <p:clrMapOvr>
    <a:masterClrMapping/>
  </p:clrMapOvr>
  <p:transition>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3"/>
          <p:cNvSpPr>
            <a:spLocks noChangeArrowheads="1"/>
          </p:cNvSpPr>
          <p:nvPr/>
        </p:nvSpPr>
        <p:spPr bwMode="auto">
          <a:xfrm>
            <a:off x="685800" y="166688"/>
            <a:ext cx="7835900" cy="938212"/>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rPr>
              <a:t>Some General </a:t>
            </a:r>
            <a:r>
              <a:rPr lang="en-US" sz="2800" dirty="0" smtClean="0">
                <a:solidFill>
                  <a:srgbClr val="66FFFF"/>
                </a:solidFill>
                <a:effectLst>
                  <a:outerShdw blurRad="38100" dist="38100" dir="2700000" algn="tl">
                    <a:srgbClr val="000000"/>
                  </a:outerShdw>
                </a:effectLst>
              </a:rPr>
              <a:t>Relationships for </a:t>
            </a:r>
            <a:r>
              <a:rPr lang="en-US" sz="2800" dirty="0">
                <a:solidFill>
                  <a:srgbClr val="66FFFF"/>
                </a:solidFill>
                <a:effectLst>
                  <a:outerShdw blurRad="38100" dist="38100" dir="2700000" algn="tl">
                    <a:srgbClr val="000000"/>
                  </a:outerShdw>
                </a:effectLst>
              </a:rPr>
              <a:t>Waiting Line </a:t>
            </a:r>
            <a:r>
              <a:rPr lang="en-US" sz="2800" dirty="0" smtClean="0">
                <a:solidFill>
                  <a:srgbClr val="66FFFF"/>
                </a:solidFill>
                <a:effectLst>
                  <a:outerShdw blurRad="38100" dist="38100" dir="2700000" algn="tl">
                    <a:srgbClr val="000000"/>
                  </a:outerShdw>
                </a:effectLst>
              </a:rPr>
              <a:t>Models (M/M/1,  M/D/1,  and M/M/K)</a:t>
            </a:r>
            <a:endParaRPr lang="en-US" sz="2800" dirty="0">
              <a:solidFill>
                <a:srgbClr val="66FFFF"/>
              </a:solidFill>
              <a:effectLst>
                <a:outerShdw blurRad="38100" dist="38100" dir="2700000" algn="tl">
                  <a:srgbClr val="000000"/>
                </a:outerShdw>
              </a:effectLst>
            </a:endParaRPr>
          </a:p>
        </p:txBody>
      </p:sp>
      <p:sp>
        <p:nvSpPr>
          <p:cNvPr id="134148" name="Rectangle 4"/>
          <p:cNvSpPr>
            <a:spLocks noChangeArrowheads="1"/>
          </p:cNvSpPr>
          <p:nvPr/>
        </p:nvSpPr>
        <p:spPr bwMode="auto">
          <a:xfrm>
            <a:off x="2876550" y="1581150"/>
            <a:ext cx="3638550" cy="72390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endParaRPr lang="en-US"/>
          </a:p>
        </p:txBody>
      </p:sp>
      <p:sp>
        <p:nvSpPr>
          <p:cNvPr id="134149" name="Rectangle 5"/>
          <p:cNvSpPr>
            <a:spLocks noChangeArrowheads="1"/>
          </p:cNvSpPr>
          <p:nvPr/>
        </p:nvSpPr>
        <p:spPr bwMode="auto">
          <a:xfrm>
            <a:off x="677863" y="1179513"/>
            <a:ext cx="7772400" cy="45672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rPr>
              <a:t>Little's flow equations are:              </a:t>
            </a:r>
            <a:r>
              <a:rPr lang="en-US" sz="1000" dirty="0">
                <a:effectLst>
                  <a:outerShdw blurRad="38100" dist="38100" dir="2700000" algn="tl">
                    <a:srgbClr val="000000"/>
                  </a:outerShdw>
                </a:effectLst>
              </a:rPr>
              <a:t>	       </a:t>
            </a:r>
          </a:p>
          <a:p>
            <a:pPr marL="342900" indent="-342900" algn="l">
              <a:spcBef>
                <a:spcPct val="20000"/>
              </a:spcBef>
              <a:buClr>
                <a:srgbClr val="66FFFF"/>
              </a:buClr>
              <a:buSzPct val="75000"/>
              <a:buFont typeface="Monotype Sorts" pitchFamily="2" charset="2"/>
              <a:buNone/>
            </a:pPr>
            <a:r>
              <a:rPr lang="en-US" sz="1000" dirty="0">
                <a:effectLst>
                  <a:outerShdw blurRad="38100" dist="38100" dir="2700000" algn="tl">
                    <a:srgbClr val="000000"/>
                  </a:outerShdw>
                </a:effectLst>
              </a:rPr>
              <a:t>		    </a:t>
            </a:r>
            <a:endParaRPr lang="en-US" sz="1000" dirty="0" smtClean="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pPr>
            <a:r>
              <a:rPr lang="en-US" sz="2400" i="1" dirty="0" smtClean="0">
                <a:effectLst>
                  <a:outerShdw blurRad="38100" dist="38100" dir="2700000" algn="tl">
                    <a:srgbClr val="000000"/>
                  </a:outerShdw>
                </a:effectLst>
              </a:rPr>
              <a:t>		       	       L</a:t>
            </a:r>
            <a:r>
              <a:rPr lang="en-US" sz="2400" dirty="0" smtClean="0">
                <a:effectLst>
                  <a:outerShdw blurRad="38100" dist="38100" dir="2700000" algn="tl">
                    <a:srgbClr val="000000"/>
                  </a:outerShdw>
                </a:effectLst>
              </a:rPr>
              <a:t> = </a:t>
            </a:r>
            <a:r>
              <a:rPr lang="en-US" sz="2400" dirty="0" smtClean="0">
                <a:effectLst>
                  <a:outerShdw blurRad="38100" dist="38100" dir="2700000" algn="tl">
                    <a:srgbClr val="000000"/>
                  </a:outerShdw>
                </a:effectLst>
                <a:latin typeface="Symbol" pitchFamily="18" charset="2"/>
              </a:rPr>
              <a:t></a:t>
            </a:r>
            <a:r>
              <a:rPr lang="en-US" sz="2400" i="1" dirty="0" smtClean="0">
                <a:effectLst>
                  <a:outerShdw blurRad="38100" dist="38100" dir="2700000" algn="tl">
                    <a:srgbClr val="000000"/>
                  </a:outerShdw>
                </a:effectLst>
              </a:rPr>
              <a:t>W</a:t>
            </a:r>
            <a:r>
              <a:rPr lang="en-US" sz="2400" dirty="0" smtClean="0">
                <a:effectLst>
                  <a:outerShdw blurRad="38100" dist="38100" dir="2700000" algn="tl">
                    <a:srgbClr val="000000"/>
                  </a:outerShdw>
                </a:effectLst>
              </a:rPr>
              <a:t>   and   </a:t>
            </a:r>
            <a:r>
              <a:rPr lang="en-US" sz="2400" i="1" dirty="0" err="1" smtClean="0">
                <a:effectLst>
                  <a:outerShdw blurRad="38100" dist="38100" dir="2700000" algn="tl">
                    <a:srgbClr val="000000"/>
                  </a:outerShdw>
                </a:effectLst>
              </a:rPr>
              <a:t>L</a:t>
            </a:r>
            <a:r>
              <a:rPr lang="en-US" sz="2400" i="1" baseline="-25000" dirty="0" err="1" smtClean="0">
                <a:effectLst>
                  <a:outerShdw blurRad="38100" dist="38100" dir="2700000" algn="tl">
                    <a:srgbClr val="000000"/>
                  </a:outerShdw>
                </a:effectLst>
              </a:rPr>
              <a:t>q</a:t>
            </a:r>
            <a:r>
              <a:rPr lang="en-US" sz="2400" dirty="0" smtClean="0">
                <a:effectLst>
                  <a:outerShdw blurRad="38100" dist="38100" dir="2700000" algn="tl">
                    <a:srgbClr val="000000"/>
                  </a:outerShdw>
                </a:effectLst>
              </a:rPr>
              <a:t> = </a:t>
            </a:r>
            <a:r>
              <a:rPr lang="en-US" sz="2400" dirty="0" smtClean="0">
                <a:effectLst>
                  <a:outerShdw blurRad="38100" dist="38100" dir="2700000" algn="tl">
                    <a:srgbClr val="000000"/>
                  </a:outerShdw>
                </a:effectLst>
                <a:latin typeface="Symbol" pitchFamily="18" charset="2"/>
              </a:rPr>
              <a:t></a:t>
            </a:r>
            <a:r>
              <a:rPr lang="en-US" sz="2400" i="1" dirty="0" err="1" smtClean="0">
                <a:effectLst>
                  <a:outerShdw blurRad="38100" dist="38100" dir="2700000" algn="tl">
                    <a:srgbClr val="000000"/>
                  </a:outerShdw>
                </a:effectLst>
              </a:rPr>
              <a:t>W</a:t>
            </a:r>
            <a:r>
              <a:rPr lang="en-US" sz="2400" i="1" baseline="-25000" dirty="0" err="1" smtClean="0">
                <a:effectLst>
                  <a:outerShdw blurRad="38100" dist="38100" dir="2700000" algn="tl">
                    <a:srgbClr val="000000"/>
                  </a:outerShdw>
                </a:effectLst>
              </a:rPr>
              <a:t>q</a:t>
            </a:r>
            <a:endParaRPr lang="en-US" sz="2400" i="1" dirty="0" smtClean="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pPr>
            <a:endParaRPr lang="en-US" sz="2400" i="1" dirty="0" smtClean="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pPr>
            <a:endParaRPr lang="en-US" sz="2400" i="1" dirty="0">
              <a:effectLst>
                <a:outerShdw blurRad="38100" dist="38100" dir="2700000" algn="tl">
                  <a:srgbClr val="000000"/>
                </a:outerShdw>
              </a:effectLst>
            </a:endParaRPr>
          </a:p>
          <a:p>
            <a:pPr marL="342900" indent="-342900" algn="l">
              <a:buClr>
                <a:srgbClr val="66FFFF"/>
              </a:buClr>
              <a:buSzPct val="75000"/>
              <a:buFont typeface="Monotype Sorts" pitchFamily="2" charset="2"/>
              <a:buChar char="n"/>
            </a:pPr>
            <a:r>
              <a:rPr lang="en-US" sz="2400" dirty="0">
                <a:effectLst>
                  <a:outerShdw blurRad="38100" dist="38100" dir="2700000" algn="tl">
                    <a:srgbClr val="000000"/>
                  </a:outerShdw>
                </a:effectLst>
              </a:rPr>
              <a:t>  Little’s flow equations show how operating</a:t>
            </a:r>
          </a:p>
          <a:p>
            <a:pPr marL="342900" indent="-342900" algn="l">
              <a:buClr>
                <a:srgbClr val="66FFFF"/>
              </a:buClr>
              <a:buSzPct val="75000"/>
              <a:buFont typeface="Monotype Sorts" pitchFamily="2" charset="2"/>
              <a:buNone/>
            </a:pPr>
            <a:r>
              <a:rPr lang="en-US" sz="2400" dirty="0">
                <a:effectLst>
                  <a:outerShdw blurRad="38100" dist="38100" dir="2700000" algn="tl">
                    <a:srgbClr val="000000"/>
                  </a:outerShdw>
                </a:effectLst>
              </a:rPr>
              <a:t>    characteristics </a:t>
            </a:r>
            <a:r>
              <a:rPr lang="en-US" sz="2400" i="1" dirty="0">
                <a:effectLst>
                  <a:outerShdw blurRad="38100" dist="38100" dir="2700000" algn="tl">
                    <a:srgbClr val="000000"/>
                  </a:outerShdw>
                </a:effectLst>
              </a:rPr>
              <a:t>L</a:t>
            </a:r>
            <a:r>
              <a:rPr lang="en-US" sz="2400" dirty="0">
                <a:effectLst>
                  <a:outerShdw blurRad="38100" dist="38100" dir="2700000" algn="tl">
                    <a:srgbClr val="000000"/>
                  </a:outerShdw>
                </a:effectLst>
              </a:rPr>
              <a:t>, </a:t>
            </a:r>
            <a:r>
              <a:rPr lang="en-US" sz="2400" i="1" dirty="0" err="1">
                <a:effectLst>
                  <a:outerShdw blurRad="38100" dist="38100" dir="2700000" algn="tl">
                    <a:srgbClr val="000000"/>
                  </a:outerShdw>
                </a:effectLst>
              </a:rPr>
              <a:t>L</a:t>
            </a:r>
            <a:r>
              <a:rPr lang="en-US" sz="2400" baseline="-30000" dirty="0" err="1">
                <a:effectLst>
                  <a:outerShdw blurRad="38100" dist="38100" dir="2700000" algn="tl">
                    <a:srgbClr val="000000"/>
                  </a:outerShdw>
                </a:effectLst>
              </a:rPr>
              <a:t>q</a:t>
            </a:r>
            <a:r>
              <a:rPr lang="en-US" sz="2400" dirty="0">
                <a:effectLst>
                  <a:outerShdw blurRad="38100" dist="38100" dir="2700000" algn="tl">
                    <a:srgbClr val="000000"/>
                  </a:outerShdw>
                </a:effectLst>
              </a:rPr>
              <a:t>, </a:t>
            </a:r>
            <a:r>
              <a:rPr lang="en-US" sz="2400" i="1" dirty="0">
                <a:effectLst>
                  <a:outerShdw blurRad="38100" dist="38100" dir="2700000" algn="tl">
                    <a:srgbClr val="000000"/>
                  </a:outerShdw>
                </a:effectLst>
              </a:rPr>
              <a:t>W</a:t>
            </a:r>
            <a:r>
              <a:rPr lang="en-US" sz="2400" dirty="0">
                <a:effectLst>
                  <a:outerShdw blurRad="38100" dist="38100" dir="2700000" algn="tl">
                    <a:srgbClr val="000000"/>
                  </a:outerShdw>
                </a:effectLst>
              </a:rPr>
              <a:t>, and </a:t>
            </a:r>
            <a:r>
              <a:rPr lang="en-US" sz="2400" i="1" dirty="0" err="1">
                <a:effectLst>
                  <a:outerShdw blurRad="38100" dist="38100" dir="2700000" algn="tl">
                    <a:srgbClr val="000000"/>
                  </a:outerShdw>
                </a:effectLst>
              </a:rPr>
              <a:t>W</a:t>
            </a:r>
            <a:r>
              <a:rPr lang="en-US" sz="2400" baseline="-30000" dirty="0" err="1">
                <a:effectLst>
                  <a:outerShdw blurRad="38100" dist="38100" dir="2700000" algn="tl">
                    <a:srgbClr val="000000"/>
                  </a:outerShdw>
                </a:effectLst>
              </a:rPr>
              <a:t>q</a:t>
            </a:r>
            <a:r>
              <a:rPr lang="en-US" sz="2400" dirty="0">
                <a:effectLst>
                  <a:outerShdw blurRad="38100" dist="38100" dir="2700000" algn="tl">
                    <a:srgbClr val="000000"/>
                  </a:outerShdw>
                </a:effectLst>
              </a:rPr>
              <a:t> are related in any</a:t>
            </a:r>
          </a:p>
          <a:p>
            <a:pPr marL="342900" indent="-342900" algn="l">
              <a:buClr>
                <a:srgbClr val="66FFFF"/>
              </a:buClr>
              <a:buSzPct val="75000"/>
              <a:buFont typeface="Monotype Sorts" pitchFamily="2" charset="2"/>
              <a:buNone/>
            </a:pPr>
            <a:r>
              <a:rPr lang="en-US" sz="2400" dirty="0">
                <a:effectLst>
                  <a:outerShdw blurRad="38100" dist="38100" dir="2700000" algn="tl">
                    <a:srgbClr val="000000"/>
                  </a:outerShdw>
                </a:effectLst>
              </a:rPr>
              <a:t>    waiting line system. Arrivals and service times do</a:t>
            </a:r>
          </a:p>
          <a:p>
            <a:pPr marL="342900" indent="-342900" algn="l">
              <a:buClr>
                <a:srgbClr val="66FFFF"/>
              </a:buClr>
              <a:buSzPct val="75000"/>
              <a:buFont typeface="Monotype Sorts" pitchFamily="2" charset="2"/>
              <a:buNone/>
            </a:pPr>
            <a:r>
              <a:rPr lang="en-US" sz="2400" dirty="0">
                <a:effectLst>
                  <a:outerShdw blurRad="38100" dist="38100" dir="2700000" algn="tl">
                    <a:srgbClr val="000000"/>
                  </a:outerShdw>
                </a:effectLst>
              </a:rPr>
              <a:t>    not have to follow specific probability distributions</a:t>
            </a:r>
          </a:p>
          <a:p>
            <a:pPr marL="342900" indent="-342900" algn="l">
              <a:buClr>
                <a:srgbClr val="66FFFF"/>
              </a:buClr>
              <a:buSzPct val="75000"/>
              <a:buFont typeface="Monotype Sorts" pitchFamily="2" charset="2"/>
              <a:buNone/>
            </a:pPr>
            <a:r>
              <a:rPr lang="en-US" sz="2400" dirty="0">
                <a:effectLst>
                  <a:outerShdw blurRad="38100" dist="38100" dir="2700000" algn="tl">
                    <a:srgbClr val="000000"/>
                  </a:outerShdw>
                </a:effectLst>
              </a:rPr>
              <a:t>    for the flow equations to be applicable.</a:t>
            </a:r>
          </a:p>
        </p:txBody>
      </p:sp>
    </p:spTree>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763588" y="1093788"/>
            <a:ext cx="7656512" cy="4951412"/>
          </a:xfrm>
          <a:noFill/>
          <a:ln/>
        </p:spPr>
        <p:txBody>
          <a:bodyPr/>
          <a:lstStyle/>
          <a:p>
            <a:r>
              <a:rPr lang="en-US" dirty="0" smtClean="0"/>
              <a:t>A variable can be </a:t>
            </a:r>
            <a:r>
              <a:rPr lang="en-US" u="sng" dirty="0" smtClean="0"/>
              <a:t>discrete</a:t>
            </a:r>
            <a:r>
              <a:rPr lang="en-US" dirty="0" smtClean="0"/>
              <a:t> or </a:t>
            </a:r>
            <a:r>
              <a:rPr lang="en-US" u="sng" dirty="0" smtClean="0"/>
              <a:t>continuous</a:t>
            </a:r>
          </a:p>
          <a:p>
            <a:pPr>
              <a:buNone/>
            </a:pPr>
            <a:endParaRPr lang="en-US" u="sng" dirty="0" smtClean="0"/>
          </a:p>
          <a:p>
            <a:r>
              <a:rPr lang="en-US" dirty="0" smtClean="0"/>
              <a:t>A variable is discrete if it takes on a limited number of values, which can be listed.</a:t>
            </a:r>
          </a:p>
          <a:p>
            <a:pPr>
              <a:buNone/>
            </a:pPr>
            <a:r>
              <a:rPr lang="en-US" dirty="0" smtClean="0"/>
              <a:t>	Example: Poisson distribution</a:t>
            </a:r>
          </a:p>
          <a:p>
            <a:pPr>
              <a:buNone/>
            </a:pPr>
            <a:r>
              <a:rPr lang="en-US" dirty="0" smtClean="0"/>
              <a:t>	Other examples: </a:t>
            </a:r>
          </a:p>
          <a:p>
            <a:pPr>
              <a:buNone/>
            </a:pPr>
            <a:endParaRPr lang="en-US" dirty="0" smtClean="0"/>
          </a:p>
          <a:p>
            <a:r>
              <a:rPr lang="en-US" dirty="0" smtClean="0"/>
              <a:t>A variable is continuous  if it can take any value within a given range.</a:t>
            </a:r>
          </a:p>
          <a:p>
            <a:pPr>
              <a:buNone/>
            </a:pPr>
            <a:r>
              <a:rPr lang="en-US" dirty="0" smtClean="0"/>
              <a:t>	Example: Exponential distribution.</a:t>
            </a:r>
          </a:p>
          <a:p>
            <a:pPr>
              <a:buNone/>
            </a:pPr>
            <a:r>
              <a:rPr lang="en-US" dirty="0" smtClean="0"/>
              <a:t>	Other examples:</a:t>
            </a:r>
          </a:p>
        </p:txBody>
      </p:sp>
      <p:sp>
        <p:nvSpPr>
          <p:cNvPr id="6150" name="Rectangle 6"/>
          <p:cNvSpPr>
            <a:spLocks noGrp="1" noChangeArrowheads="1"/>
          </p:cNvSpPr>
          <p:nvPr>
            <p:ph type="title"/>
          </p:nvPr>
        </p:nvSpPr>
        <p:spPr>
          <a:noFill/>
          <a:ln/>
        </p:spPr>
        <p:txBody>
          <a:bodyPr/>
          <a:lstStyle/>
          <a:p>
            <a:r>
              <a:rPr lang="en-US" dirty="0" smtClean="0"/>
              <a:t>Discrete vs. Continuous distributions</a:t>
            </a:r>
            <a:endParaRPr lang="en-US" dirty="0"/>
          </a:p>
        </p:txBody>
      </p:sp>
    </p:spTree>
  </p:cSld>
  <p:clrMapOvr>
    <a:masterClrMapping/>
  </p:clrMapOvr>
  <p:transition>
    <p:zo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685800" y="166688"/>
            <a:ext cx="7772400" cy="814387"/>
          </a:xfrm>
        </p:spPr>
        <p:txBody>
          <a:bodyPr/>
          <a:lstStyle/>
          <a:p>
            <a:r>
              <a:rPr lang="en-US" dirty="0"/>
              <a:t>Single-Channel Waiting Line </a:t>
            </a:r>
            <a:r>
              <a:rPr lang="en-US" dirty="0" smtClean="0"/>
              <a:t>Model</a:t>
            </a:r>
            <a:endParaRPr lang="en-US" dirty="0"/>
          </a:p>
        </p:txBody>
      </p:sp>
      <p:sp>
        <p:nvSpPr>
          <p:cNvPr id="94211" name="Rectangle 3"/>
          <p:cNvSpPr>
            <a:spLocks noGrp="1" noChangeArrowheads="1"/>
          </p:cNvSpPr>
          <p:nvPr>
            <p:ph type="body" idx="1"/>
          </p:nvPr>
        </p:nvSpPr>
        <p:spPr>
          <a:xfrm>
            <a:off x="687388" y="1193800"/>
            <a:ext cx="7758112" cy="4965700"/>
          </a:xfrm>
        </p:spPr>
        <p:txBody>
          <a:bodyPr/>
          <a:lstStyle/>
          <a:p>
            <a:pPr>
              <a:buNone/>
            </a:pPr>
            <a:r>
              <a:rPr lang="en-US" i="1" dirty="0" smtClean="0">
                <a:solidFill>
                  <a:srgbClr val="F7FFFF"/>
                </a:solidFill>
              </a:rPr>
              <a:t>	M</a:t>
            </a:r>
            <a:r>
              <a:rPr lang="en-US" dirty="0" smtClean="0">
                <a:solidFill>
                  <a:srgbClr val="F7FFFF"/>
                </a:solidFill>
              </a:rPr>
              <a:t>/</a:t>
            </a:r>
            <a:r>
              <a:rPr lang="en-US" i="1" dirty="0" smtClean="0">
                <a:solidFill>
                  <a:srgbClr val="F7FFFF"/>
                </a:solidFill>
              </a:rPr>
              <a:t>M</a:t>
            </a:r>
            <a:r>
              <a:rPr lang="en-US" dirty="0" smtClean="0">
                <a:solidFill>
                  <a:srgbClr val="F7FFFF"/>
                </a:solidFill>
              </a:rPr>
              <a:t>/1 </a:t>
            </a:r>
            <a:r>
              <a:rPr lang="en-US" dirty="0">
                <a:solidFill>
                  <a:srgbClr val="F7FFFF"/>
                </a:solidFill>
              </a:rPr>
              <a:t>queuing system</a:t>
            </a:r>
          </a:p>
          <a:p>
            <a:r>
              <a:rPr lang="en-US" dirty="0" smtClean="0">
                <a:solidFill>
                  <a:srgbClr val="F7FFFF"/>
                </a:solidFill>
              </a:rPr>
              <a:t>Number of channels =</a:t>
            </a:r>
            <a:endParaRPr lang="en-US" dirty="0">
              <a:solidFill>
                <a:srgbClr val="F7FFFF"/>
              </a:solidFill>
            </a:endParaRPr>
          </a:p>
          <a:p>
            <a:r>
              <a:rPr lang="en-US" dirty="0" smtClean="0">
                <a:solidFill>
                  <a:srgbClr val="F7FFFF"/>
                </a:solidFill>
              </a:rPr>
              <a:t>Arrival process =</a:t>
            </a:r>
            <a:endParaRPr lang="en-US" dirty="0">
              <a:solidFill>
                <a:srgbClr val="F7FFFF"/>
              </a:solidFill>
            </a:endParaRPr>
          </a:p>
          <a:p>
            <a:r>
              <a:rPr lang="en-US" dirty="0" smtClean="0">
                <a:solidFill>
                  <a:srgbClr val="F7FFFF"/>
                </a:solidFill>
              </a:rPr>
              <a:t>Service-time distribution =</a:t>
            </a:r>
            <a:endParaRPr lang="en-US" dirty="0">
              <a:solidFill>
                <a:srgbClr val="F7FFFF"/>
              </a:solidFill>
            </a:endParaRPr>
          </a:p>
          <a:p>
            <a:r>
              <a:rPr lang="en-US" dirty="0" smtClean="0">
                <a:solidFill>
                  <a:srgbClr val="F7FFFF"/>
                </a:solidFill>
              </a:rPr>
              <a:t>Queue length =</a:t>
            </a:r>
            <a:endParaRPr lang="en-US" dirty="0">
              <a:solidFill>
                <a:srgbClr val="F7FFFF"/>
              </a:solidFill>
            </a:endParaRPr>
          </a:p>
          <a:p>
            <a:r>
              <a:rPr lang="en-US" dirty="0" smtClean="0">
                <a:solidFill>
                  <a:srgbClr val="F7FFFF"/>
                </a:solidFill>
              </a:rPr>
              <a:t>Calling population =</a:t>
            </a:r>
          </a:p>
          <a:p>
            <a:r>
              <a:rPr lang="en-US" dirty="0" smtClean="0">
                <a:solidFill>
                  <a:srgbClr val="F7FFFF"/>
                </a:solidFill>
              </a:rPr>
              <a:t>Customer leave the system without service? </a:t>
            </a:r>
          </a:p>
          <a:p>
            <a:pPr>
              <a:buNone/>
            </a:pPr>
            <a:endParaRPr lang="en-US" dirty="0">
              <a:solidFill>
                <a:srgbClr val="F7FFFF"/>
              </a:solidFill>
            </a:endParaRPr>
          </a:p>
          <a:p>
            <a:pPr>
              <a:buNone/>
            </a:pPr>
            <a:r>
              <a:rPr lang="en-US" dirty="0" smtClean="0">
                <a:solidFill>
                  <a:srgbClr val="F7FFFF"/>
                </a:solidFill>
              </a:rPr>
              <a:t>	Examples</a:t>
            </a:r>
            <a:r>
              <a:rPr lang="en-US" dirty="0">
                <a:solidFill>
                  <a:srgbClr val="F7FFFF"/>
                </a:solidFill>
              </a:rPr>
              <a:t>:</a:t>
            </a:r>
          </a:p>
          <a:p>
            <a:pPr lvl="1"/>
            <a:r>
              <a:rPr lang="en-US" dirty="0">
                <a:solidFill>
                  <a:srgbClr val="F7FFFF"/>
                </a:solidFill>
              </a:rPr>
              <a:t>Single-window theatre ticket sales booth</a:t>
            </a:r>
          </a:p>
          <a:p>
            <a:pPr lvl="1"/>
            <a:r>
              <a:rPr lang="en-US" dirty="0">
                <a:solidFill>
                  <a:srgbClr val="F7FFFF"/>
                </a:solidFill>
              </a:rPr>
              <a:t>Single-scanner airport security station</a:t>
            </a:r>
          </a:p>
        </p:txBody>
      </p:sp>
    </p:spTree>
  </p:cSld>
  <p:clrMapOvr>
    <a:masterClrMapping/>
  </p:clrMapOvr>
  <p:transition>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836613" y="242888"/>
            <a:ext cx="7475537" cy="433387"/>
          </a:xfrm>
          <a:noFill/>
          <a:ln/>
        </p:spPr>
        <p:txBody>
          <a:bodyPr/>
          <a:lstStyle/>
          <a:p>
            <a:r>
              <a:rPr lang="en-US"/>
              <a:t>Example:  SJJT, Inc. (A)</a:t>
            </a:r>
          </a:p>
        </p:txBody>
      </p:sp>
      <p:sp>
        <p:nvSpPr>
          <p:cNvPr id="12291" name="Rectangle 3"/>
          <p:cNvSpPr>
            <a:spLocks noGrp="1" noChangeArrowheads="1"/>
          </p:cNvSpPr>
          <p:nvPr>
            <p:ph type="body" idx="1"/>
          </p:nvPr>
        </p:nvSpPr>
        <p:spPr>
          <a:xfrm>
            <a:off x="687388" y="1081088"/>
            <a:ext cx="7837487" cy="3600450"/>
          </a:xfrm>
          <a:noFill/>
          <a:ln/>
        </p:spPr>
        <p:txBody>
          <a:bodyPr/>
          <a:lstStyle/>
          <a:p>
            <a:r>
              <a:rPr lang="en-US" i="1" dirty="0">
                <a:solidFill>
                  <a:srgbClr val="66FFFF"/>
                </a:solidFill>
              </a:rPr>
              <a:t>M</a:t>
            </a:r>
            <a:r>
              <a:rPr lang="en-US" dirty="0">
                <a:solidFill>
                  <a:srgbClr val="66FFFF"/>
                </a:solidFill>
              </a:rPr>
              <a:t>/</a:t>
            </a:r>
            <a:r>
              <a:rPr lang="en-US" i="1" dirty="0">
                <a:solidFill>
                  <a:srgbClr val="66FFFF"/>
                </a:solidFill>
              </a:rPr>
              <a:t>M</a:t>
            </a:r>
            <a:r>
              <a:rPr lang="en-US" dirty="0">
                <a:solidFill>
                  <a:srgbClr val="66FFFF"/>
                </a:solidFill>
              </a:rPr>
              <a:t>/1 Queuing System</a:t>
            </a:r>
          </a:p>
          <a:p>
            <a:pPr>
              <a:buFont typeface="Monotype Sorts" pitchFamily="2" charset="2"/>
              <a:buNone/>
            </a:pPr>
            <a:r>
              <a:rPr lang="en-US" dirty="0"/>
              <a:t>		Joe Ferris is a stock trader on the floor of the New</a:t>
            </a:r>
          </a:p>
          <a:p>
            <a:pPr>
              <a:buFont typeface="Monotype Sorts" pitchFamily="2" charset="2"/>
              <a:buNone/>
            </a:pPr>
            <a:r>
              <a:rPr lang="en-US" dirty="0"/>
              <a:t>	York Stock Exchange for the firm of Smith, Jones,</a:t>
            </a:r>
          </a:p>
          <a:p>
            <a:pPr>
              <a:buFont typeface="Monotype Sorts" pitchFamily="2" charset="2"/>
              <a:buNone/>
            </a:pPr>
            <a:r>
              <a:rPr lang="en-US" dirty="0"/>
              <a:t>	Johnson, and Thomas, Inc.  </a:t>
            </a:r>
            <a:r>
              <a:rPr lang="en-US" dirty="0" smtClean="0"/>
              <a:t>Daily stock </a:t>
            </a:r>
            <a:r>
              <a:rPr lang="en-US" dirty="0"/>
              <a:t>transactions </a:t>
            </a:r>
            <a:r>
              <a:rPr lang="en-US" dirty="0" smtClean="0"/>
              <a:t>arrive at Joe’s desk</a:t>
            </a:r>
            <a:r>
              <a:rPr lang="en-US" dirty="0"/>
              <a:t> </a:t>
            </a:r>
            <a:r>
              <a:rPr lang="en-US" dirty="0" smtClean="0"/>
              <a:t> at a rate </a:t>
            </a:r>
            <a:r>
              <a:rPr lang="en-US" dirty="0"/>
              <a:t>of 20 per </a:t>
            </a:r>
            <a:r>
              <a:rPr lang="en-US" dirty="0" smtClean="0"/>
              <a:t>hour, Poisson distributed.    Each </a:t>
            </a:r>
            <a:r>
              <a:rPr lang="en-US" dirty="0"/>
              <a:t>order received </a:t>
            </a:r>
            <a:r>
              <a:rPr lang="en-US" dirty="0" smtClean="0"/>
              <a:t>by Joe </a:t>
            </a:r>
            <a:r>
              <a:rPr lang="en-US" dirty="0"/>
              <a:t>requires an average of two minutes to </a:t>
            </a:r>
            <a:r>
              <a:rPr lang="en-US" dirty="0" smtClean="0"/>
              <a:t>process, exponentially distributed.  Joe processes these transactions in FCFS order.</a:t>
            </a:r>
            <a:endParaRPr lang="en-US" dirty="0"/>
          </a:p>
        </p:txBody>
      </p:sp>
    </p:spTree>
  </p:cSld>
  <p:clrMapOvr>
    <a:masterClrMapping/>
  </p:clrMapOvr>
  <p:transition>
    <p:zo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p:spPr>
        <p:txBody>
          <a:bodyPr/>
          <a:lstStyle/>
          <a:p>
            <a:r>
              <a:rPr lang="en-US"/>
              <a:t>Example:  SJJT, Inc. (A)</a:t>
            </a:r>
          </a:p>
        </p:txBody>
      </p:sp>
      <p:sp>
        <p:nvSpPr>
          <p:cNvPr id="22531" name="Rectangle 3"/>
          <p:cNvSpPr>
            <a:spLocks noGrp="1" noChangeArrowheads="1"/>
          </p:cNvSpPr>
          <p:nvPr>
            <p:ph type="body" idx="1"/>
          </p:nvPr>
        </p:nvSpPr>
        <p:spPr>
          <a:xfrm>
            <a:off x="687388" y="1079500"/>
            <a:ext cx="7772400" cy="4376738"/>
          </a:xfrm>
          <a:noFill/>
          <a:ln/>
        </p:spPr>
        <p:txBody>
          <a:bodyPr/>
          <a:lstStyle/>
          <a:p>
            <a:r>
              <a:rPr lang="en-US" dirty="0" smtClean="0"/>
              <a:t>What is the probability that an arriving order does not have to wait to be processed?</a:t>
            </a:r>
          </a:p>
          <a:p>
            <a:endParaRPr lang="en-US" dirty="0" smtClean="0"/>
          </a:p>
          <a:p>
            <a:endParaRPr lang="en-US" dirty="0" smtClean="0"/>
          </a:p>
          <a:p>
            <a:pPr>
              <a:buNone/>
            </a:pPr>
            <a:endParaRPr lang="en-US" dirty="0" smtClean="0"/>
          </a:p>
          <a:p>
            <a:r>
              <a:rPr lang="en-US" dirty="0" smtClean="0"/>
              <a:t>What </a:t>
            </a:r>
            <a:r>
              <a:rPr lang="en-US" dirty="0"/>
              <a:t>percentage of the time is Joe processing orders?</a:t>
            </a:r>
          </a:p>
          <a:p>
            <a:pPr>
              <a:buFont typeface="Monotype Sorts" pitchFamily="2" charset="2"/>
              <a:buNone/>
            </a:pPr>
            <a:endParaRPr lang="en-US" sz="1000" dirty="0"/>
          </a:p>
          <a:p>
            <a:pPr>
              <a:buFont typeface="Monotype Sorts" pitchFamily="2" charset="2"/>
              <a:buNone/>
            </a:pPr>
            <a:r>
              <a:rPr lang="en-US" dirty="0">
                <a:solidFill>
                  <a:schemeClr val="tx2"/>
                </a:solidFill>
              </a:rPr>
              <a:t>	</a:t>
            </a:r>
            <a:endParaRPr lang="en-US" dirty="0"/>
          </a:p>
        </p:txBody>
      </p:sp>
    </p:spTree>
  </p:cSld>
  <p:clrMapOvr>
    <a:masterClrMapping/>
  </p:clrMapOvr>
  <p:transition>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t>Example:  SJJT, Inc. (A)</a:t>
            </a:r>
          </a:p>
        </p:txBody>
      </p:sp>
      <p:sp>
        <p:nvSpPr>
          <p:cNvPr id="65539" name="Rectangle 3"/>
          <p:cNvSpPr>
            <a:spLocks noGrp="1" noChangeArrowheads="1"/>
          </p:cNvSpPr>
          <p:nvPr>
            <p:ph type="body" idx="1"/>
          </p:nvPr>
        </p:nvSpPr>
        <p:spPr>
          <a:xfrm>
            <a:off x="687388" y="1079500"/>
            <a:ext cx="8139112" cy="927100"/>
          </a:xfrm>
        </p:spPr>
        <p:txBody>
          <a:bodyPr/>
          <a:lstStyle/>
          <a:p>
            <a:r>
              <a:rPr lang="en-US" dirty="0" smtClean="0"/>
              <a:t>What is the probability that Joe has </a:t>
            </a:r>
            <a:r>
              <a:rPr lang="en-US" u="sng" dirty="0" smtClean="0"/>
              <a:t>exactly</a:t>
            </a:r>
            <a:r>
              <a:rPr lang="en-US" dirty="0" smtClean="0"/>
              <a:t> 3 orders waiting to be processed?</a:t>
            </a:r>
          </a:p>
          <a:p>
            <a:endParaRPr lang="en-US" dirty="0" smtClean="0">
              <a:solidFill>
                <a:srgbClr val="66FFFF"/>
              </a:solidFill>
            </a:endParaRPr>
          </a:p>
          <a:p>
            <a:pPr>
              <a:buNone/>
            </a:pPr>
            <a:endParaRPr lang="en-US" dirty="0" smtClean="0">
              <a:solidFill>
                <a:srgbClr val="66FFFF"/>
              </a:solidFill>
            </a:endParaRPr>
          </a:p>
          <a:p>
            <a:pPr>
              <a:buNone/>
            </a:pPr>
            <a:endParaRPr lang="en-US" dirty="0" smtClean="0">
              <a:solidFill>
                <a:srgbClr val="66FFFF"/>
              </a:solidFill>
            </a:endParaRPr>
          </a:p>
          <a:p>
            <a:pPr>
              <a:buNone/>
            </a:pPr>
            <a:endParaRPr lang="en-US" dirty="0" smtClean="0">
              <a:solidFill>
                <a:srgbClr val="66FFFF"/>
              </a:solidFill>
            </a:endParaRPr>
          </a:p>
          <a:p>
            <a:r>
              <a:rPr lang="en-US" dirty="0" smtClean="0"/>
              <a:t>What is the probability that Joe has </a:t>
            </a:r>
            <a:r>
              <a:rPr lang="en-US" i="1" dirty="0" smtClean="0"/>
              <a:t>at least </a:t>
            </a:r>
            <a:r>
              <a:rPr lang="en-US" dirty="0" smtClean="0"/>
              <a:t>2 orders in the system?</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p:spPr>
        <p:txBody>
          <a:bodyPr/>
          <a:lstStyle/>
          <a:p>
            <a:r>
              <a:rPr lang="en-US"/>
              <a:t>Example:  SJJT, Inc. (A)</a:t>
            </a:r>
          </a:p>
        </p:txBody>
      </p:sp>
      <p:sp>
        <p:nvSpPr>
          <p:cNvPr id="20483" name="Rectangle 3"/>
          <p:cNvSpPr>
            <a:spLocks noGrp="1" noChangeArrowheads="1"/>
          </p:cNvSpPr>
          <p:nvPr>
            <p:ph type="body" idx="1"/>
          </p:nvPr>
        </p:nvSpPr>
        <p:spPr>
          <a:xfrm>
            <a:off x="687388" y="1104900"/>
            <a:ext cx="7772400" cy="4351338"/>
          </a:xfrm>
          <a:noFill/>
          <a:ln/>
        </p:spPr>
        <p:txBody>
          <a:bodyPr/>
          <a:lstStyle/>
          <a:p>
            <a:pPr>
              <a:lnSpc>
                <a:spcPct val="90000"/>
              </a:lnSpc>
            </a:pPr>
            <a:r>
              <a:rPr lang="en-US" dirty="0" smtClean="0"/>
              <a:t>What </a:t>
            </a:r>
            <a:r>
              <a:rPr lang="en-US" dirty="0"/>
              <a:t>is the average time an order must wait from the time Joe receives the order until it is finished being processed (i.e. its turnaround time)?</a:t>
            </a:r>
          </a:p>
          <a:p>
            <a:pPr>
              <a:lnSpc>
                <a:spcPct val="90000"/>
              </a:lnSpc>
              <a:buFont typeface="Monotype Sorts" pitchFamily="2" charset="2"/>
              <a:buNone/>
            </a:pPr>
            <a:r>
              <a:rPr lang="en-US" sz="1000" b="1" dirty="0"/>
              <a:t>	</a:t>
            </a:r>
          </a:p>
          <a:p>
            <a:pPr>
              <a:lnSpc>
                <a:spcPct val="90000"/>
              </a:lnSpc>
              <a:buFont typeface="Monotype Sorts" pitchFamily="2" charset="2"/>
              <a:buNone/>
            </a:pPr>
            <a:r>
              <a:rPr lang="en-US" b="1" dirty="0"/>
              <a:t>	</a:t>
            </a:r>
            <a:endParaRPr lang="en-US" b="1" dirty="0" smtClean="0"/>
          </a:p>
          <a:p>
            <a:pPr>
              <a:lnSpc>
                <a:spcPct val="90000"/>
              </a:lnSpc>
              <a:buFont typeface="Monotype Sorts" pitchFamily="2" charset="2"/>
              <a:buNone/>
            </a:pPr>
            <a:endParaRPr lang="en-US" b="1" dirty="0" smtClean="0"/>
          </a:p>
          <a:p>
            <a:pPr>
              <a:lnSpc>
                <a:spcPct val="90000"/>
              </a:lnSpc>
              <a:buFont typeface="Monotype Sorts" pitchFamily="2" charset="2"/>
              <a:buNone/>
            </a:pPr>
            <a:endParaRPr lang="en-US" b="1" dirty="0" smtClean="0"/>
          </a:p>
          <a:p>
            <a:pPr>
              <a:lnSpc>
                <a:spcPct val="90000"/>
              </a:lnSpc>
            </a:pPr>
            <a:r>
              <a:rPr lang="en-US" dirty="0" smtClean="0"/>
              <a:t>What is the average time an order must wait from before Joe starts processing it?</a:t>
            </a:r>
          </a:p>
          <a:p>
            <a:pPr>
              <a:lnSpc>
                <a:spcPct val="90000"/>
              </a:lnSpc>
              <a:buFont typeface="Monotype Sorts" pitchFamily="2" charset="2"/>
              <a:buNone/>
            </a:pPr>
            <a:endParaRPr lang="en-US" dirty="0"/>
          </a:p>
        </p:txBody>
      </p:sp>
    </p:spTree>
  </p:cSld>
  <p:clrMapOvr>
    <a:masterClrMapping/>
  </p:clrMapOvr>
  <p:transition>
    <p:zo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p:spPr>
        <p:txBody>
          <a:bodyPr/>
          <a:lstStyle/>
          <a:p>
            <a:r>
              <a:rPr lang="en-US"/>
              <a:t>Example:  SJJT, Inc. (A)</a:t>
            </a:r>
          </a:p>
        </p:txBody>
      </p:sp>
      <p:sp>
        <p:nvSpPr>
          <p:cNvPr id="21507" name="Rectangle 3"/>
          <p:cNvSpPr>
            <a:spLocks noGrp="1" noChangeArrowheads="1"/>
          </p:cNvSpPr>
          <p:nvPr>
            <p:ph type="body" idx="1"/>
          </p:nvPr>
        </p:nvSpPr>
        <p:spPr>
          <a:xfrm>
            <a:off x="687388" y="1104900"/>
            <a:ext cx="7772400" cy="4643438"/>
          </a:xfrm>
          <a:noFill/>
          <a:ln/>
        </p:spPr>
        <p:txBody>
          <a:bodyPr/>
          <a:lstStyle/>
          <a:p>
            <a:pPr>
              <a:lnSpc>
                <a:spcPct val="90000"/>
              </a:lnSpc>
            </a:pPr>
            <a:r>
              <a:rPr lang="en-US" dirty="0" smtClean="0"/>
              <a:t>What </a:t>
            </a:r>
            <a:r>
              <a:rPr lang="en-US" dirty="0"/>
              <a:t>is the average number of orders Joe has </a:t>
            </a:r>
            <a:r>
              <a:rPr lang="en-US" u="sng" dirty="0"/>
              <a:t>waiting</a:t>
            </a:r>
            <a:r>
              <a:rPr lang="en-US" dirty="0"/>
              <a:t> to be </a:t>
            </a:r>
            <a:r>
              <a:rPr lang="en-US" dirty="0" smtClean="0"/>
              <a:t>processed?</a:t>
            </a:r>
          </a:p>
          <a:p>
            <a:pPr>
              <a:lnSpc>
                <a:spcPct val="90000"/>
              </a:lnSpc>
              <a:buNone/>
            </a:pPr>
            <a:endParaRPr lang="en-US" dirty="0" smtClean="0"/>
          </a:p>
          <a:p>
            <a:pPr>
              <a:lnSpc>
                <a:spcPct val="90000"/>
              </a:lnSpc>
              <a:buNone/>
            </a:pPr>
            <a:endParaRPr lang="en-US" dirty="0" smtClean="0"/>
          </a:p>
          <a:p>
            <a:pPr>
              <a:lnSpc>
                <a:spcPct val="90000"/>
              </a:lnSpc>
              <a:buNone/>
            </a:pPr>
            <a:endParaRPr lang="en-US" dirty="0" smtClean="0"/>
          </a:p>
          <a:p>
            <a:pPr>
              <a:lnSpc>
                <a:spcPct val="90000"/>
              </a:lnSpc>
              <a:buNone/>
            </a:pPr>
            <a:endParaRPr lang="en-US" dirty="0" smtClean="0"/>
          </a:p>
          <a:p>
            <a:pPr>
              <a:lnSpc>
                <a:spcPct val="90000"/>
              </a:lnSpc>
              <a:buNone/>
            </a:pPr>
            <a:endParaRPr lang="en-US" dirty="0" smtClean="0"/>
          </a:p>
          <a:p>
            <a:pPr>
              <a:lnSpc>
                <a:spcPct val="90000"/>
              </a:lnSpc>
            </a:pPr>
            <a:r>
              <a:rPr lang="en-US" dirty="0" smtClean="0"/>
              <a:t>What is the average number of orders in the system?</a:t>
            </a:r>
            <a:endParaRPr lang="en-US" dirty="0"/>
          </a:p>
        </p:txBody>
      </p:sp>
    </p:spTree>
  </p:cSld>
  <p:clrMapOvr>
    <a:masterClrMapping/>
  </p:clrMapOvr>
  <p:transition>
    <p:zo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7" name="Rectangle 3"/>
          <p:cNvSpPr>
            <a:spLocks noChangeArrowheads="1"/>
          </p:cNvSpPr>
          <p:nvPr/>
        </p:nvSpPr>
        <p:spPr bwMode="auto">
          <a:xfrm>
            <a:off x="687388" y="1066800"/>
            <a:ext cx="7772400" cy="42878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i="1" dirty="0">
                <a:solidFill>
                  <a:srgbClr val="F7FFFF"/>
                </a:solidFill>
                <a:effectLst>
                  <a:outerShdw blurRad="38100" dist="38100" dir="2700000" algn="tl">
                    <a:srgbClr val="000000"/>
                  </a:outerShdw>
                </a:effectLst>
              </a:rPr>
              <a:t>M</a:t>
            </a:r>
            <a:r>
              <a:rPr lang="en-US" sz="2400" dirty="0">
                <a:solidFill>
                  <a:srgbClr val="F7FFFF"/>
                </a:solidFill>
                <a:effectLst>
                  <a:outerShdw blurRad="38100" dist="38100" dir="2700000" algn="tl">
                    <a:srgbClr val="000000"/>
                  </a:outerShdw>
                </a:effectLst>
              </a:rPr>
              <a:t>/</a:t>
            </a:r>
            <a:r>
              <a:rPr lang="en-US" sz="2400" i="1" dirty="0">
                <a:solidFill>
                  <a:srgbClr val="F7FFFF"/>
                </a:solidFill>
                <a:effectLst>
                  <a:outerShdw blurRad="38100" dist="38100" dir="2700000" algn="tl">
                    <a:srgbClr val="000000"/>
                  </a:outerShdw>
                </a:effectLst>
              </a:rPr>
              <a:t>D</a:t>
            </a:r>
            <a:r>
              <a:rPr lang="en-US" sz="2400" dirty="0">
                <a:solidFill>
                  <a:srgbClr val="F7FFFF"/>
                </a:solidFill>
                <a:effectLst>
                  <a:outerShdw blurRad="38100" dist="38100" dir="2700000" algn="tl">
                    <a:srgbClr val="000000"/>
                  </a:outerShdw>
                </a:effectLst>
              </a:rPr>
              <a:t>/1 queuing system</a:t>
            </a:r>
          </a:p>
          <a:p>
            <a:pPr marL="342900" indent="-342900" algn="l">
              <a:spcBef>
                <a:spcPct val="20000"/>
              </a:spcBef>
              <a:buClr>
                <a:srgbClr val="66FFFF"/>
              </a:buClr>
              <a:buSzPct val="75000"/>
              <a:buFont typeface="Monotype Sorts" pitchFamily="2" charset="2"/>
              <a:buChar char="n"/>
            </a:pPr>
            <a:r>
              <a:rPr lang="en-US" sz="2400" dirty="0">
                <a:solidFill>
                  <a:srgbClr val="F7FFFF"/>
                </a:solidFill>
                <a:effectLst>
                  <a:outerShdw blurRad="38100" dist="38100" dir="2700000" algn="tl">
                    <a:srgbClr val="000000"/>
                  </a:outerShdw>
                </a:effectLst>
              </a:rPr>
              <a:t>Single channel</a:t>
            </a:r>
          </a:p>
          <a:p>
            <a:pPr marL="342900" indent="-342900" algn="l">
              <a:spcBef>
                <a:spcPct val="20000"/>
              </a:spcBef>
              <a:buClr>
                <a:srgbClr val="66FFFF"/>
              </a:buClr>
              <a:buSzPct val="75000"/>
              <a:buFont typeface="Monotype Sorts" pitchFamily="2" charset="2"/>
              <a:buChar char="n"/>
            </a:pPr>
            <a:r>
              <a:rPr lang="en-US" sz="2400" dirty="0">
                <a:solidFill>
                  <a:srgbClr val="F7FFFF"/>
                </a:solidFill>
                <a:effectLst>
                  <a:outerShdw blurRad="38100" dist="38100" dir="2700000" algn="tl">
                    <a:srgbClr val="000000"/>
                  </a:outerShdw>
                </a:effectLst>
              </a:rPr>
              <a:t>Poisson arrival-rate distribution</a:t>
            </a:r>
          </a:p>
          <a:p>
            <a:pPr marL="342900" indent="-342900" algn="l">
              <a:spcBef>
                <a:spcPct val="20000"/>
              </a:spcBef>
              <a:buClr>
                <a:srgbClr val="66FFFF"/>
              </a:buClr>
              <a:buSzPct val="75000"/>
              <a:buFont typeface="Monotype Sorts" pitchFamily="2" charset="2"/>
              <a:buChar char="n"/>
            </a:pPr>
            <a:r>
              <a:rPr lang="en-US" sz="2400" dirty="0">
                <a:solidFill>
                  <a:srgbClr val="F7FFFF"/>
                </a:solidFill>
                <a:effectLst>
                  <a:outerShdw blurRad="38100" dist="38100" dir="2700000" algn="tl">
                    <a:srgbClr val="000000"/>
                  </a:outerShdw>
                </a:effectLst>
              </a:rPr>
              <a:t>Constant service time</a:t>
            </a:r>
          </a:p>
          <a:p>
            <a:pPr marL="342900" indent="-342900" algn="l">
              <a:spcBef>
                <a:spcPct val="20000"/>
              </a:spcBef>
              <a:buClr>
                <a:srgbClr val="66FFFF"/>
              </a:buClr>
              <a:buSzPct val="75000"/>
              <a:buFont typeface="Monotype Sorts" pitchFamily="2" charset="2"/>
              <a:buChar char="n"/>
            </a:pPr>
            <a:r>
              <a:rPr lang="en-US" sz="2400" dirty="0">
                <a:solidFill>
                  <a:srgbClr val="F7FFFF"/>
                </a:solidFill>
                <a:effectLst>
                  <a:outerShdw blurRad="38100" dist="38100" dir="2700000" algn="tl">
                    <a:srgbClr val="000000"/>
                  </a:outerShdw>
                </a:effectLst>
              </a:rPr>
              <a:t>Unlimited maximum queue length</a:t>
            </a:r>
          </a:p>
          <a:p>
            <a:pPr marL="342900" indent="-342900" algn="l">
              <a:spcBef>
                <a:spcPct val="20000"/>
              </a:spcBef>
              <a:buClr>
                <a:srgbClr val="66FFFF"/>
              </a:buClr>
              <a:buSzPct val="75000"/>
              <a:buFont typeface="Monotype Sorts" pitchFamily="2" charset="2"/>
              <a:buChar char="n"/>
            </a:pPr>
            <a:r>
              <a:rPr lang="en-US" sz="2400" dirty="0">
                <a:solidFill>
                  <a:srgbClr val="F7FFFF"/>
                </a:solidFill>
                <a:effectLst>
                  <a:outerShdw blurRad="38100" dist="38100" dir="2700000" algn="tl">
                    <a:srgbClr val="000000"/>
                  </a:outerShdw>
                </a:effectLst>
              </a:rPr>
              <a:t>Infinite calling population</a:t>
            </a:r>
          </a:p>
          <a:p>
            <a:pPr marL="342900" indent="-342900" algn="l">
              <a:spcBef>
                <a:spcPct val="20000"/>
              </a:spcBef>
              <a:buClr>
                <a:srgbClr val="66FFFF"/>
              </a:buClr>
              <a:buSzPct val="75000"/>
              <a:buFont typeface="Monotype Sorts" pitchFamily="2" charset="2"/>
              <a:buChar char="n"/>
            </a:pPr>
            <a:r>
              <a:rPr lang="en-US" sz="2400" dirty="0">
                <a:solidFill>
                  <a:srgbClr val="F7FFFF"/>
                </a:solidFill>
                <a:effectLst>
                  <a:outerShdw blurRad="38100" dist="38100" dir="2700000" algn="tl">
                    <a:srgbClr val="000000"/>
                  </a:outerShdw>
                </a:effectLst>
              </a:rPr>
              <a:t>Examples:</a:t>
            </a:r>
          </a:p>
          <a:p>
            <a:pPr marL="742950" lvl="1" indent="-285750" algn="l">
              <a:spcBef>
                <a:spcPct val="20000"/>
              </a:spcBef>
              <a:buClr>
                <a:srgbClr val="66FFFF"/>
              </a:buClr>
              <a:buSzPct val="125000"/>
              <a:buFontTx/>
              <a:buChar char="•"/>
            </a:pPr>
            <a:r>
              <a:rPr lang="en-US" sz="2400" dirty="0">
                <a:effectLst>
                  <a:outerShdw blurRad="38100" dist="38100" dir="2700000" algn="tl">
                    <a:srgbClr val="000000"/>
                  </a:outerShdw>
                </a:effectLst>
              </a:rPr>
              <a:t>Single-booth automatic car wash</a:t>
            </a:r>
          </a:p>
          <a:p>
            <a:pPr marL="742950" lvl="1" indent="-285750" algn="l">
              <a:spcBef>
                <a:spcPct val="20000"/>
              </a:spcBef>
              <a:buClr>
                <a:srgbClr val="66FFFF"/>
              </a:buClr>
              <a:buSzPct val="125000"/>
              <a:buFontTx/>
              <a:buChar char="•"/>
            </a:pPr>
            <a:r>
              <a:rPr lang="en-US" sz="2400" dirty="0">
                <a:effectLst>
                  <a:outerShdw blurRad="38100" dist="38100" dir="2700000" algn="tl">
                    <a:srgbClr val="000000"/>
                  </a:outerShdw>
                </a:effectLst>
              </a:rPr>
              <a:t>Coffee vending machine</a:t>
            </a:r>
            <a:endParaRPr lang="en-US" sz="2800" dirty="0">
              <a:solidFill>
                <a:srgbClr val="F7FFFF"/>
              </a:solidFill>
              <a:effectLst>
                <a:outerShdw blurRad="38100" dist="38100" dir="2700000" algn="tl">
                  <a:srgbClr val="000000"/>
                </a:outerShdw>
              </a:effectLst>
              <a:latin typeface="Times New Roman" pitchFamily="18" charset="0"/>
            </a:endParaRPr>
          </a:p>
        </p:txBody>
      </p:sp>
      <p:sp>
        <p:nvSpPr>
          <p:cNvPr id="195588" name="Rectangle 4"/>
          <p:cNvSpPr>
            <a:spLocks noChangeArrowheads="1"/>
          </p:cNvSpPr>
          <p:nvPr/>
        </p:nvSpPr>
        <p:spPr bwMode="auto">
          <a:xfrm>
            <a:off x="685800" y="14763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rPr>
              <a:t>Single-Channel Waiting Line Model with Poisson Arrivals and Constant Service Times</a:t>
            </a:r>
          </a:p>
        </p:txBody>
      </p:sp>
    </p:spTree>
  </p:cSld>
  <p:clrMapOvr>
    <a:masterClrMapping/>
  </p:clrMapOvr>
  <p:transition>
    <p:zo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ChangeArrowheads="1"/>
          </p:cNvSpPr>
          <p:nvPr/>
        </p:nvSpPr>
        <p:spPr bwMode="auto">
          <a:xfrm>
            <a:off x="1054100" y="1549400"/>
            <a:ext cx="7029450" cy="447675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chemeClr val="tx1"/>
            </a:solidFill>
            <a:miter lim="800000"/>
            <a:headEnd/>
            <a:tailEnd/>
          </a:ln>
          <a:effectLst/>
        </p:spPr>
        <p:txBody>
          <a:bodyPr wrap="none" anchor="ctr"/>
          <a:lstStyle/>
          <a:p>
            <a:endParaRPr lang="en-US"/>
          </a:p>
        </p:txBody>
      </p:sp>
      <p:sp>
        <p:nvSpPr>
          <p:cNvPr id="10242" name="Rectangle 2"/>
          <p:cNvSpPr>
            <a:spLocks noGrp="1" noChangeArrowheads="1"/>
          </p:cNvSpPr>
          <p:nvPr>
            <p:ph type="title"/>
          </p:nvPr>
        </p:nvSpPr>
        <p:spPr>
          <a:xfrm>
            <a:off x="836613" y="204788"/>
            <a:ext cx="7475537" cy="509587"/>
          </a:xfrm>
          <a:noFill/>
          <a:ln/>
        </p:spPr>
        <p:txBody>
          <a:bodyPr/>
          <a:lstStyle/>
          <a:p>
            <a:r>
              <a:rPr lang="en-US" dirty="0" smtClean="0"/>
              <a:t>M/D/1   Operating Characteristics</a:t>
            </a:r>
            <a:endParaRPr lang="en-US" dirty="0"/>
          </a:p>
        </p:txBody>
      </p:sp>
      <p:sp>
        <p:nvSpPr>
          <p:cNvPr id="10243" name="Rectangle 3"/>
          <p:cNvSpPr>
            <a:spLocks noGrp="1" noChangeArrowheads="1"/>
          </p:cNvSpPr>
          <p:nvPr>
            <p:ph type="body" idx="1"/>
          </p:nvPr>
        </p:nvSpPr>
        <p:spPr>
          <a:xfrm>
            <a:off x="846138" y="1106488"/>
            <a:ext cx="7456487" cy="4700587"/>
          </a:xfrm>
          <a:noFill/>
          <a:ln/>
        </p:spPr>
        <p:txBody>
          <a:bodyPr/>
          <a:lstStyle/>
          <a:p>
            <a:pPr>
              <a:buFont typeface="Monotype Sorts" pitchFamily="2" charset="2"/>
              <a:buNone/>
            </a:pPr>
            <a:endParaRPr lang="en-US" i="1" dirty="0"/>
          </a:p>
          <a:p>
            <a:pPr>
              <a:buFont typeface="Monotype Sorts" pitchFamily="2" charset="2"/>
              <a:buNone/>
            </a:pPr>
            <a:r>
              <a:rPr lang="en-US" i="1" dirty="0"/>
              <a:t>	 P</a:t>
            </a:r>
            <a:r>
              <a:rPr lang="en-US" baseline="-25000" dirty="0"/>
              <a:t>0 </a:t>
            </a:r>
            <a:r>
              <a:rPr lang="en-US" dirty="0"/>
              <a:t> </a:t>
            </a:r>
            <a:r>
              <a:rPr lang="en-US" dirty="0" smtClean="0"/>
              <a:t>= 1 – </a:t>
            </a:r>
            <a:r>
              <a:rPr lang="en-US" dirty="0" smtClean="0">
                <a:latin typeface="Symbol" pitchFamily="18" charset="2"/>
              </a:rPr>
              <a:t>l/m</a:t>
            </a:r>
          </a:p>
          <a:p>
            <a:pPr>
              <a:buNone/>
            </a:pPr>
            <a:endParaRPr lang="en-US" sz="800" dirty="0"/>
          </a:p>
          <a:p>
            <a:pPr>
              <a:buNone/>
            </a:pPr>
            <a:r>
              <a:rPr lang="en-US" i="1" dirty="0"/>
              <a:t>	 P</a:t>
            </a:r>
            <a:r>
              <a:rPr lang="en-US" i="1" baseline="-25000" dirty="0"/>
              <a:t>w</a:t>
            </a:r>
            <a:r>
              <a:rPr lang="en-US" dirty="0"/>
              <a:t> </a:t>
            </a:r>
            <a:r>
              <a:rPr lang="en-US" sz="1200" dirty="0"/>
              <a:t> </a:t>
            </a:r>
            <a:r>
              <a:rPr lang="en-US" dirty="0"/>
              <a:t>= </a:t>
            </a:r>
            <a:r>
              <a:rPr lang="en-US" dirty="0" smtClean="0">
                <a:latin typeface="Symbol" pitchFamily="18" charset="2"/>
              </a:rPr>
              <a:t>l/m</a:t>
            </a:r>
          </a:p>
          <a:p>
            <a:pPr>
              <a:buNone/>
            </a:pPr>
            <a:endParaRPr lang="en-US" sz="800" dirty="0"/>
          </a:p>
          <a:p>
            <a:pPr>
              <a:buNone/>
            </a:pPr>
            <a:r>
              <a:rPr lang="en-US" dirty="0"/>
              <a:t>	  </a:t>
            </a:r>
            <a:r>
              <a:rPr lang="en-US" i="1" dirty="0" err="1"/>
              <a:t>L</a:t>
            </a:r>
            <a:r>
              <a:rPr lang="en-US" i="1" baseline="-25000" dirty="0" err="1"/>
              <a:t>q</a:t>
            </a:r>
            <a:r>
              <a:rPr lang="en-US" dirty="0"/>
              <a:t> </a:t>
            </a:r>
            <a:r>
              <a:rPr lang="en-US" sz="1800" dirty="0"/>
              <a:t> </a:t>
            </a:r>
            <a:r>
              <a:rPr lang="en-US" dirty="0"/>
              <a:t>= </a:t>
            </a:r>
            <a:r>
              <a:rPr lang="en-US" dirty="0" smtClean="0">
                <a:latin typeface="Symbol" pitchFamily="18" charset="2"/>
              </a:rPr>
              <a:t>l</a:t>
            </a:r>
            <a:r>
              <a:rPr lang="en-US" i="1" baseline="30000" dirty="0" smtClean="0"/>
              <a:t>2</a:t>
            </a:r>
            <a:r>
              <a:rPr lang="en-US" dirty="0" smtClean="0">
                <a:latin typeface="Symbol" pitchFamily="18" charset="2"/>
              </a:rPr>
              <a:t> /{2m(m</a:t>
            </a:r>
            <a:r>
              <a:rPr lang="en-US" dirty="0" smtClean="0"/>
              <a:t> – </a:t>
            </a:r>
            <a:r>
              <a:rPr lang="en-US" dirty="0" smtClean="0">
                <a:latin typeface="Symbol" pitchFamily="18" charset="2"/>
              </a:rPr>
              <a:t>l)}</a:t>
            </a:r>
            <a:endParaRPr lang="en-US" dirty="0"/>
          </a:p>
          <a:p>
            <a:pPr>
              <a:buNone/>
            </a:pPr>
            <a:r>
              <a:rPr lang="en-US" dirty="0"/>
              <a:t>	   </a:t>
            </a:r>
            <a:r>
              <a:rPr lang="en-US" i="1" dirty="0"/>
              <a:t>L</a:t>
            </a:r>
            <a:r>
              <a:rPr lang="en-US" dirty="0"/>
              <a:t>  = </a:t>
            </a:r>
            <a:r>
              <a:rPr lang="en-US" i="1" dirty="0" err="1" smtClean="0"/>
              <a:t>L</a:t>
            </a:r>
            <a:r>
              <a:rPr lang="en-US" i="1" baseline="-25000" dirty="0" err="1" smtClean="0"/>
              <a:t>q</a:t>
            </a:r>
            <a:r>
              <a:rPr lang="en-US" dirty="0" smtClean="0"/>
              <a:t> + </a:t>
            </a:r>
            <a:r>
              <a:rPr lang="en-US" dirty="0" smtClean="0">
                <a:latin typeface="Symbol" pitchFamily="18" charset="2"/>
              </a:rPr>
              <a:t>l/</a:t>
            </a:r>
            <a:r>
              <a:rPr lang="en-US" i="1" dirty="0" smtClean="0">
                <a:latin typeface="Symbol" pitchFamily="18" charset="2"/>
              </a:rPr>
              <a:t>m</a:t>
            </a:r>
            <a:endParaRPr lang="en-US" dirty="0" smtClean="0">
              <a:latin typeface="Symbol" pitchFamily="18" charset="2"/>
            </a:endParaRPr>
          </a:p>
          <a:p>
            <a:pPr>
              <a:buNone/>
            </a:pPr>
            <a:endParaRPr lang="en-US" sz="800" dirty="0" smtClean="0">
              <a:latin typeface="Symbol" pitchFamily="18" charset="2"/>
            </a:endParaRPr>
          </a:p>
          <a:p>
            <a:pPr>
              <a:buNone/>
            </a:pPr>
            <a:r>
              <a:rPr lang="en-US" i="1" dirty="0" smtClean="0"/>
              <a:t>	 </a:t>
            </a:r>
            <a:r>
              <a:rPr lang="en-US" i="1" dirty="0" err="1" smtClean="0"/>
              <a:t>W</a:t>
            </a:r>
            <a:r>
              <a:rPr lang="en-US" i="1" baseline="-25000" dirty="0" err="1" smtClean="0"/>
              <a:t>q</a:t>
            </a:r>
            <a:r>
              <a:rPr lang="en-US" dirty="0" smtClean="0"/>
              <a:t> </a:t>
            </a:r>
            <a:r>
              <a:rPr lang="en-US" sz="1200" dirty="0" smtClean="0"/>
              <a:t> </a:t>
            </a:r>
            <a:r>
              <a:rPr lang="en-US" dirty="0" smtClean="0"/>
              <a:t>=  </a:t>
            </a:r>
            <a:r>
              <a:rPr lang="en-US" i="1" dirty="0" err="1" smtClean="0"/>
              <a:t>L</a:t>
            </a:r>
            <a:r>
              <a:rPr lang="en-US" i="1" baseline="-25000" dirty="0" err="1" smtClean="0"/>
              <a:t>q</a:t>
            </a:r>
            <a:r>
              <a:rPr lang="en-US" dirty="0" smtClean="0"/>
              <a:t>/</a:t>
            </a:r>
            <a:r>
              <a:rPr lang="en-US" dirty="0" smtClean="0">
                <a:latin typeface="Symbol" pitchFamily="18" charset="2"/>
              </a:rPr>
              <a:t>l</a:t>
            </a:r>
            <a:r>
              <a:rPr lang="en-US" i="1" dirty="0" smtClean="0">
                <a:latin typeface="Symbol" pitchFamily="18" charset="2"/>
              </a:rPr>
              <a:t>  </a:t>
            </a:r>
            <a:r>
              <a:rPr lang="en-US" dirty="0" smtClean="0">
                <a:latin typeface="Symbol" pitchFamily="18" charset="2"/>
              </a:rPr>
              <a:t>= </a:t>
            </a:r>
            <a:r>
              <a:rPr lang="en-US" i="1" dirty="0" smtClean="0">
                <a:latin typeface="Symbol" pitchFamily="18" charset="2"/>
              </a:rPr>
              <a:t> </a:t>
            </a:r>
            <a:r>
              <a:rPr lang="en-US" dirty="0" smtClean="0">
                <a:latin typeface="Symbol" pitchFamily="18" charset="2"/>
              </a:rPr>
              <a:t>l /{2m(m</a:t>
            </a:r>
            <a:r>
              <a:rPr lang="en-US" dirty="0" smtClean="0"/>
              <a:t> – </a:t>
            </a:r>
            <a:r>
              <a:rPr lang="en-US" dirty="0" smtClean="0">
                <a:latin typeface="Symbol" pitchFamily="18" charset="2"/>
              </a:rPr>
              <a:t>l)}</a:t>
            </a:r>
            <a:endParaRPr lang="en-US" dirty="0" smtClean="0"/>
          </a:p>
          <a:p>
            <a:pPr>
              <a:buNone/>
            </a:pPr>
            <a:r>
              <a:rPr lang="en-US" dirty="0"/>
              <a:t>	  </a:t>
            </a:r>
            <a:r>
              <a:rPr lang="en-US" i="1" dirty="0"/>
              <a:t>W</a:t>
            </a:r>
            <a:r>
              <a:rPr lang="en-US" dirty="0"/>
              <a:t>  = </a:t>
            </a:r>
            <a:r>
              <a:rPr lang="en-US" i="1" dirty="0" err="1" smtClean="0"/>
              <a:t>W</a:t>
            </a:r>
            <a:r>
              <a:rPr lang="en-US" i="1" baseline="-25000" dirty="0" err="1" smtClean="0"/>
              <a:t>q</a:t>
            </a:r>
            <a:r>
              <a:rPr lang="en-US" dirty="0" smtClean="0"/>
              <a:t> + </a:t>
            </a:r>
            <a:r>
              <a:rPr lang="en-US" i="1" dirty="0" smtClean="0"/>
              <a:t>1</a:t>
            </a:r>
            <a:r>
              <a:rPr lang="en-US" dirty="0" smtClean="0"/>
              <a:t>/</a:t>
            </a:r>
            <a:r>
              <a:rPr lang="en-US" dirty="0" smtClean="0">
                <a:latin typeface="Symbol" pitchFamily="18" charset="2"/>
              </a:rPr>
              <a:t>m</a:t>
            </a:r>
            <a:endParaRPr lang="en-US" dirty="0"/>
          </a:p>
        </p:txBody>
      </p:sp>
    </p:spTree>
  </p:cSld>
  <p:clrMapOvr>
    <a:masterClrMapping/>
  </p:clrMapOvr>
  <p:transition>
    <p:zo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836613" y="242888"/>
            <a:ext cx="7475537" cy="433387"/>
          </a:xfrm>
          <a:noFill/>
          <a:ln/>
        </p:spPr>
        <p:txBody>
          <a:bodyPr/>
          <a:lstStyle/>
          <a:p>
            <a:r>
              <a:rPr lang="en-US" dirty="0"/>
              <a:t>Example:  SJJT, Inc. </a:t>
            </a:r>
            <a:r>
              <a:rPr lang="en-US" dirty="0" smtClean="0"/>
              <a:t>(B)</a:t>
            </a:r>
            <a:endParaRPr lang="en-US" dirty="0"/>
          </a:p>
        </p:txBody>
      </p:sp>
      <p:sp>
        <p:nvSpPr>
          <p:cNvPr id="12291" name="Rectangle 3"/>
          <p:cNvSpPr>
            <a:spLocks noGrp="1" noChangeArrowheads="1"/>
          </p:cNvSpPr>
          <p:nvPr>
            <p:ph type="body" idx="1"/>
          </p:nvPr>
        </p:nvSpPr>
        <p:spPr>
          <a:xfrm>
            <a:off x="687388" y="1081088"/>
            <a:ext cx="7837487" cy="3600450"/>
          </a:xfrm>
          <a:noFill/>
          <a:ln/>
        </p:spPr>
        <p:txBody>
          <a:bodyPr/>
          <a:lstStyle/>
          <a:p>
            <a:r>
              <a:rPr lang="en-US" i="1" dirty="0" smtClean="0">
                <a:solidFill>
                  <a:srgbClr val="66FFFF"/>
                </a:solidFill>
              </a:rPr>
              <a:t>M</a:t>
            </a:r>
            <a:r>
              <a:rPr lang="en-US" dirty="0" smtClean="0">
                <a:solidFill>
                  <a:srgbClr val="66FFFF"/>
                </a:solidFill>
              </a:rPr>
              <a:t>/</a:t>
            </a:r>
            <a:r>
              <a:rPr lang="en-US" i="1" dirty="0" smtClean="0">
                <a:solidFill>
                  <a:srgbClr val="66FFFF"/>
                </a:solidFill>
              </a:rPr>
              <a:t>D</a:t>
            </a:r>
            <a:r>
              <a:rPr lang="en-US" dirty="0" smtClean="0">
                <a:solidFill>
                  <a:srgbClr val="66FFFF"/>
                </a:solidFill>
              </a:rPr>
              <a:t>/1 </a:t>
            </a:r>
            <a:r>
              <a:rPr lang="en-US" dirty="0">
                <a:solidFill>
                  <a:srgbClr val="66FFFF"/>
                </a:solidFill>
              </a:rPr>
              <a:t>Queuing System</a:t>
            </a:r>
          </a:p>
          <a:p>
            <a:pPr>
              <a:buNone/>
            </a:pPr>
            <a:r>
              <a:rPr lang="en-US" dirty="0" smtClean="0"/>
              <a:t>		The New York Stock Exchange the firm of Smith, Jones, Johnson, and Thomas, Inc. now has an opportunity to purchase a new machine that can process the transactions in </a:t>
            </a:r>
            <a:r>
              <a:rPr lang="en-US" i="1" u="sng" dirty="0" smtClean="0"/>
              <a:t>exactly</a:t>
            </a:r>
            <a:r>
              <a:rPr lang="en-US" dirty="0" smtClean="0"/>
              <a:t> 2 minutes.   Instead of using Joe, the company would like to evaluate the impact of using the new machine.   Daily stock transactions still arrive at a rate of 20 per hour, Poisson distributed.    </a:t>
            </a:r>
            <a:endParaRPr lang="en-US" dirty="0"/>
          </a:p>
        </p:txBody>
      </p:sp>
    </p:spTree>
  </p:cSld>
  <p:clrMapOvr>
    <a:masterClrMapping/>
  </p:clrMapOvr>
  <p:transition>
    <p:zo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p:spPr>
        <p:txBody>
          <a:bodyPr/>
          <a:lstStyle/>
          <a:p>
            <a:r>
              <a:rPr lang="en-US" dirty="0"/>
              <a:t>Example:  SJJT, Inc. </a:t>
            </a:r>
            <a:r>
              <a:rPr lang="en-US" dirty="0" smtClean="0"/>
              <a:t>(B)</a:t>
            </a:r>
            <a:endParaRPr lang="en-US" dirty="0"/>
          </a:p>
        </p:txBody>
      </p:sp>
      <p:sp>
        <p:nvSpPr>
          <p:cNvPr id="20483" name="Rectangle 3"/>
          <p:cNvSpPr>
            <a:spLocks noGrp="1" noChangeArrowheads="1"/>
          </p:cNvSpPr>
          <p:nvPr>
            <p:ph type="body" idx="1"/>
          </p:nvPr>
        </p:nvSpPr>
        <p:spPr>
          <a:xfrm>
            <a:off x="687388" y="1104900"/>
            <a:ext cx="7772400" cy="4351338"/>
          </a:xfrm>
          <a:noFill/>
          <a:ln/>
        </p:spPr>
        <p:txBody>
          <a:bodyPr/>
          <a:lstStyle/>
          <a:p>
            <a:pPr>
              <a:lnSpc>
                <a:spcPct val="90000"/>
              </a:lnSpc>
            </a:pPr>
            <a:r>
              <a:rPr lang="en-US" dirty="0" smtClean="0"/>
              <a:t>What </a:t>
            </a:r>
            <a:r>
              <a:rPr lang="en-US" dirty="0"/>
              <a:t>is the average time an order must wait from the time </a:t>
            </a:r>
            <a:r>
              <a:rPr lang="en-US" dirty="0" smtClean="0"/>
              <a:t>the </a:t>
            </a:r>
            <a:r>
              <a:rPr lang="en-US" dirty="0"/>
              <a:t>order </a:t>
            </a:r>
            <a:r>
              <a:rPr lang="en-US" dirty="0" smtClean="0"/>
              <a:t>arrives until </a:t>
            </a:r>
            <a:r>
              <a:rPr lang="en-US" dirty="0"/>
              <a:t>it is finished being processed (i.e. its turnaround time)?</a:t>
            </a:r>
          </a:p>
          <a:p>
            <a:pPr>
              <a:lnSpc>
                <a:spcPct val="90000"/>
              </a:lnSpc>
              <a:buFont typeface="Monotype Sorts" pitchFamily="2" charset="2"/>
              <a:buNone/>
            </a:pPr>
            <a:r>
              <a:rPr lang="en-US" sz="1000" b="1" dirty="0"/>
              <a:t>	</a:t>
            </a:r>
          </a:p>
          <a:p>
            <a:pPr>
              <a:lnSpc>
                <a:spcPct val="90000"/>
              </a:lnSpc>
              <a:buFont typeface="Monotype Sorts" pitchFamily="2" charset="2"/>
              <a:buNone/>
            </a:pPr>
            <a:r>
              <a:rPr lang="en-US" b="1" dirty="0"/>
              <a:t>	</a:t>
            </a:r>
            <a:endParaRPr lang="en-US" b="1" dirty="0" smtClean="0"/>
          </a:p>
          <a:p>
            <a:pPr>
              <a:lnSpc>
                <a:spcPct val="90000"/>
              </a:lnSpc>
              <a:buFont typeface="Monotype Sorts" pitchFamily="2" charset="2"/>
              <a:buNone/>
            </a:pPr>
            <a:endParaRPr lang="en-US" b="1" dirty="0" smtClean="0"/>
          </a:p>
          <a:p>
            <a:pPr>
              <a:lnSpc>
                <a:spcPct val="90000"/>
              </a:lnSpc>
              <a:buFont typeface="Monotype Sorts" pitchFamily="2" charset="2"/>
              <a:buNone/>
            </a:pPr>
            <a:endParaRPr lang="en-US" b="1" dirty="0" smtClean="0"/>
          </a:p>
          <a:p>
            <a:pPr>
              <a:lnSpc>
                <a:spcPct val="90000"/>
              </a:lnSpc>
            </a:pPr>
            <a:r>
              <a:rPr lang="en-US" dirty="0" smtClean="0"/>
              <a:t>What is the average time an order must wait from before machine starts processing it?</a:t>
            </a:r>
          </a:p>
          <a:p>
            <a:pPr>
              <a:lnSpc>
                <a:spcPct val="90000"/>
              </a:lnSpc>
              <a:buFont typeface="Monotype Sorts" pitchFamily="2" charset="2"/>
              <a:buNone/>
            </a:pPr>
            <a:endParaRPr lang="en-US" dirty="0"/>
          </a:p>
        </p:txBody>
      </p:sp>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a:ln/>
        </p:spPr>
        <p:txBody>
          <a:bodyPr/>
          <a:lstStyle/>
          <a:p>
            <a:r>
              <a:rPr lang="en-US" dirty="0" smtClean="0"/>
              <a:t>Poisson Distribution</a:t>
            </a:r>
            <a:endParaRPr lang="en-US" dirty="0"/>
          </a:p>
        </p:txBody>
      </p:sp>
      <p:sp>
        <p:nvSpPr>
          <p:cNvPr id="7171" name="Rectangle 3"/>
          <p:cNvSpPr>
            <a:spLocks noGrp="1" noChangeArrowheads="1"/>
          </p:cNvSpPr>
          <p:nvPr>
            <p:ph type="body" idx="1"/>
          </p:nvPr>
        </p:nvSpPr>
        <p:spPr>
          <a:xfrm>
            <a:off x="687388" y="1104900"/>
            <a:ext cx="7859712" cy="5168900"/>
          </a:xfrm>
          <a:noFill/>
          <a:ln/>
        </p:spPr>
        <p:txBody>
          <a:bodyPr/>
          <a:lstStyle/>
          <a:p>
            <a:pPr>
              <a:lnSpc>
                <a:spcPct val="90000"/>
              </a:lnSpc>
            </a:pPr>
            <a:r>
              <a:rPr lang="en-US" dirty="0" smtClean="0">
                <a:solidFill>
                  <a:srgbClr val="66FFFF"/>
                </a:solidFill>
              </a:rPr>
              <a:t>A Poisson distribution is a discrete distribution that can take an integer value </a:t>
            </a:r>
            <a:r>
              <a:rPr lang="en-US" u="sng" dirty="0" smtClean="0">
                <a:solidFill>
                  <a:srgbClr val="66FFFF"/>
                </a:solidFill>
              </a:rPr>
              <a:t>&gt;</a:t>
            </a:r>
            <a:r>
              <a:rPr lang="en-US" dirty="0" smtClean="0">
                <a:solidFill>
                  <a:srgbClr val="66FFFF"/>
                </a:solidFill>
              </a:rPr>
              <a:t> 0 (i.e., 0, 1, 2, 3, ….)</a:t>
            </a:r>
          </a:p>
          <a:p>
            <a:pPr>
              <a:lnSpc>
                <a:spcPct val="90000"/>
              </a:lnSpc>
            </a:pPr>
            <a:endParaRPr lang="en-US" dirty="0" smtClean="0">
              <a:solidFill>
                <a:srgbClr val="66FFFF"/>
              </a:solidFill>
            </a:endParaRPr>
          </a:p>
          <a:p>
            <a:pPr>
              <a:lnSpc>
                <a:spcPct val="90000"/>
              </a:lnSpc>
            </a:pPr>
            <a:r>
              <a:rPr lang="en-US" dirty="0" smtClean="0">
                <a:solidFill>
                  <a:srgbClr val="66FFFF"/>
                </a:solidFill>
              </a:rPr>
              <a:t>Formula</a:t>
            </a:r>
            <a:endParaRPr lang="en-US" dirty="0">
              <a:solidFill>
                <a:srgbClr val="66FFFF"/>
              </a:solidFill>
            </a:endParaRPr>
          </a:p>
          <a:p>
            <a:pPr lvl="1">
              <a:lnSpc>
                <a:spcPct val="80000"/>
              </a:lnSpc>
            </a:pPr>
            <a:r>
              <a:rPr lang="en-US" i="1" dirty="0" smtClean="0"/>
              <a:t>P(x) </a:t>
            </a:r>
            <a:r>
              <a:rPr lang="en-US" dirty="0" smtClean="0"/>
              <a:t>= (</a:t>
            </a:r>
            <a:r>
              <a:rPr lang="en-US" dirty="0" smtClean="0">
                <a:latin typeface="Symbol" pitchFamily="18" charset="2"/>
              </a:rPr>
              <a:t>l</a:t>
            </a:r>
            <a:r>
              <a:rPr lang="en-US" baseline="30000" dirty="0" smtClean="0"/>
              <a:t>x</a:t>
            </a:r>
            <a:r>
              <a:rPr lang="en-US" dirty="0" smtClean="0"/>
              <a:t> e </a:t>
            </a:r>
            <a:r>
              <a:rPr lang="en-US" baseline="30000" dirty="0" smtClean="0"/>
              <a:t>–</a:t>
            </a:r>
            <a:r>
              <a:rPr lang="en-US" baseline="30000" dirty="0" smtClean="0">
                <a:latin typeface="Symbol" pitchFamily="18" charset="2"/>
              </a:rPr>
              <a:t>l</a:t>
            </a:r>
            <a:r>
              <a:rPr lang="en-US" dirty="0" smtClean="0"/>
              <a:t>)/x!  (where e = natural logarithm or 				2.718, and x! = x factorial)</a:t>
            </a:r>
            <a:endParaRPr lang="en-US" dirty="0"/>
          </a:p>
          <a:p>
            <a:r>
              <a:rPr lang="en-US" dirty="0" smtClean="0">
                <a:solidFill>
                  <a:srgbClr val="66FFFF"/>
                </a:solidFill>
              </a:rPr>
              <a:t>Example</a:t>
            </a:r>
          </a:p>
          <a:p>
            <a:pPr lvl="1"/>
            <a:r>
              <a:rPr lang="en-US" dirty="0" smtClean="0">
                <a:latin typeface="Symbol" pitchFamily="18" charset="2"/>
              </a:rPr>
              <a:t>l</a:t>
            </a:r>
            <a:r>
              <a:rPr lang="en-US" dirty="0" smtClean="0"/>
              <a:t> = 3 </a:t>
            </a:r>
          </a:p>
          <a:p>
            <a:pPr lvl="1"/>
            <a:r>
              <a:rPr lang="en-US" dirty="0" smtClean="0"/>
              <a:t>What is </a:t>
            </a:r>
            <a:r>
              <a:rPr lang="en-US" i="1" dirty="0" smtClean="0"/>
              <a:t>P(x = 0)?</a:t>
            </a:r>
          </a:p>
          <a:p>
            <a:pPr lvl="1">
              <a:buNone/>
            </a:pPr>
            <a:endParaRPr lang="en-US" dirty="0" smtClean="0"/>
          </a:p>
          <a:p>
            <a:pPr lvl="1">
              <a:buNone/>
            </a:pPr>
            <a:endParaRPr lang="en-US" dirty="0" smtClean="0"/>
          </a:p>
          <a:p>
            <a:pPr lvl="1"/>
            <a:r>
              <a:rPr lang="en-US" dirty="0" smtClean="0"/>
              <a:t>What is </a:t>
            </a:r>
            <a:r>
              <a:rPr lang="en-US" i="1" dirty="0" smtClean="0"/>
              <a:t>P(x = 2)?</a:t>
            </a:r>
          </a:p>
          <a:p>
            <a:pPr lvl="1"/>
            <a:endParaRPr lang="en-US" dirty="0" smtClean="0"/>
          </a:p>
          <a:p>
            <a:pPr lvl="1">
              <a:lnSpc>
                <a:spcPct val="80000"/>
              </a:lnSpc>
              <a:buNone/>
            </a:pPr>
            <a:endParaRPr lang="en-US" dirty="0"/>
          </a:p>
        </p:txBody>
      </p:sp>
    </p:spTree>
  </p:cSld>
  <p:clrMapOvr>
    <a:masterClrMapping/>
  </p:clrMapOvr>
  <p:transition>
    <p:zo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p:spPr>
        <p:txBody>
          <a:bodyPr/>
          <a:lstStyle/>
          <a:p>
            <a:r>
              <a:rPr lang="en-US" dirty="0"/>
              <a:t>Example:  SJJT, Inc. </a:t>
            </a:r>
            <a:r>
              <a:rPr lang="en-US" dirty="0" smtClean="0"/>
              <a:t>(B)</a:t>
            </a:r>
            <a:endParaRPr lang="en-US" dirty="0"/>
          </a:p>
        </p:txBody>
      </p:sp>
      <p:sp>
        <p:nvSpPr>
          <p:cNvPr id="21507" name="Rectangle 3"/>
          <p:cNvSpPr>
            <a:spLocks noGrp="1" noChangeArrowheads="1"/>
          </p:cNvSpPr>
          <p:nvPr>
            <p:ph type="body" idx="1"/>
          </p:nvPr>
        </p:nvSpPr>
        <p:spPr>
          <a:xfrm>
            <a:off x="687388" y="1104900"/>
            <a:ext cx="7772400" cy="4643438"/>
          </a:xfrm>
          <a:noFill/>
          <a:ln/>
        </p:spPr>
        <p:txBody>
          <a:bodyPr/>
          <a:lstStyle/>
          <a:p>
            <a:pPr>
              <a:lnSpc>
                <a:spcPct val="90000"/>
              </a:lnSpc>
            </a:pPr>
            <a:r>
              <a:rPr lang="en-US" dirty="0" smtClean="0"/>
              <a:t>What </a:t>
            </a:r>
            <a:r>
              <a:rPr lang="en-US" dirty="0"/>
              <a:t>is the average number of orders </a:t>
            </a:r>
            <a:r>
              <a:rPr lang="en-US" u="sng" dirty="0" smtClean="0"/>
              <a:t>waiting</a:t>
            </a:r>
            <a:r>
              <a:rPr lang="en-US" dirty="0" smtClean="0"/>
              <a:t> </a:t>
            </a:r>
            <a:r>
              <a:rPr lang="en-US" dirty="0"/>
              <a:t>to be </a:t>
            </a:r>
            <a:r>
              <a:rPr lang="en-US" dirty="0" smtClean="0"/>
              <a:t>processed?</a:t>
            </a:r>
          </a:p>
          <a:p>
            <a:pPr>
              <a:lnSpc>
                <a:spcPct val="90000"/>
              </a:lnSpc>
              <a:buNone/>
            </a:pPr>
            <a:endParaRPr lang="en-US" dirty="0" smtClean="0"/>
          </a:p>
          <a:p>
            <a:pPr>
              <a:lnSpc>
                <a:spcPct val="90000"/>
              </a:lnSpc>
              <a:buNone/>
            </a:pPr>
            <a:endParaRPr lang="en-US" dirty="0" smtClean="0"/>
          </a:p>
          <a:p>
            <a:pPr>
              <a:lnSpc>
                <a:spcPct val="90000"/>
              </a:lnSpc>
              <a:buNone/>
            </a:pPr>
            <a:endParaRPr lang="en-US" dirty="0" smtClean="0"/>
          </a:p>
          <a:p>
            <a:pPr>
              <a:lnSpc>
                <a:spcPct val="90000"/>
              </a:lnSpc>
              <a:buNone/>
            </a:pPr>
            <a:endParaRPr lang="en-US" dirty="0" smtClean="0"/>
          </a:p>
          <a:p>
            <a:pPr>
              <a:lnSpc>
                <a:spcPct val="90000"/>
              </a:lnSpc>
              <a:buNone/>
            </a:pPr>
            <a:endParaRPr lang="en-US" dirty="0" smtClean="0"/>
          </a:p>
          <a:p>
            <a:pPr>
              <a:lnSpc>
                <a:spcPct val="90000"/>
              </a:lnSpc>
            </a:pPr>
            <a:r>
              <a:rPr lang="en-US" dirty="0" smtClean="0"/>
              <a:t>What is the average number of orders in the system?</a:t>
            </a:r>
            <a:endParaRPr lang="en-US" dirty="0"/>
          </a:p>
        </p:txBody>
      </p:sp>
    </p:spTree>
  </p:cSld>
  <p:clrMapOvr>
    <a:masterClrMapping/>
  </p:clrMapOvr>
  <p:transition>
    <p:zo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rPr>
              <a:t>Improving the Waiting Line Operation</a:t>
            </a:r>
          </a:p>
        </p:txBody>
      </p:sp>
      <p:sp>
        <p:nvSpPr>
          <p:cNvPr id="138243" name="Rectangle 3"/>
          <p:cNvSpPr>
            <a:spLocks noChangeArrowheads="1"/>
          </p:cNvSpPr>
          <p:nvPr/>
        </p:nvSpPr>
        <p:spPr bwMode="auto">
          <a:xfrm>
            <a:off x="687388" y="1079500"/>
            <a:ext cx="8051800" cy="46053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cs typeface="Times New Roman" pitchFamily="18" charset="0"/>
              </a:rPr>
              <a:t>Waiting line models often indicate when improvements in operating characteristics are desirable.</a:t>
            </a:r>
            <a:r>
              <a:rPr lang="en-US" sz="2400" dirty="0">
                <a:solidFill>
                  <a:srgbClr val="000000"/>
                </a:solidFill>
                <a:effectLst>
                  <a:outerShdw blurRad="38100" dist="38100" dir="2700000" algn="tl">
                    <a:srgbClr val="FFFFFF"/>
                  </a:outerShdw>
                </a:effectLst>
                <a:cs typeface="Times New Roman" pitchFamily="18" charset="0"/>
              </a:rPr>
              <a:t> </a:t>
            </a:r>
            <a:endParaRPr lang="en-US" sz="2400" dirty="0" smtClean="0">
              <a:solidFill>
                <a:srgbClr val="000000"/>
              </a:solidFill>
              <a:effectLst>
                <a:outerShdw blurRad="38100" dist="38100" dir="2700000" algn="tl">
                  <a:srgbClr val="FFFFFF"/>
                </a:outerShdw>
              </a:effectLst>
              <a:cs typeface="Times New Roman" pitchFamily="18" charset="0"/>
            </a:endParaRPr>
          </a:p>
          <a:p>
            <a:pPr marL="342900" indent="-342900" algn="l">
              <a:spcBef>
                <a:spcPct val="20000"/>
              </a:spcBef>
              <a:buClr>
                <a:srgbClr val="66FFFF"/>
              </a:buClr>
              <a:buSzPct val="75000"/>
            </a:pPr>
            <a:endParaRPr lang="en-US" sz="2400" dirty="0">
              <a:solidFill>
                <a:srgbClr val="F7FFFF"/>
              </a:solidFill>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cs typeface="Times New Roman" pitchFamily="18" charset="0"/>
              </a:rPr>
              <a:t>To make improvements in the waiting line operation, analysts often focus on ways to improve the service rate by:</a:t>
            </a:r>
            <a:endParaRPr lang="en-US" sz="2400" dirty="0">
              <a:effectLst>
                <a:outerShdw blurRad="38100" dist="38100" dir="2700000" algn="tl">
                  <a:srgbClr val="000000"/>
                </a:outerShdw>
              </a:effectLst>
            </a:endParaRPr>
          </a:p>
          <a:p>
            <a:pPr marL="342900" indent="-342900" algn="l">
              <a:buClr>
                <a:srgbClr val="66FFFF"/>
              </a:buClr>
              <a:buSzPct val="125000"/>
            </a:pPr>
            <a:r>
              <a:rPr lang="en-US" sz="2400" dirty="0">
                <a:effectLst>
                  <a:outerShdw blurRad="38100" dist="38100" dir="2700000" algn="tl">
                    <a:srgbClr val="000000"/>
                  </a:outerShdw>
                </a:effectLst>
              </a:rPr>
              <a:t>     - </a:t>
            </a:r>
            <a:r>
              <a:rPr lang="en-US" sz="2400" dirty="0">
                <a:effectLst>
                  <a:outerShdw blurRad="38100" dist="38100" dir="2700000" algn="tl">
                    <a:srgbClr val="000000"/>
                  </a:outerShdw>
                </a:effectLst>
                <a:ea typeface="Calibri" pitchFamily="34" charset="0"/>
                <a:cs typeface="Calibri" pitchFamily="34" charset="0"/>
              </a:rPr>
              <a:t>Increasing the service rate by making a creative</a:t>
            </a:r>
          </a:p>
          <a:p>
            <a:pPr marL="342900" indent="-342900" algn="l">
              <a:buClr>
                <a:srgbClr val="66FFFF"/>
              </a:buClr>
              <a:buSzPct val="125000"/>
            </a:pPr>
            <a:r>
              <a:rPr lang="en-US" sz="2400" dirty="0">
                <a:effectLst>
                  <a:outerShdw blurRad="38100" dist="38100" dir="2700000" algn="tl">
                    <a:srgbClr val="000000"/>
                  </a:outerShdw>
                </a:effectLst>
                <a:ea typeface="Calibri" pitchFamily="34" charset="0"/>
                <a:cs typeface="Calibri" pitchFamily="34" charset="0"/>
              </a:rPr>
              <a:t>       design change or by using new technology</a:t>
            </a:r>
            <a:r>
              <a:rPr lang="en-US" sz="2400" dirty="0" smtClean="0">
                <a:effectLst>
                  <a:outerShdw blurRad="38100" dist="38100" dir="2700000" algn="tl">
                    <a:srgbClr val="000000"/>
                  </a:outerShdw>
                </a:effectLst>
                <a:ea typeface="Calibri" pitchFamily="34" charset="0"/>
                <a:cs typeface="Calibri" pitchFamily="34" charset="0"/>
              </a:rPr>
              <a:t>.</a:t>
            </a:r>
          </a:p>
          <a:p>
            <a:pPr marL="342900" indent="-342900" algn="l">
              <a:buClr>
                <a:srgbClr val="66FFFF"/>
              </a:buClr>
              <a:buSzPct val="125000"/>
            </a:pPr>
            <a:endParaRPr lang="en-US" sz="2400" dirty="0">
              <a:effectLst>
                <a:outerShdw blurRad="38100" dist="38100" dir="2700000" algn="tl">
                  <a:srgbClr val="000000"/>
                </a:outerShdw>
              </a:effectLst>
              <a:ea typeface="Calibri" pitchFamily="34" charset="0"/>
              <a:cs typeface="Calibri" pitchFamily="34" charset="0"/>
            </a:endParaRPr>
          </a:p>
          <a:p>
            <a:pPr marL="342900" indent="-342900" algn="l">
              <a:buClr>
                <a:srgbClr val="66FFFF"/>
              </a:buClr>
              <a:buSzPct val="125000"/>
            </a:pPr>
            <a:r>
              <a:rPr lang="en-US" sz="2400" dirty="0">
                <a:effectLst>
                  <a:outerShdw blurRad="38100" dist="38100" dir="2700000" algn="tl">
                    <a:srgbClr val="000000"/>
                  </a:outerShdw>
                </a:effectLst>
                <a:cs typeface="Times New Roman" pitchFamily="18" charset="0"/>
              </a:rPr>
              <a:t>     - Adding one or more service channels so that more</a:t>
            </a:r>
          </a:p>
          <a:p>
            <a:pPr marL="342900" indent="-342900" algn="l">
              <a:buClr>
                <a:srgbClr val="66FFFF"/>
              </a:buClr>
              <a:buSzPct val="125000"/>
            </a:pPr>
            <a:r>
              <a:rPr lang="en-US" sz="2400" dirty="0">
                <a:effectLst>
                  <a:outerShdw blurRad="38100" dist="38100" dir="2700000" algn="tl">
                    <a:srgbClr val="000000"/>
                  </a:outerShdw>
                </a:effectLst>
                <a:cs typeface="Times New Roman" pitchFamily="18" charset="0"/>
              </a:rPr>
              <a:t>       customers can be served simultaneously.</a:t>
            </a:r>
            <a:r>
              <a:rPr lang="en-US" sz="2400" dirty="0">
                <a:solidFill>
                  <a:srgbClr val="F7FFFF"/>
                </a:solidFill>
                <a:effectLst>
                  <a:outerShdw blurRad="38100" dist="38100" dir="2700000" algn="tl">
                    <a:srgbClr val="000000"/>
                  </a:outerShdw>
                </a:effectLst>
              </a:rPr>
              <a:t> </a:t>
            </a:r>
          </a:p>
        </p:txBody>
      </p:sp>
    </p:spTree>
  </p:cSld>
  <p:clrMapOvr>
    <a:masterClrMapping/>
  </p:clrMapOvr>
  <p:transition>
    <p:zo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687388" y="1257300"/>
            <a:ext cx="7772400" cy="4300538"/>
          </a:xfrm>
        </p:spPr>
        <p:txBody>
          <a:bodyPr/>
          <a:lstStyle/>
          <a:p>
            <a:r>
              <a:rPr lang="en-US" i="1">
                <a:solidFill>
                  <a:srgbClr val="F7FFFF"/>
                </a:solidFill>
              </a:rPr>
              <a:t>M</a:t>
            </a:r>
            <a:r>
              <a:rPr lang="en-US">
                <a:solidFill>
                  <a:srgbClr val="F7FFFF"/>
                </a:solidFill>
              </a:rPr>
              <a:t>/</a:t>
            </a:r>
            <a:r>
              <a:rPr lang="en-US" i="1">
                <a:solidFill>
                  <a:srgbClr val="F7FFFF"/>
                </a:solidFill>
              </a:rPr>
              <a:t>M</a:t>
            </a:r>
            <a:r>
              <a:rPr lang="en-US">
                <a:solidFill>
                  <a:srgbClr val="F7FFFF"/>
                </a:solidFill>
              </a:rPr>
              <a:t>/</a:t>
            </a:r>
            <a:r>
              <a:rPr lang="en-US" i="1">
                <a:solidFill>
                  <a:srgbClr val="F7FFFF"/>
                </a:solidFill>
              </a:rPr>
              <a:t>k</a:t>
            </a:r>
            <a:r>
              <a:rPr lang="en-US">
                <a:solidFill>
                  <a:srgbClr val="F7FFFF"/>
                </a:solidFill>
              </a:rPr>
              <a:t> queuing system</a:t>
            </a:r>
          </a:p>
          <a:p>
            <a:r>
              <a:rPr lang="en-US">
                <a:solidFill>
                  <a:srgbClr val="F7FFFF"/>
                </a:solidFill>
              </a:rPr>
              <a:t>Multiple channels (with one central waiting line)</a:t>
            </a:r>
          </a:p>
          <a:p>
            <a:r>
              <a:rPr lang="en-US">
                <a:solidFill>
                  <a:srgbClr val="F7FFFF"/>
                </a:solidFill>
              </a:rPr>
              <a:t>Poisson arrival-rate distribution</a:t>
            </a:r>
          </a:p>
          <a:p>
            <a:r>
              <a:rPr lang="en-US">
                <a:solidFill>
                  <a:srgbClr val="F7FFFF"/>
                </a:solidFill>
              </a:rPr>
              <a:t>Exponential service-time distribution</a:t>
            </a:r>
          </a:p>
          <a:p>
            <a:r>
              <a:rPr lang="en-US">
                <a:solidFill>
                  <a:srgbClr val="F7FFFF"/>
                </a:solidFill>
              </a:rPr>
              <a:t>Unlimited maximum queue length</a:t>
            </a:r>
          </a:p>
          <a:p>
            <a:r>
              <a:rPr lang="en-US">
                <a:solidFill>
                  <a:srgbClr val="F7FFFF"/>
                </a:solidFill>
              </a:rPr>
              <a:t>Infinite calling population</a:t>
            </a:r>
          </a:p>
          <a:p>
            <a:r>
              <a:rPr lang="en-US">
                <a:solidFill>
                  <a:srgbClr val="F7FFFF"/>
                </a:solidFill>
              </a:rPr>
              <a:t>Examples:</a:t>
            </a:r>
          </a:p>
          <a:p>
            <a:pPr lvl="1"/>
            <a:r>
              <a:rPr lang="en-US">
                <a:solidFill>
                  <a:srgbClr val="F7FFFF"/>
                </a:solidFill>
              </a:rPr>
              <a:t>Four-teller transaction counter in bank</a:t>
            </a:r>
          </a:p>
          <a:p>
            <a:pPr lvl="1"/>
            <a:r>
              <a:rPr lang="en-US">
                <a:solidFill>
                  <a:srgbClr val="F7FFFF"/>
                </a:solidFill>
              </a:rPr>
              <a:t>Two-clerk returns counter in retail store</a:t>
            </a:r>
            <a:endParaRPr lang="en-US"/>
          </a:p>
        </p:txBody>
      </p:sp>
      <p:sp>
        <p:nvSpPr>
          <p:cNvPr id="95237" name="Rectangle 5"/>
          <p:cNvSpPr>
            <a:spLocks noGrp="1" noChangeArrowheads="1"/>
          </p:cNvSpPr>
          <p:nvPr>
            <p:ph type="title"/>
          </p:nvPr>
        </p:nvSpPr>
        <p:spPr>
          <a:xfrm>
            <a:off x="685800" y="166688"/>
            <a:ext cx="7772400" cy="814387"/>
          </a:xfrm>
          <a:noFill/>
          <a:ln/>
        </p:spPr>
        <p:txBody>
          <a:bodyPr/>
          <a:lstStyle/>
          <a:p>
            <a:r>
              <a:rPr lang="en-US"/>
              <a:t>Multiple-Channel Waiting Line Model with</a:t>
            </a:r>
            <a:br>
              <a:rPr lang="en-US"/>
            </a:br>
            <a:r>
              <a:rPr lang="en-US"/>
              <a:t>Poisson Arrivals and Exponential Service Times</a:t>
            </a:r>
          </a:p>
        </p:txBody>
      </p:sp>
    </p:spTree>
  </p:cSld>
  <p:clrMapOvr>
    <a:masterClrMapping/>
  </p:clrMapOvr>
  <p:transition>
    <p:zoom/>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p:spPr>
        <p:txBody>
          <a:bodyPr/>
          <a:lstStyle/>
          <a:p>
            <a:r>
              <a:rPr lang="en-US" i="1" dirty="0" smtClean="0"/>
              <a:t>M</a:t>
            </a:r>
            <a:r>
              <a:rPr lang="en-US" dirty="0" smtClean="0"/>
              <a:t>/</a:t>
            </a:r>
            <a:r>
              <a:rPr lang="en-US" i="1" dirty="0" smtClean="0"/>
              <a:t>M</a:t>
            </a:r>
            <a:r>
              <a:rPr lang="en-US" dirty="0" smtClean="0"/>
              <a:t>/</a:t>
            </a:r>
            <a:r>
              <a:rPr lang="en-US" i="1" dirty="0" smtClean="0"/>
              <a:t>k</a:t>
            </a:r>
            <a:r>
              <a:rPr lang="en-US" dirty="0" smtClean="0"/>
              <a:t>  Example</a:t>
            </a:r>
            <a:r>
              <a:rPr lang="en-US" dirty="0"/>
              <a:t>:  SJJT, Inc. </a:t>
            </a:r>
            <a:r>
              <a:rPr lang="en-US" dirty="0" smtClean="0"/>
              <a:t>(C)</a:t>
            </a:r>
            <a:endParaRPr lang="en-US" dirty="0"/>
          </a:p>
        </p:txBody>
      </p:sp>
      <p:sp>
        <p:nvSpPr>
          <p:cNvPr id="23555" name="Rectangle 3"/>
          <p:cNvSpPr>
            <a:spLocks noGrp="1" noChangeArrowheads="1"/>
          </p:cNvSpPr>
          <p:nvPr>
            <p:ph type="body" idx="1"/>
          </p:nvPr>
        </p:nvSpPr>
        <p:spPr>
          <a:xfrm>
            <a:off x="687388" y="1079500"/>
            <a:ext cx="7772400" cy="3970338"/>
          </a:xfrm>
          <a:noFill/>
          <a:ln/>
        </p:spPr>
        <p:txBody>
          <a:bodyPr/>
          <a:lstStyle/>
          <a:p>
            <a:r>
              <a:rPr lang="en-US" i="1" dirty="0">
                <a:solidFill>
                  <a:srgbClr val="66FFFF"/>
                </a:solidFill>
              </a:rPr>
              <a:t>M</a:t>
            </a:r>
            <a:r>
              <a:rPr lang="en-US" dirty="0">
                <a:solidFill>
                  <a:srgbClr val="66FFFF"/>
                </a:solidFill>
              </a:rPr>
              <a:t>/</a:t>
            </a:r>
            <a:r>
              <a:rPr lang="en-US" i="1" dirty="0">
                <a:solidFill>
                  <a:srgbClr val="66FFFF"/>
                </a:solidFill>
              </a:rPr>
              <a:t>M</a:t>
            </a:r>
            <a:r>
              <a:rPr lang="en-US" dirty="0">
                <a:solidFill>
                  <a:srgbClr val="66FFFF"/>
                </a:solidFill>
              </a:rPr>
              <a:t>/2 </a:t>
            </a:r>
            <a:r>
              <a:rPr lang="en-US" dirty="0" smtClean="0">
                <a:solidFill>
                  <a:srgbClr val="66FFFF"/>
                </a:solidFill>
              </a:rPr>
              <a:t> Queuing </a:t>
            </a:r>
            <a:r>
              <a:rPr lang="en-US" dirty="0">
                <a:solidFill>
                  <a:srgbClr val="66FFFF"/>
                </a:solidFill>
              </a:rPr>
              <a:t>System</a:t>
            </a:r>
          </a:p>
          <a:p>
            <a:pPr>
              <a:buFont typeface="Monotype Sorts" pitchFamily="2" charset="2"/>
              <a:buNone/>
            </a:pPr>
            <a:r>
              <a:rPr lang="en-US" dirty="0"/>
              <a:t>		Smith, Jones, Johnson, and Thomas, Inc. has begun a major advertising campaign which it believes will increase its business 50%.  To handle the increased volume, the company has hired an additional floor trader, Fred Hanson, who works at the same speed as Joe Ferris.</a:t>
            </a:r>
          </a:p>
          <a:p>
            <a:pPr>
              <a:buFont typeface="Monotype Sorts" pitchFamily="2" charset="2"/>
              <a:buNone/>
            </a:pPr>
            <a:r>
              <a:rPr lang="en-US" dirty="0"/>
              <a:t>		Note that the new arrival rate of orders, </a:t>
            </a:r>
            <a:r>
              <a:rPr lang="en-US" dirty="0">
                <a:latin typeface="Symbol" pitchFamily="18" charset="2"/>
              </a:rPr>
              <a:t></a:t>
            </a:r>
            <a:r>
              <a:rPr lang="en-US" dirty="0"/>
              <a:t> , is 50% higher than that of problem (A).  Thus, </a:t>
            </a:r>
            <a:r>
              <a:rPr lang="en-US" dirty="0">
                <a:latin typeface="Symbol" pitchFamily="18" charset="2"/>
              </a:rPr>
              <a:t></a:t>
            </a:r>
            <a:r>
              <a:rPr lang="en-US" dirty="0"/>
              <a:t> = 1.5(20) = 30 per hour.</a:t>
            </a:r>
          </a:p>
        </p:txBody>
      </p:sp>
    </p:spTree>
  </p:cSld>
  <p:clrMapOvr>
    <a:masterClrMapping/>
  </p:clrMapOvr>
  <p:transition>
    <p:zo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noFill/>
          <a:ln/>
        </p:spPr>
        <p:txBody>
          <a:bodyPr/>
          <a:lstStyle/>
          <a:p>
            <a:r>
              <a:rPr lang="en-US" i="1" dirty="0" smtClean="0"/>
              <a:t>M</a:t>
            </a:r>
            <a:r>
              <a:rPr lang="en-US" dirty="0" smtClean="0"/>
              <a:t>/</a:t>
            </a:r>
            <a:r>
              <a:rPr lang="en-US" i="1" dirty="0" smtClean="0"/>
              <a:t>M</a:t>
            </a:r>
            <a:r>
              <a:rPr lang="en-US" dirty="0" smtClean="0"/>
              <a:t>/</a:t>
            </a:r>
            <a:r>
              <a:rPr lang="en-US" i="1" dirty="0" smtClean="0"/>
              <a:t>k</a:t>
            </a:r>
            <a:r>
              <a:rPr lang="en-US" dirty="0" smtClean="0"/>
              <a:t>  Example</a:t>
            </a:r>
            <a:r>
              <a:rPr lang="en-US" dirty="0"/>
              <a:t>:  SJJT, Inc. </a:t>
            </a:r>
            <a:r>
              <a:rPr lang="en-US" dirty="0" smtClean="0"/>
              <a:t>(C)</a:t>
            </a:r>
            <a:endParaRPr lang="en-US" dirty="0"/>
          </a:p>
        </p:txBody>
      </p:sp>
      <p:sp>
        <p:nvSpPr>
          <p:cNvPr id="24579" name="Rectangle 3"/>
          <p:cNvSpPr>
            <a:spLocks noGrp="1" noChangeArrowheads="1"/>
          </p:cNvSpPr>
          <p:nvPr>
            <p:ph type="body" idx="1"/>
          </p:nvPr>
        </p:nvSpPr>
        <p:spPr>
          <a:xfrm>
            <a:off x="685800" y="1077913"/>
            <a:ext cx="7859713" cy="4656137"/>
          </a:xfrm>
          <a:noFill/>
          <a:ln/>
        </p:spPr>
        <p:txBody>
          <a:bodyPr/>
          <a:lstStyle/>
          <a:p>
            <a:r>
              <a:rPr lang="en-US" dirty="0">
                <a:solidFill>
                  <a:srgbClr val="66FFFF"/>
                </a:solidFill>
              </a:rPr>
              <a:t>Sufficient Service </a:t>
            </a:r>
            <a:r>
              <a:rPr lang="en-US" dirty="0" smtClean="0">
                <a:solidFill>
                  <a:srgbClr val="66FFFF"/>
                </a:solidFill>
              </a:rPr>
              <a:t>Rate: </a:t>
            </a:r>
            <a:r>
              <a:rPr lang="en-US" dirty="0" smtClean="0">
                <a:solidFill>
                  <a:srgbClr val="66FFFF"/>
                </a:solidFill>
                <a:latin typeface="Symbol" pitchFamily="18" charset="2"/>
              </a:rPr>
              <a:t>l &gt; </a:t>
            </a:r>
            <a:r>
              <a:rPr lang="en-US" dirty="0" smtClean="0">
                <a:solidFill>
                  <a:srgbClr val="66FFFF"/>
                </a:solidFill>
                <a:latin typeface="+mj-lt"/>
              </a:rPr>
              <a:t>k</a:t>
            </a:r>
            <a:r>
              <a:rPr lang="en-US" dirty="0" smtClean="0">
                <a:solidFill>
                  <a:srgbClr val="66FFFF"/>
                </a:solidFill>
                <a:latin typeface="Symbol" pitchFamily="18" charset="2"/>
              </a:rPr>
              <a:t>m</a:t>
            </a:r>
            <a:endParaRPr lang="en-US" dirty="0">
              <a:solidFill>
                <a:srgbClr val="66FFFF"/>
              </a:solidFill>
              <a:latin typeface="Symbol" pitchFamily="18" charset="2"/>
            </a:endParaRPr>
          </a:p>
          <a:p>
            <a:pPr>
              <a:buFont typeface="Monotype Sorts" pitchFamily="2" charset="2"/>
              <a:buNone/>
            </a:pPr>
            <a:r>
              <a:rPr lang="en-US" dirty="0">
                <a:solidFill>
                  <a:schemeClr val="tx2"/>
                </a:solidFill>
              </a:rPr>
              <a:t>	</a:t>
            </a:r>
            <a:r>
              <a:rPr lang="en-US" b="1" dirty="0"/>
              <a:t>Question</a:t>
            </a:r>
            <a:endParaRPr lang="en-US" dirty="0">
              <a:solidFill>
                <a:schemeClr val="tx2"/>
              </a:solidFill>
            </a:endParaRPr>
          </a:p>
          <a:p>
            <a:pPr>
              <a:buFont typeface="Monotype Sorts" pitchFamily="2" charset="2"/>
              <a:buNone/>
            </a:pPr>
            <a:r>
              <a:rPr lang="en-US" dirty="0"/>
              <a:t>		</a:t>
            </a:r>
            <a:r>
              <a:rPr lang="en-US" dirty="0" smtClean="0"/>
              <a:t>Will </a:t>
            </a:r>
            <a:r>
              <a:rPr lang="en-US" dirty="0"/>
              <a:t>Joe Ferris alone not be able to handle the increase in orders?</a:t>
            </a:r>
          </a:p>
          <a:p>
            <a:pPr>
              <a:buFont typeface="Monotype Sorts" pitchFamily="2" charset="2"/>
              <a:buNone/>
            </a:pPr>
            <a:endParaRPr lang="en-US" sz="1000" dirty="0"/>
          </a:p>
          <a:p>
            <a:pPr>
              <a:buFont typeface="Monotype Sorts" pitchFamily="2" charset="2"/>
              <a:buNone/>
            </a:pPr>
            <a:r>
              <a:rPr lang="en-US" dirty="0">
                <a:solidFill>
                  <a:schemeClr val="tx2"/>
                </a:solidFill>
              </a:rPr>
              <a:t>	</a:t>
            </a:r>
            <a:r>
              <a:rPr lang="en-US" b="1" dirty="0"/>
              <a:t>Answer</a:t>
            </a:r>
            <a:endParaRPr lang="en-US" dirty="0">
              <a:solidFill>
                <a:schemeClr val="tx2"/>
              </a:solidFill>
            </a:endParaRPr>
          </a:p>
          <a:p>
            <a:pPr>
              <a:buFont typeface="Monotype Sorts" pitchFamily="2" charset="2"/>
              <a:buNone/>
            </a:pPr>
            <a:r>
              <a:rPr lang="en-US" dirty="0"/>
              <a:t>		Since Joe Ferris processes orders at a mean rate of   </a:t>
            </a:r>
            <a:r>
              <a:rPr lang="en-US" i="1" dirty="0"/>
              <a:t>µ</a:t>
            </a:r>
            <a:r>
              <a:rPr lang="en-US" dirty="0"/>
              <a:t> = 30 per hour, then </a:t>
            </a:r>
            <a:r>
              <a:rPr lang="en-US" i="1" dirty="0">
                <a:latin typeface="Symbol" pitchFamily="18" charset="2"/>
              </a:rPr>
              <a:t></a:t>
            </a:r>
            <a:r>
              <a:rPr lang="en-US" dirty="0"/>
              <a:t> = </a:t>
            </a:r>
            <a:r>
              <a:rPr lang="en-US" i="1" dirty="0"/>
              <a:t>µ</a:t>
            </a:r>
            <a:r>
              <a:rPr lang="en-US" dirty="0"/>
              <a:t> = 30 and the utilization factor is 1.  </a:t>
            </a:r>
          </a:p>
          <a:p>
            <a:pPr>
              <a:buFont typeface="Monotype Sorts" pitchFamily="2" charset="2"/>
              <a:buNone/>
            </a:pPr>
            <a:r>
              <a:rPr lang="en-US" dirty="0"/>
              <a:t>    		This implies the queue of orders will grow infinitely large.  Hence, Joe alone cannot handle this increase in demand.</a:t>
            </a:r>
          </a:p>
        </p:txBody>
      </p:sp>
    </p:spTree>
  </p:cSld>
  <p:clrMapOvr>
    <a:masterClrMapping/>
  </p:clrMapOvr>
  <p:transition>
    <p:zo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dirty="0" smtClean="0"/>
              <a:t>M/M/k  Example</a:t>
            </a:r>
            <a:r>
              <a:rPr lang="en-US" dirty="0"/>
              <a:t>:  SJJT, Inc. </a:t>
            </a:r>
            <a:r>
              <a:rPr lang="en-US" dirty="0" smtClean="0"/>
              <a:t>(C)</a:t>
            </a:r>
            <a:endParaRPr lang="en-US" dirty="0"/>
          </a:p>
        </p:txBody>
      </p:sp>
      <p:sp>
        <p:nvSpPr>
          <p:cNvPr id="104451" name="Rectangle 3"/>
          <p:cNvSpPr>
            <a:spLocks noGrp="1" noChangeArrowheads="1"/>
          </p:cNvSpPr>
          <p:nvPr>
            <p:ph type="body" idx="1"/>
          </p:nvPr>
        </p:nvSpPr>
        <p:spPr>
          <a:xfrm>
            <a:off x="687388" y="1066800"/>
            <a:ext cx="8113712" cy="3962400"/>
          </a:xfrm>
        </p:spPr>
        <p:txBody>
          <a:bodyPr/>
          <a:lstStyle/>
          <a:p>
            <a:r>
              <a:rPr lang="en-US" dirty="0">
                <a:solidFill>
                  <a:srgbClr val="66FFFF"/>
                </a:solidFill>
              </a:rPr>
              <a:t>Probability of </a:t>
            </a:r>
            <a:r>
              <a:rPr lang="en-US" i="1" u="sng" dirty="0" smtClean="0">
                <a:solidFill>
                  <a:srgbClr val="66FFFF"/>
                </a:solidFill>
              </a:rPr>
              <a:t>No</a:t>
            </a:r>
            <a:r>
              <a:rPr lang="en-US" u="sng" dirty="0" smtClean="0">
                <a:solidFill>
                  <a:srgbClr val="66FFFF"/>
                </a:solidFill>
              </a:rPr>
              <a:t> </a:t>
            </a:r>
            <a:r>
              <a:rPr lang="en-US" u="sng" dirty="0">
                <a:solidFill>
                  <a:srgbClr val="66FFFF"/>
                </a:solidFill>
              </a:rPr>
              <a:t>Units </a:t>
            </a:r>
            <a:r>
              <a:rPr lang="en-US" dirty="0">
                <a:solidFill>
                  <a:srgbClr val="66FFFF"/>
                </a:solidFill>
              </a:rPr>
              <a:t>in System (continued)</a:t>
            </a:r>
          </a:p>
          <a:p>
            <a:endParaRPr lang="en-US" sz="800" dirty="0">
              <a:solidFill>
                <a:srgbClr val="66FFFF"/>
              </a:solidFill>
            </a:endParaRPr>
          </a:p>
          <a:p>
            <a:pPr>
              <a:buFont typeface="Monotype Sorts" pitchFamily="2" charset="2"/>
              <a:buNone/>
            </a:pPr>
            <a:r>
              <a:rPr lang="en-US" dirty="0">
                <a:solidFill>
                  <a:schemeClr val="tx2"/>
                </a:solidFill>
              </a:rPr>
              <a:t>	</a:t>
            </a:r>
            <a:endParaRPr lang="en-US" dirty="0"/>
          </a:p>
          <a:p>
            <a:pPr>
              <a:buFont typeface="Monotype Sorts" pitchFamily="2" charset="2"/>
              <a:buNone/>
            </a:pPr>
            <a:endParaRPr lang="en-US" sz="2800" dirty="0"/>
          </a:p>
          <a:p>
            <a:pPr>
              <a:buFont typeface="Monotype Sorts" pitchFamily="2" charset="2"/>
              <a:buNone/>
            </a:pPr>
            <a:endParaRPr lang="en-US" dirty="0"/>
          </a:p>
          <a:p>
            <a:pPr>
              <a:buNone/>
            </a:pPr>
            <a:r>
              <a:rPr lang="en-US" dirty="0" smtClean="0"/>
              <a:t>Given that </a:t>
            </a:r>
            <a:r>
              <a:rPr lang="en-US" i="1" dirty="0" smtClean="0">
                <a:latin typeface="Symbol" pitchFamily="18" charset="2"/>
              </a:rPr>
              <a:t></a:t>
            </a:r>
            <a:r>
              <a:rPr lang="en-US" dirty="0" smtClean="0"/>
              <a:t> = 30, </a:t>
            </a:r>
            <a:r>
              <a:rPr lang="en-US" i="1" dirty="0" smtClean="0"/>
              <a:t>µ</a:t>
            </a:r>
            <a:r>
              <a:rPr lang="en-US" dirty="0" smtClean="0"/>
              <a:t> = 30, </a:t>
            </a:r>
            <a:r>
              <a:rPr lang="en-US" i="1" dirty="0" smtClean="0"/>
              <a:t>k</a:t>
            </a:r>
            <a:r>
              <a:rPr lang="en-US" dirty="0" smtClean="0"/>
              <a:t> = 2 and (</a:t>
            </a:r>
            <a:r>
              <a:rPr lang="en-US" i="1" dirty="0" smtClean="0">
                <a:latin typeface="Symbol" pitchFamily="18" charset="2"/>
              </a:rPr>
              <a:t></a:t>
            </a:r>
            <a:r>
              <a:rPr lang="en-US" dirty="0" smtClean="0"/>
              <a:t> /</a:t>
            </a:r>
            <a:r>
              <a:rPr lang="en-US" i="1" dirty="0" smtClean="0"/>
              <a:t>µ</a:t>
            </a:r>
            <a:r>
              <a:rPr lang="en-US" dirty="0" smtClean="0"/>
              <a:t>) = 1, the</a:t>
            </a:r>
          </a:p>
          <a:p>
            <a:pPr>
              <a:buNone/>
            </a:pPr>
            <a:r>
              <a:rPr lang="en-US" dirty="0" smtClean="0"/>
              <a:t>probability that neither Joe nor Fred will be working is: </a:t>
            </a:r>
          </a:p>
          <a:p>
            <a:pPr>
              <a:buFont typeface="Monotype Sorts" pitchFamily="2" charset="2"/>
              <a:buNone/>
            </a:pPr>
            <a:r>
              <a:rPr lang="en-US" dirty="0" smtClean="0"/>
              <a:t>= </a:t>
            </a:r>
            <a:r>
              <a:rPr lang="en-US" dirty="0"/>
              <a:t>1/[(1 + (1/1!)(30/30)1] + [(1/2!)(1)2][2(30)/(2(30)-30)]</a:t>
            </a:r>
          </a:p>
          <a:p>
            <a:pPr>
              <a:buFont typeface="Monotype Sorts" pitchFamily="2" charset="2"/>
              <a:buNone/>
            </a:pPr>
            <a:endParaRPr lang="en-US" sz="1200" dirty="0"/>
          </a:p>
          <a:p>
            <a:pPr>
              <a:buFont typeface="Monotype Sorts" pitchFamily="2" charset="2"/>
              <a:buNone/>
            </a:pPr>
            <a:r>
              <a:rPr lang="en-US" dirty="0"/>
              <a:t>	 = 1/(1 + 1 + 1)  =  1/3  =    .333</a:t>
            </a:r>
            <a:endParaRPr lang="en-US" dirty="0">
              <a:solidFill>
                <a:srgbClr val="66FFFF"/>
              </a:solidFill>
            </a:endParaRPr>
          </a:p>
        </p:txBody>
      </p:sp>
      <p:graphicFrame>
        <p:nvGraphicFramePr>
          <p:cNvPr id="104452" name="Object 4">
            <a:hlinkClick r:id="" action="ppaction://ole?verb=0"/>
          </p:cNvPr>
          <p:cNvGraphicFramePr>
            <a:graphicFrameLocks/>
          </p:cNvGraphicFramePr>
          <p:nvPr/>
        </p:nvGraphicFramePr>
        <p:xfrm>
          <a:off x="1181100" y="1543050"/>
          <a:ext cx="5427663" cy="1549400"/>
        </p:xfrm>
        <a:graphic>
          <a:graphicData uri="http://schemas.openxmlformats.org/presentationml/2006/ole">
            <p:oleObj spid="_x0000_s104452" name="Equation" r:id="rId4" imgW="5437080" imgH="1558800" progId="Equation.3">
              <p:embed/>
            </p:oleObj>
          </a:graphicData>
        </a:graphic>
      </p:graphicFrame>
      <p:sp>
        <p:nvSpPr>
          <p:cNvPr id="6" name="Rectangle 5"/>
          <p:cNvSpPr/>
          <p:nvPr/>
        </p:nvSpPr>
        <p:spPr>
          <a:xfrm>
            <a:off x="520700" y="5250696"/>
            <a:ext cx="8267700" cy="830997"/>
          </a:xfrm>
          <a:prstGeom prst="rect">
            <a:avLst/>
          </a:prstGeom>
        </p:spPr>
        <p:txBody>
          <a:bodyPr wrap="square">
            <a:spAutoFit/>
          </a:bodyPr>
          <a:lstStyle/>
          <a:p>
            <a:pPr algn="l">
              <a:buFont typeface="Monotype Sorts" pitchFamily="2" charset="2"/>
              <a:buNone/>
            </a:pPr>
            <a:r>
              <a:rPr lang="en-US" sz="2400" dirty="0" smtClean="0"/>
              <a:t>What is the probability that neither Joe nor Fred will be working on an order at any point in time?</a:t>
            </a:r>
            <a:endParaRPr lang="en-US" sz="2400" dirty="0"/>
          </a:p>
        </p:txBody>
      </p:sp>
    </p:spTree>
  </p:cSld>
  <p:clrMapOvr>
    <a:masterClrMapping/>
  </p:clrMapOvr>
  <p:transition>
    <p:zoom/>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p:spPr>
        <p:txBody>
          <a:bodyPr/>
          <a:lstStyle/>
          <a:p>
            <a:r>
              <a:rPr lang="en-US" i="1" dirty="0" smtClean="0"/>
              <a:t>M</a:t>
            </a:r>
            <a:r>
              <a:rPr lang="en-US" dirty="0" smtClean="0"/>
              <a:t>/</a:t>
            </a:r>
            <a:r>
              <a:rPr lang="en-US" i="1" dirty="0" smtClean="0"/>
              <a:t>M</a:t>
            </a:r>
            <a:r>
              <a:rPr lang="en-US" dirty="0" smtClean="0"/>
              <a:t>/</a:t>
            </a:r>
            <a:r>
              <a:rPr lang="en-US" i="1" dirty="0" smtClean="0"/>
              <a:t>k</a:t>
            </a:r>
            <a:r>
              <a:rPr lang="en-US" dirty="0" smtClean="0"/>
              <a:t>  Example</a:t>
            </a:r>
            <a:r>
              <a:rPr lang="en-US" dirty="0"/>
              <a:t>:  SJJT, Inc. </a:t>
            </a:r>
            <a:r>
              <a:rPr lang="en-US" dirty="0" smtClean="0"/>
              <a:t>(C)</a:t>
            </a:r>
            <a:endParaRPr lang="en-US" dirty="0"/>
          </a:p>
        </p:txBody>
      </p:sp>
      <p:sp>
        <p:nvSpPr>
          <p:cNvPr id="25603" name="Rectangle 3"/>
          <p:cNvSpPr>
            <a:spLocks noGrp="1" noChangeArrowheads="1"/>
          </p:cNvSpPr>
          <p:nvPr>
            <p:ph type="body" idx="1"/>
          </p:nvPr>
        </p:nvSpPr>
        <p:spPr>
          <a:xfrm>
            <a:off x="685800" y="1077913"/>
            <a:ext cx="8140700" cy="3341687"/>
          </a:xfrm>
          <a:noFill/>
          <a:ln/>
        </p:spPr>
        <p:txBody>
          <a:bodyPr/>
          <a:lstStyle/>
          <a:p>
            <a:r>
              <a:rPr lang="en-US" dirty="0">
                <a:solidFill>
                  <a:srgbClr val="66FFFF"/>
                </a:solidFill>
              </a:rPr>
              <a:t>Probability of </a:t>
            </a:r>
            <a:r>
              <a:rPr lang="en-US" i="1" dirty="0">
                <a:solidFill>
                  <a:srgbClr val="66FFFF"/>
                </a:solidFill>
              </a:rPr>
              <a:t>n</a:t>
            </a:r>
            <a:r>
              <a:rPr lang="en-US" dirty="0">
                <a:solidFill>
                  <a:srgbClr val="66FFFF"/>
                </a:solidFill>
              </a:rPr>
              <a:t> Units in System</a:t>
            </a:r>
          </a:p>
          <a:p>
            <a:pPr>
              <a:buFont typeface="Monotype Sorts" pitchFamily="2" charset="2"/>
              <a:buNone/>
            </a:pPr>
            <a:endParaRPr lang="en-US" sz="800" dirty="0">
              <a:solidFill>
                <a:schemeClr val="tx2"/>
              </a:solidFill>
            </a:endParaRPr>
          </a:p>
          <a:p>
            <a:pPr>
              <a:buFont typeface="Monotype Sorts" pitchFamily="2" charset="2"/>
              <a:buNone/>
            </a:pPr>
            <a:r>
              <a:rPr lang="en-US" dirty="0" smtClean="0">
                <a:solidFill>
                  <a:schemeClr val="tx2"/>
                </a:solidFill>
              </a:rPr>
              <a:t>	</a:t>
            </a:r>
          </a:p>
          <a:p>
            <a:pPr>
              <a:buFont typeface="Monotype Sorts" pitchFamily="2" charset="2"/>
              <a:buNone/>
            </a:pPr>
            <a:endParaRPr lang="en-US" b="1" dirty="0" smtClean="0">
              <a:solidFill>
                <a:schemeClr val="tx2"/>
              </a:solidFill>
            </a:endParaRPr>
          </a:p>
          <a:p>
            <a:pPr>
              <a:buFont typeface="Monotype Sorts" pitchFamily="2" charset="2"/>
              <a:buNone/>
            </a:pPr>
            <a:endParaRPr lang="en-US" b="1" dirty="0" smtClean="0">
              <a:solidFill>
                <a:schemeClr val="tx2"/>
              </a:solidFill>
            </a:endParaRPr>
          </a:p>
          <a:p>
            <a:pPr>
              <a:buFont typeface="Monotype Sorts" pitchFamily="2" charset="2"/>
              <a:buNone/>
            </a:pPr>
            <a:endParaRPr lang="en-US" b="1" dirty="0" smtClean="0">
              <a:solidFill>
                <a:schemeClr val="tx2"/>
              </a:solidFill>
            </a:endParaRPr>
          </a:p>
        </p:txBody>
      </p:sp>
      <p:graphicFrame>
        <p:nvGraphicFramePr>
          <p:cNvPr id="106497" name="Object 1">
            <a:hlinkClick r:id="" action="ppaction://ole?verb=0"/>
          </p:cNvPr>
          <p:cNvGraphicFramePr>
            <a:graphicFrameLocks/>
          </p:cNvGraphicFramePr>
          <p:nvPr/>
        </p:nvGraphicFramePr>
        <p:xfrm>
          <a:off x="1146175" y="1612900"/>
          <a:ext cx="3552825" cy="1104900"/>
        </p:xfrm>
        <a:graphic>
          <a:graphicData uri="http://schemas.openxmlformats.org/presentationml/2006/ole">
            <p:oleObj spid="_x0000_s106497" name="Equation" r:id="rId4" imgW="1765080" imgH="419040" progId="Equation.3">
              <p:embed/>
            </p:oleObj>
          </a:graphicData>
        </a:graphic>
      </p:graphicFrame>
      <p:graphicFrame>
        <p:nvGraphicFramePr>
          <p:cNvPr id="106498" name="Object 2">
            <a:hlinkClick r:id="" action="ppaction://ole?verb=0"/>
          </p:cNvPr>
          <p:cNvGraphicFramePr>
            <a:graphicFrameLocks/>
          </p:cNvGraphicFramePr>
          <p:nvPr/>
        </p:nvGraphicFramePr>
        <p:xfrm>
          <a:off x="1133475" y="2755900"/>
          <a:ext cx="3552825" cy="1104900"/>
        </p:xfrm>
        <a:graphic>
          <a:graphicData uri="http://schemas.openxmlformats.org/presentationml/2006/ole">
            <p:oleObj spid="_x0000_s106498" name="Equation" r:id="rId5" imgW="1765080" imgH="419040" progId="Equation.3">
              <p:embed/>
            </p:oleObj>
          </a:graphicData>
        </a:graphic>
      </p:graphicFrame>
    </p:spTree>
  </p:cSld>
  <p:clrMapOvr>
    <a:masterClrMapping/>
  </p:clrMapOvr>
  <p:transition>
    <p:zo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p:spPr>
        <p:txBody>
          <a:bodyPr/>
          <a:lstStyle/>
          <a:p>
            <a:r>
              <a:rPr lang="en-US" dirty="0"/>
              <a:t>Example:  SJJT, Inc. </a:t>
            </a:r>
            <a:r>
              <a:rPr lang="en-US" dirty="0" smtClean="0"/>
              <a:t>(C)</a:t>
            </a:r>
            <a:endParaRPr lang="en-US" dirty="0"/>
          </a:p>
        </p:txBody>
      </p:sp>
      <p:sp>
        <p:nvSpPr>
          <p:cNvPr id="27651" name="Rectangle 3"/>
          <p:cNvSpPr>
            <a:spLocks noGrp="1" noChangeArrowheads="1"/>
          </p:cNvSpPr>
          <p:nvPr>
            <p:ph type="body" idx="1"/>
          </p:nvPr>
        </p:nvSpPr>
        <p:spPr>
          <a:xfrm>
            <a:off x="687388" y="1079500"/>
            <a:ext cx="7772400" cy="3233738"/>
          </a:xfrm>
          <a:noFill/>
          <a:ln/>
        </p:spPr>
        <p:txBody>
          <a:bodyPr/>
          <a:lstStyle/>
          <a:p>
            <a:r>
              <a:rPr lang="en-US" dirty="0">
                <a:solidFill>
                  <a:srgbClr val="66FFFF"/>
                </a:solidFill>
              </a:rPr>
              <a:t>Average Length of </a:t>
            </a:r>
            <a:r>
              <a:rPr lang="en-US" dirty="0" smtClean="0">
                <a:solidFill>
                  <a:srgbClr val="66FFFF"/>
                </a:solidFill>
              </a:rPr>
              <a:t>the Queue</a:t>
            </a:r>
          </a:p>
          <a:p>
            <a:endParaRPr lang="en-US" dirty="0">
              <a:solidFill>
                <a:srgbClr val="66FFFF"/>
              </a:solidFill>
            </a:endParaRPr>
          </a:p>
          <a:p>
            <a:pPr>
              <a:buFont typeface="Monotype Sorts" pitchFamily="2" charset="2"/>
              <a:buNone/>
            </a:pPr>
            <a:endParaRPr lang="en-US" dirty="0" smtClean="0">
              <a:solidFill>
                <a:schemeClr val="tx2"/>
              </a:solidFill>
            </a:endParaRPr>
          </a:p>
          <a:p>
            <a:pPr>
              <a:buFont typeface="Monotype Sorts" pitchFamily="2" charset="2"/>
              <a:buNone/>
            </a:pPr>
            <a:endParaRPr lang="en-US" dirty="0" smtClean="0">
              <a:solidFill>
                <a:schemeClr val="tx2"/>
              </a:solidFill>
            </a:endParaRPr>
          </a:p>
          <a:p>
            <a:pPr>
              <a:buFont typeface="Monotype Sorts" pitchFamily="2" charset="2"/>
              <a:buNone/>
            </a:pPr>
            <a:r>
              <a:rPr lang="en-US" dirty="0" smtClean="0">
                <a:solidFill>
                  <a:schemeClr val="tx2"/>
                </a:solidFill>
              </a:rPr>
              <a:t>	</a:t>
            </a:r>
            <a:r>
              <a:rPr lang="en-US" dirty="0" smtClean="0"/>
              <a:t>The average </a:t>
            </a:r>
            <a:r>
              <a:rPr lang="en-US" dirty="0"/>
              <a:t>number of orders waiting to be filled with both Joe and Fred </a:t>
            </a:r>
            <a:r>
              <a:rPr lang="en-US" dirty="0" smtClean="0"/>
              <a:t>working is 1/3.</a:t>
            </a:r>
          </a:p>
          <a:p>
            <a:pPr>
              <a:buFont typeface="Monotype Sorts" pitchFamily="2" charset="2"/>
              <a:buNone/>
            </a:pPr>
            <a:endParaRPr lang="en-US" dirty="0"/>
          </a:p>
          <a:p>
            <a:pPr>
              <a:buFont typeface="Monotype Sorts" pitchFamily="2" charset="2"/>
              <a:buNone/>
            </a:pPr>
            <a:endParaRPr lang="en-US" sz="1000" dirty="0"/>
          </a:p>
          <a:p>
            <a:pPr>
              <a:buFont typeface="Monotype Sorts" pitchFamily="2" charset="2"/>
              <a:buNone/>
            </a:pPr>
            <a:r>
              <a:rPr lang="en-US" dirty="0">
                <a:solidFill>
                  <a:schemeClr val="tx2"/>
                </a:solidFill>
              </a:rPr>
              <a:t>	</a:t>
            </a:r>
            <a:endParaRPr lang="en-US" dirty="0"/>
          </a:p>
        </p:txBody>
      </p:sp>
      <p:graphicFrame>
        <p:nvGraphicFramePr>
          <p:cNvPr id="206849" name="Object 1"/>
          <p:cNvGraphicFramePr>
            <a:graphicFrameLocks noChangeAspect="1"/>
          </p:cNvGraphicFramePr>
          <p:nvPr/>
        </p:nvGraphicFramePr>
        <p:xfrm>
          <a:off x="1211263" y="1685925"/>
          <a:ext cx="7343775" cy="912813"/>
        </p:xfrm>
        <a:graphic>
          <a:graphicData uri="http://schemas.openxmlformats.org/presentationml/2006/ole">
            <p:oleObj spid="_x0000_s206849" name="Equation" r:id="rId4" imgW="8127720" imgH="977760" progId="">
              <p:embed/>
            </p:oleObj>
          </a:graphicData>
        </a:graphic>
      </p:graphicFrame>
      <p:sp>
        <p:nvSpPr>
          <p:cNvPr id="5" name="Rectangle 4"/>
          <p:cNvSpPr/>
          <p:nvPr/>
        </p:nvSpPr>
        <p:spPr>
          <a:xfrm>
            <a:off x="793740" y="3924757"/>
            <a:ext cx="5695960" cy="1569660"/>
          </a:xfrm>
          <a:prstGeom prst="rect">
            <a:avLst/>
          </a:prstGeom>
        </p:spPr>
        <p:txBody>
          <a:bodyPr wrap="square">
            <a:spAutoFit/>
          </a:bodyPr>
          <a:lstStyle/>
          <a:p>
            <a:pPr algn="l"/>
            <a:r>
              <a:rPr lang="en-US" sz="2400" dirty="0" smtClean="0">
                <a:solidFill>
                  <a:srgbClr val="66FFFF"/>
                </a:solidFill>
              </a:rPr>
              <a:t>Average Length of the system</a:t>
            </a:r>
          </a:p>
          <a:p>
            <a:pPr algn="l"/>
            <a:endParaRPr lang="en-US" sz="2400" dirty="0" smtClean="0">
              <a:solidFill>
                <a:srgbClr val="66FFFF"/>
              </a:solidFill>
            </a:endParaRPr>
          </a:p>
          <a:p>
            <a:pPr algn="l"/>
            <a:endParaRPr lang="en-US" sz="2400" dirty="0" smtClean="0">
              <a:solidFill>
                <a:srgbClr val="66FFFF"/>
              </a:solidFill>
            </a:endParaRPr>
          </a:p>
          <a:p>
            <a:pPr algn="l"/>
            <a:endParaRPr lang="en-US" sz="2400" dirty="0" smtClean="0">
              <a:solidFill>
                <a:srgbClr val="66FFFF"/>
              </a:solidFill>
            </a:endParaRPr>
          </a:p>
        </p:txBody>
      </p:sp>
      <p:sp>
        <p:nvSpPr>
          <p:cNvPr id="7" name="Rectangle 6"/>
          <p:cNvSpPr/>
          <p:nvPr/>
        </p:nvSpPr>
        <p:spPr>
          <a:xfrm>
            <a:off x="1130300" y="4530180"/>
            <a:ext cx="6134100" cy="830997"/>
          </a:xfrm>
          <a:prstGeom prst="rect">
            <a:avLst/>
          </a:prstGeom>
        </p:spPr>
        <p:txBody>
          <a:bodyPr wrap="square">
            <a:spAutoFit/>
          </a:bodyPr>
          <a:lstStyle/>
          <a:p>
            <a:pPr algn="l"/>
            <a:r>
              <a:rPr lang="en-US" sz="2400" i="1" dirty="0" smtClean="0"/>
              <a:t>L</a:t>
            </a:r>
            <a:r>
              <a:rPr lang="en-US" sz="2400" dirty="0" smtClean="0"/>
              <a:t> = </a:t>
            </a:r>
            <a:r>
              <a:rPr lang="en-US" sz="2400" i="1" dirty="0" err="1" smtClean="0"/>
              <a:t>L</a:t>
            </a:r>
            <a:r>
              <a:rPr lang="en-US" sz="2400" baseline="-25000" dirty="0" err="1" smtClean="0"/>
              <a:t>q</a:t>
            </a:r>
            <a:r>
              <a:rPr lang="en-US" sz="2400" dirty="0" smtClean="0"/>
              <a:t> + (</a:t>
            </a:r>
            <a:r>
              <a:rPr lang="en-US" sz="2400" i="1" dirty="0" smtClean="0">
                <a:latin typeface="Symbol" pitchFamily="18" charset="2"/>
              </a:rPr>
              <a:t></a:t>
            </a:r>
            <a:r>
              <a:rPr lang="en-US" sz="2400" dirty="0" smtClean="0"/>
              <a:t> /</a:t>
            </a:r>
            <a:r>
              <a:rPr lang="en-US" sz="2400" i="1" dirty="0" smtClean="0"/>
              <a:t>µ</a:t>
            </a:r>
            <a:r>
              <a:rPr lang="en-US" sz="2400" dirty="0" smtClean="0"/>
              <a:t>) = 1/3 + (30/30) = 4/3</a:t>
            </a:r>
          </a:p>
          <a:p>
            <a:pPr algn="l"/>
            <a:r>
              <a:rPr lang="en-US" sz="2400" dirty="0" smtClean="0"/>
              <a:t> </a:t>
            </a:r>
            <a:endParaRPr lang="en-US" sz="2400" dirty="0"/>
          </a:p>
        </p:txBody>
      </p:sp>
    </p:spTree>
  </p:cSld>
  <p:clrMapOvr>
    <a:masterClrMapping/>
  </p:clrMapOvr>
  <p:transition>
    <p:zoom/>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p:spPr>
        <p:txBody>
          <a:bodyPr/>
          <a:lstStyle/>
          <a:p>
            <a:r>
              <a:rPr lang="en-US" dirty="0"/>
              <a:t>Example:  SJJT, Inc. </a:t>
            </a:r>
            <a:r>
              <a:rPr lang="en-US" dirty="0" smtClean="0"/>
              <a:t>(C)</a:t>
            </a:r>
            <a:endParaRPr lang="en-US" dirty="0"/>
          </a:p>
        </p:txBody>
      </p:sp>
      <p:sp>
        <p:nvSpPr>
          <p:cNvPr id="26627" name="Rectangle 3"/>
          <p:cNvSpPr>
            <a:spLocks noGrp="1" noChangeArrowheads="1"/>
          </p:cNvSpPr>
          <p:nvPr>
            <p:ph type="body" idx="1"/>
          </p:nvPr>
        </p:nvSpPr>
        <p:spPr>
          <a:xfrm>
            <a:off x="685800" y="1077913"/>
            <a:ext cx="7808913" cy="1925637"/>
          </a:xfrm>
          <a:noFill/>
          <a:ln/>
        </p:spPr>
        <p:txBody>
          <a:bodyPr/>
          <a:lstStyle/>
          <a:p>
            <a:r>
              <a:rPr lang="en-US" dirty="0">
                <a:solidFill>
                  <a:srgbClr val="66FFFF"/>
                </a:solidFill>
              </a:rPr>
              <a:t>Average Time in </a:t>
            </a:r>
            <a:r>
              <a:rPr lang="en-US" dirty="0" smtClean="0">
                <a:solidFill>
                  <a:srgbClr val="66FFFF"/>
                </a:solidFill>
              </a:rPr>
              <a:t>Queue</a:t>
            </a:r>
          </a:p>
          <a:p>
            <a:pPr>
              <a:buNone/>
            </a:pPr>
            <a:endParaRPr lang="en-US" sz="800" dirty="0" smtClean="0">
              <a:solidFill>
                <a:srgbClr val="66FFFF"/>
              </a:solidFill>
            </a:endParaRPr>
          </a:p>
          <a:p>
            <a:pPr>
              <a:buNone/>
            </a:pPr>
            <a:r>
              <a:rPr lang="en-US" i="1" dirty="0" err="1" smtClean="0"/>
              <a:t>W</a:t>
            </a:r>
            <a:r>
              <a:rPr lang="en-US" baseline="-25000" dirty="0" err="1" smtClean="0"/>
              <a:t>q</a:t>
            </a:r>
            <a:r>
              <a:rPr lang="en-US" dirty="0" smtClean="0"/>
              <a:t> = </a:t>
            </a:r>
            <a:r>
              <a:rPr lang="en-US" i="1" dirty="0" err="1" smtClean="0"/>
              <a:t>L</a:t>
            </a:r>
            <a:r>
              <a:rPr lang="en-US" baseline="-25000" dirty="0" err="1" smtClean="0"/>
              <a:t>q</a:t>
            </a:r>
            <a:r>
              <a:rPr lang="en-US" baseline="-25000" dirty="0" smtClean="0"/>
              <a:t> </a:t>
            </a:r>
            <a:r>
              <a:rPr lang="en-US" dirty="0" smtClean="0"/>
              <a:t>/</a:t>
            </a:r>
            <a:r>
              <a:rPr lang="en-US" i="1" dirty="0" smtClean="0">
                <a:latin typeface="Symbol" pitchFamily="18" charset="2"/>
              </a:rPr>
              <a:t></a:t>
            </a:r>
            <a:r>
              <a:rPr lang="en-US" dirty="0" smtClean="0">
                <a:latin typeface="Symbol" pitchFamily="18" charset="2"/>
              </a:rPr>
              <a:t></a:t>
            </a:r>
            <a:r>
              <a:rPr lang="en-US" i="1" dirty="0" smtClean="0">
                <a:latin typeface="Symbol" pitchFamily="18" charset="2"/>
              </a:rPr>
              <a:t></a:t>
            </a:r>
            <a:r>
              <a:rPr lang="en-US" dirty="0" smtClean="0"/>
              <a:t>(1/3)/30 = 1/90 hr. =    0.67 min.</a:t>
            </a:r>
            <a:endParaRPr lang="en-US" dirty="0" smtClean="0">
              <a:solidFill>
                <a:srgbClr val="66FFFF"/>
              </a:solidFill>
            </a:endParaRPr>
          </a:p>
          <a:p>
            <a:endParaRPr lang="en-US" dirty="0" smtClean="0">
              <a:solidFill>
                <a:srgbClr val="66FFFF"/>
              </a:solidFill>
            </a:endParaRPr>
          </a:p>
          <a:p>
            <a:r>
              <a:rPr lang="en-US" dirty="0" smtClean="0">
                <a:solidFill>
                  <a:srgbClr val="66FFFF"/>
                </a:solidFill>
              </a:rPr>
              <a:t>Average Time in System</a:t>
            </a:r>
          </a:p>
          <a:p>
            <a:pPr>
              <a:buNone/>
            </a:pPr>
            <a:endParaRPr lang="en-US" sz="800" dirty="0">
              <a:solidFill>
                <a:srgbClr val="66FFFF"/>
              </a:solidFill>
            </a:endParaRPr>
          </a:p>
          <a:p>
            <a:pPr>
              <a:buFont typeface="Monotype Sorts" pitchFamily="2" charset="2"/>
              <a:buNone/>
            </a:pPr>
            <a:endParaRPr lang="en-US" sz="800" dirty="0">
              <a:solidFill>
                <a:schemeClr val="tx2"/>
              </a:solidFill>
            </a:endParaRPr>
          </a:p>
          <a:p>
            <a:pPr>
              <a:buNone/>
            </a:pPr>
            <a:r>
              <a:rPr lang="en-US" i="1" dirty="0" smtClean="0"/>
              <a:t>W</a:t>
            </a:r>
            <a:r>
              <a:rPr lang="en-US" dirty="0" smtClean="0"/>
              <a:t> = </a:t>
            </a:r>
            <a:r>
              <a:rPr lang="en-US" i="1" dirty="0" smtClean="0"/>
              <a:t>L</a:t>
            </a:r>
            <a:r>
              <a:rPr lang="en-US" dirty="0" smtClean="0"/>
              <a:t>/</a:t>
            </a:r>
            <a:r>
              <a:rPr lang="en-US" i="1" dirty="0" smtClean="0">
                <a:latin typeface="Symbol" pitchFamily="18" charset="2"/>
              </a:rPr>
              <a:t></a:t>
            </a:r>
            <a:r>
              <a:rPr lang="en-US" dirty="0" smtClean="0">
                <a:latin typeface="Symbol" pitchFamily="18" charset="2"/>
              </a:rPr>
              <a:t></a:t>
            </a:r>
            <a:r>
              <a:rPr lang="en-US" i="1" dirty="0" smtClean="0">
                <a:latin typeface="Symbol" pitchFamily="18" charset="2"/>
              </a:rPr>
              <a:t></a:t>
            </a:r>
            <a:r>
              <a:rPr lang="en-US" dirty="0" smtClean="0"/>
              <a:t>(4/3)/30 = 4/90 hr. =    2.67 min.</a:t>
            </a:r>
            <a:endParaRPr lang="en-US" b="1" dirty="0" smtClean="0">
              <a:solidFill>
                <a:schemeClr val="tx2"/>
              </a:solidFill>
            </a:endParaRPr>
          </a:p>
          <a:p>
            <a:pPr>
              <a:buFont typeface="Monotype Sorts" pitchFamily="2" charset="2"/>
              <a:buNone/>
            </a:pPr>
            <a:endParaRPr lang="en-US" b="1" dirty="0" smtClean="0">
              <a:solidFill>
                <a:schemeClr val="tx2"/>
              </a:solidFill>
            </a:endParaRPr>
          </a:p>
          <a:p>
            <a:pPr>
              <a:buFont typeface="Monotype Sorts" pitchFamily="2" charset="2"/>
              <a:buNone/>
            </a:pPr>
            <a:r>
              <a:rPr lang="en-US" b="1" dirty="0" smtClean="0"/>
              <a:t>Question</a:t>
            </a:r>
            <a:endParaRPr lang="en-US" b="1" dirty="0"/>
          </a:p>
          <a:p>
            <a:pPr>
              <a:buFont typeface="Monotype Sorts" pitchFamily="2" charset="2"/>
              <a:buNone/>
            </a:pPr>
            <a:r>
              <a:rPr lang="en-US" dirty="0"/>
              <a:t>		What is the average turnaround time for an order with both Joe and Fred working?</a:t>
            </a:r>
          </a:p>
        </p:txBody>
      </p:sp>
    </p:spTree>
  </p:cSld>
  <p:clrMapOvr>
    <a:masterClrMapping/>
  </p:clrMapOvr>
  <p:transition>
    <p:zoom/>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p:spPr>
        <p:txBody>
          <a:bodyPr/>
          <a:lstStyle/>
          <a:p>
            <a:r>
              <a:rPr lang="en-US"/>
              <a:t>Example:  SJJT, Inc. (C)</a:t>
            </a:r>
          </a:p>
        </p:txBody>
      </p:sp>
      <p:sp>
        <p:nvSpPr>
          <p:cNvPr id="28675" name="Rectangle 3"/>
          <p:cNvSpPr>
            <a:spLocks noGrp="1" noChangeArrowheads="1"/>
          </p:cNvSpPr>
          <p:nvPr>
            <p:ph type="body" idx="1"/>
          </p:nvPr>
        </p:nvSpPr>
        <p:spPr>
          <a:xfrm>
            <a:off x="687388" y="1079500"/>
            <a:ext cx="7747000" cy="3475038"/>
          </a:xfrm>
          <a:noFill/>
          <a:ln/>
        </p:spPr>
        <p:txBody>
          <a:bodyPr/>
          <a:lstStyle/>
          <a:p>
            <a:r>
              <a:rPr lang="en-US">
                <a:solidFill>
                  <a:srgbClr val="66FFFF"/>
                </a:solidFill>
              </a:rPr>
              <a:t>Economic Analysis of Queuing Systems</a:t>
            </a:r>
          </a:p>
          <a:p>
            <a:pPr>
              <a:buFont typeface="Monotype Sorts" pitchFamily="2" charset="2"/>
              <a:buNone/>
            </a:pPr>
            <a:r>
              <a:rPr lang="en-US"/>
              <a:t>		The advertising campaign of Smith, Jones, Johnson and Thomas, Inc. (see problems (A) and (B)) was so successful that business actually doubled.  The mean rate of stock orders arriving at the exchange is now 40 per hour and the company must decide how many floor traders to employ.  Each floor trader hired can process an order in an average time of 2 minutes.</a:t>
            </a:r>
          </a:p>
        </p:txBody>
      </p:sp>
    </p:spTree>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836613" y="242888"/>
            <a:ext cx="7475537" cy="433387"/>
          </a:xfrm>
          <a:noFill/>
          <a:ln/>
        </p:spPr>
        <p:txBody>
          <a:bodyPr/>
          <a:lstStyle/>
          <a:p>
            <a:r>
              <a:rPr lang="en-US" dirty="0" smtClean="0"/>
              <a:t>Exponential Distribution</a:t>
            </a:r>
            <a:endParaRPr lang="en-US" dirty="0"/>
          </a:p>
        </p:txBody>
      </p:sp>
      <p:sp>
        <p:nvSpPr>
          <p:cNvPr id="8195" name="Rectangle 3"/>
          <p:cNvSpPr>
            <a:spLocks noGrp="1" noChangeArrowheads="1"/>
          </p:cNvSpPr>
          <p:nvPr>
            <p:ph type="body" idx="1"/>
          </p:nvPr>
        </p:nvSpPr>
        <p:spPr>
          <a:xfrm>
            <a:off x="687388" y="1081088"/>
            <a:ext cx="8012112" cy="5091112"/>
          </a:xfrm>
          <a:noFill/>
          <a:ln/>
        </p:spPr>
        <p:txBody>
          <a:bodyPr/>
          <a:lstStyle/>
          <a:p>
            <a:r>
              <a:rPr lang="en-US" dirty="0" smtClean="0"/>
              <a:t>An exponential distribution is a continuous random variable that can take on any positive value.</a:t>
            </a:r>
            <a:endParaRPr lang="en-US" dirty="0"/>
          </a:p>
          <a:p>
            <a:pPr>
              <a:lnSpc>
                <a:spcPct val="90000"/>
              </a:lnSpc>
            </a:pPr>
            <a:r>
              <a:rPr lang="en-US" dirty="0" smtClean="0"/>
              <a:t>Formula: </a:t>
            </a:r>
            <a:r>
              <a:rPr lang="en-US" i="1" dirty="0" smtClean="0"/>
              <a:t>f(x) </a:t>
            </a:r>
            <a:r>
              <a:rPr lang="en-US" dirty="0" smtClean="0"/>
              <a:t>= </a:t>
            </a:r>
            <a:r>
              <a:rPr lang="en-US" dirty="0" smtClean="0">
                <a:latin typeface="Symbol" pitchFamily="18" charset="2"/>
              </a:rPr>
              <a:t>l</a:t>
            </a:r>
            <a:r>
              <a:rPr lang="en-US" dirty="0" smtClean="0"/>
              <a:t> e </a:t>
            </a:r>
            <a:r>
              <a:rPr lang="en-US" baseline="30000" dirty="0" smtClean="0"/>
              <a:t>(-</a:t>
            </a:r>
            <a:r>
              <a:rPr lang="en-US" baseline="30000" dirty="0" smtClean="0">
                <a:latin typeface="Symbol" pitchFamily="18" charset="2"/>
              </a:rPr>
              <a:t>l</a:t>
            </a:r>
            <a:r>
              <a:rPr lang="en-US" baseline="30000" dirty="0" smtClean="0"/>
              <a:t>x) </a:t>
            </a:r>
            <a:r>
              <a:rPr lang="en-US" dirty="0" smtClean="0"/>
              <a:t> ;  </a:t>
            </a:r>
            <a:r>
              <a:rPr lang="en-US" i="1" dirty="0" smtClean="0"/>
              <a:t>F(x) </a:t>
            </a:r>
            <a:r>
              <a:rPr lang="en-US" dirty="0" smtClean="0"/>
              <a:t>= </a:t>
            </a:r>
            <a:r>
              <a:rPr lang="en-US" i="1" dirty="0" smtClean="0"/>
              <a:t>P(X </a:t>
            </a:r>
            <a:r>
              <a:rPr lang="en-US" i="1" u="sng" dirty="0" smtClean="0"/>
              <a:t>&lt;</a:t>
            </a:r>
            <a:r>
              <a:rPr lang="en-US" i="1" dirty="0" smtClean="0"/>
              <a:t> x) </a:t>
            </a:r>
            <a:r>
              <a:rPr lang="en-US" dirty="0" smtClean="0"/>
              <a:t>= 1- e </a:t>
            </a:r>
            <a:r>
              <a:rPr lang="en-US" baseline="30000" dirty="0" smtClean="0"/>
              <a:t>(-</a:t>
            </a:r>
            <a:r>
              <a:rPr lang="en-US" baseline="30000" dirty="0" smtClean="0">
                <a:latin typeface="Symbol" pitchFamily="18" charset="2"/>
              </a:rPr>
              <a:t>l</a:t>
            </a:r>
            <a:r>
              <a:rPr lang="en-US" baseline="30000" dirty="0" smtClean="0"/>
              <a:t>x)</a:t>
            </a:r>
            <a:endParaRPr lang="en-US" dirty="0" smtClean="0"/>
          </a:p>
          <a:p>
            <a:pPr>
              <a:lnSpc>
                <a:spcPct val="90000"/>
              </a:lnSpc>
              <a:buNone/>
            </a:pPr>
            <a:r>
              <a:rPr lang="en-US" dirty="0" smtClean="0"/>
              <a:t>			for </a:t>
            </a:r>
            <a:r>
              <a:rPr lang="en-US" dirty="0" smtClean="0">
                <a:latin typeface="Symbol" pitchFamily="18" charset="2"/>
              </a:rPr>
              <a:t>l </a:t>
            </a:r>
            <a:r>
              <a:rPr lang="en-US" dirty="0" smtClean="0"/>
              <a:t>&gt; 0, and 0 &lt; x &lt;  infinity.</a:t>
            </a:r>
          </a:p>
          <a:p>
            <a:pPr>
              <a:lnSpc>
                <a:spcPct val="90000"/>
              </a:lnSpc>
            </a:pPr>
            <a:r>
              <a:rPr lang="en-US" dirty="0" smtClean="0"/>
              <a:t>Example: </a:t>
            </a:r>
            <a:r>
              <a:rPr lang="en-US" dirty="0" smtClean="0">
                <a:latin typeface="Symbol" pitchFamily="18" charset="2"/>
              </a:rPr>
              <a:t>l</a:t>
            </a:r>
            <a:r>
              <a:rPr lang="en-US" dirty="0" smtClean="0"/>
              <a:t> </a:t>
            </a:r>
            <a:r>
              <a:rPr lang="en-US" dirty="0" smtClean="0"/>
              <a:t>= </a:t>
            </a:r>
            <a:r>
              <a:rPr lang="en-US" dirty="0" smtClean="0"/>
              <a:t>3</a:t>
            </a:r>
            <a:endParaRPr lang="en-US" dirty="0" smtClean="0"/>
          </a:p>
          <a:p>
            <a:pPr>
              <a:lnSpc>
                <a:spcPct val="90000"/>
              </a:lnSpc>
              <a:buNone/>
            </a:pPr>
            <a:endParaRPr lang="en-US" dirty="0" smtClean="0"/>
          </a:p>
          <a:p>
            <a:pPr>
              <a:lnSpc>
                <a:spcPct val="90000"/>
              </a:lnSpc>
            </a:pPr>
            <a:r>
              <a:rPr lang="en-US" i="1" dirty="0" smtClean="0"/>
              <a:t>f(x=5) </a:t>
            </a:r>
            <a:r>
              <a:rPr lang="en-US" dirty="0" smtClean="0"/>
              <a:t>=</a:t>
            </a:r>
          </a:p>
          <a:p>
            <a:pPr>
              <a:lnSpc>
                <a:spcPct val="90000"/>
              </a:lnSpc>
            </a:pPr>
            <a:endParaRPr lang="en-US" dirty="0" smtClean="0"/>
          </a:p>
          <a:p>
            <a:pPr>
              <a:lnSpc>
                <a:spcPct val="90000"/>
              </a:lnSpc>
            </a:pPr>
            <a:endParaRPr lang="en-US" dirty="0" smtClean="0"/>
          </a:p>
          <a:p>
            <a:pPr>
              <a:lnSpc>
                <a:spcPct val="90000"/>
              </a:lnSpc>
            </a:pPr>
            <a:r>
              <a:rPr lang="en-US" i="1" dirty="0" smtClean="0"/>
              <a:t>F(x=5)</a:t>
            </a:r>
            <a:endParaRPr lang="en-US" dirty="0" smtClean="0"/>
          </a:p>
          <a:p>
            <a:endParaRPr lang="en-US" dirty="0"/>
          </a:p>
        </p:txBody>
      </p:sp>
    </p:spTree>
  </p:cSld>
  <p:clrMapOvr>
    <a:masterClrMapping/>
  </p:clrMapOvr>
  <p:transition>
    <p:zo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a:t>Example:  SJJT, Inc. (C)</a:t>
            </a:r>
          </a:p>
        </p:txBody>
      </p:sp>
      <p:sp>
        <p:nvSpPr>
          <p:cNvPr id="82947" name="Rectangle 3"/>
          <p:cNvSpPr>
            <a:spLocks noGrp="1" noChangeArrowheads="1"/>
          </p:cNvSpPr>
          <p:nvPr>
            <p:ph type="body" idx="1"/>
          </p:nvPr>
        </p:nvSpPr>
        <p:spPr>
          <a:xfrm>
            <a:off x="687388" y="1079500"/>
            <a:ext cx="7772400" cy="2801938"/>
          </a:xfrm>
        </p:spPr>
        <p:txBody>
          <a:bodyPr/>
          <a:lstStyle/>
          <a:p>
            <a:r>
              <a:rPr lang="en-US">
                <a:solidFill>
                  <a:srgbClr val="66FFFF"/>
                </a:solidFill>
              </a:rPr>
              <a:t>Economic Analysis of Queuing Systems</a:t>
            </a:r>
            <a:r>
              <a:rPr lang="en-US"/>
              <a:t> </a:t>
            </a:r>
          </a:p>
          <a:p>
            <a:pPr>
              <a:buFont typeface="Monotype Sorts" pitchFamily="2" charset="2"/>
              <a:buNone/>
            </a:pPr>
            <a:r>
              <a:rPr lang="en-US"/>
              <a:t>		Based on a number of factors the brokerage firm has determined the average waiting cost per minute for an order to be $.50.  Floor traders hired will earn $20 per hour in wages and benefits.  Using this information compare the total hourly cost of hiring 2 traders with that of hiring 3 traders.</a:t>
            </a:r>
          </a:p>
        </p:txBody>
      </p:sp>
    </p:spTree>
  </p:cSld>
  <p:clrMapOvr>
    <a:masterClrMapping/>
  </p:clrMapOvr>
  <p:transition>
    <p:zoom/>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6" name="Rectangle 4"/>
          <p:cNvSpPr>
            <a:spLocks noChangeArrowheads="1"/>
          </p:cNvSpPr>
          <p:nvPr/>
        </p:nvSpPr>
        <p:spPr bwMode="auto">
          <a:xfrm>
            <a:off x="3333750" y="2000250"/>
            <a:ext cx="2254250" cy="55880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endParaRPr lang="en-US"/>
          </a:p>
        </p:txBody>
      </p:sp>
      <p:sp>
        <p:nvSpPr>
          <p:cNvPr id="141314"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rPr>
              <a:t>Economic Analysis of Waiting Lines</a:t>
            </a:r>
          </a:p>
        </p:txBody>
      </p:sp>
      <p:sp>
        <p:nvSpPr>
          <p:cNvPr id="141315" name="Rectangle 3"/>
          <p:cNvSpPr>
            <a:spLocks noChangeArrowheads="1"/>
          </p:cNvSpPr>
          <p:nvPr/>
        </p:nvSpPr>
        <p:spPr bwMode="auto">
          <a:xfrm>
            <a:off x="673100" y="1144588"/>
            <a:ext cx="7950200" cy="3530600"/>
          </a:xfrm>
          <a:prstGeom prst="rect">
            <a:avLst/>
          </a:prstGeom>
          <a:noFill/>
          <a:ln w="12700">
            <a:noFill/>
            <a:miter lim="800000"/>
            <a:headEnd/>
            <a:tailEnd/>
          </a:ln>
          <a:effectLst/>
        </p:spPr>
        <p:txBody>
          <a:bodyPr>
            <a:spAutoFit/>
          </a:bodyPr>
          <a:lstStyle/>
          <a:p>
            <a:pPr algn="l">
              <a:buClr>
                <a:srgbClr val="8CF4EA"/>
              </a:buClr>
              <a:buSzPct val="140000"/>
              <a:buFont typeface="Wingdings" pitchFamily="2" charset="2"/>
              <a:buChar char="§"/>
            </a:pPr>
            <a:r>
              <a:rPr lang="en-US" sz="2400">
                <a:effectLst>
                  <a:outerShdw blurRad="38100" dist="38100" dir="2700000" algn="tl">
                    <a:srgbClr val="000000"/>
                  </a:outerShdw>
                </a:effectLst>
                <a:cs typeface="Times New Roman" pitchFamily="18" charset="0"/>
                <a:sym typeface="Symbol" pitchFamily="18" charset="2"/>
              </a:rPr>
              <a:t>  The total cost model includes the cost of waiting and</a:t>
            </a:r>
          </a:p>
          <a:p>
            <a:pPr algn="l">
              <a:buClr>
                <a:srgbClr val="8CF4EA"/>
              </a:buClr>
              <a:buFont typeface="Wingdings" pitchFamily="2" charset="2"/>
              <a:buNone/>
            </a:pPr>
            <a:r>
              <a:rPr lang="en-US" sz="2400">
                <a:effectLst>
                  <a:outerShdw blurRad="38100" dist="38100" dir="2700000" algn="tl">
                    <a:srgbClr val="000000"/>
                  </a:outerShdw>
                </a:effectLst>
                <a:cs typeface="Times New Roman" pitchFamily="18" charset="0"/>
                <a:sym typeface="Symbol" pitchFamily="18" charset="2"/>
              </a:rPr>
              <a:t>    the cost of service.</a:t>
            </a:r>
          </a:p>
          <a:p>
            <a:pPr algn="l"/>
            <a:r>
              <a:rPr lang="en-US" sz="1000">
                <a:effectLst>
                  <a:outerShdw blurRad="38100" dist="38100" dir="2700000" algn="tl">
                    <a:srgbClr val="000000"/>
                  </a:outerShdw>
                </a:effectLst>
                <a:ea typeface="Calibri" pitchFamily="34" charset="0"/>
                <a:cs typeface="Calibri" pitchFamily="34" charset="0"/>
                <a:sym typeface="Symbol" pitchFamily="18" charset="2"/>
              </a:rPr>
              <a:t> </a:t>
            </a:r>
          </a:p>
          <a:p>
            <a:pPr algn="l"/>
            <a:r>
              <a:rPr lang="en-US" sz="2400" i="1">
                <a:effectLst>
                  <a:outerShdw blurRad="38100" dist="38100" dir="2700000" algn="tl">
                    <a:srgbClr val="000000"/>
                  </a:outerShdw>
                </a:effectLst>
                <a:cs typeface="Times New Roman" pitchFamily="18" charset="0"/>
                <a:sym typeface="Symbol" pitchFamily="18" charset="2"/>
              </a:rPr>
              <a:t>			TC</a:t>
            </a:r>
            <a:r>
              <a:rPr lang="en-US" sz="2400">
                <a:effectLst>
                  <a:outerShdw blurRad="38100" dist="38100" dir="2700000" algn="tl">
                    <a:srgbClr val="000000"/>
                  </a:outerShdw>
                </a:effectLst>
                <a:cs typeface="Times New Roman" pitchFamily="18" charset="0"/>
                <a:sym typeface="Symbol" pitchFamily="18" charset="2"/>
              </a:rPr>
              <a:t> </a:t>
            </a:r>
            <a:r>
              <a:rPr lang="en-US" sz="2400">
                <a:effectLst>
                  <a:outerShdw blurRad="38100" dist="38100" dir="2700000" algn="tl">
                    <a:srgbClr val="000000"/>
                  </a:outerShdw>
                </a:effectLst>
                <a:cs typeface="Times New Roman" pitchFamily="18" charset="0"/>
              </a:rPr>
              <a:t> c</a:t>
            </a:r>
            <a:r>
              <a:rPr lang="en-US" sz="2400" baseline="-30000">
                <a:effectLst>
                  <a:outerShdw blurRad="38100" dist="38100" dir="2700000" algn="tl">
                    <a:srgbClr val="000000"/>
                  </a:outerShdw>
                </a:effectLst>
                <a:cs typeface="Times New Roman" pitchFamily="18" charset="0"/>
                <a:sym typeface="Symbol" pitchFamily="18" charset="2"/>
              </a:rPr>
              <a:t>w</a:t>
            </a:r>
            <a:r>
              <a:rPr lang="en-US" sz="2400" i="1">
                <a:effectLst>
                  <a:outerShdw blurRad="38100" dist="38100" dir="2700000" algn="tl">
                    <a:srgbClr val="000000"/>
                  </a:outerShdw>
                </a:effectLst>
                <a:cs typeface="Times New Roman" pitchFamily="18" charset="0"/>
                <a:sym typeface="Symbol" pitchFamily="18" charset="2"/>
              </a:rPr>
              <a:t>L</a:t>
            </a:r>
            <a:r>
              <a:rPr lang="en-US" sz="2400">
                <a:effectLst>
                  <a:outerShdw blurRad="38100" dist="38100" dir="2700000" algn="tl">
                    <a:srgbClr val="000000"/>
                  </a:outerShdw>
                </a:effectLst>
                <a:cs typeface="Times New Roman" pitchFamily="18" charset="0"/>
                <a:sym typeface="Symbol" pitchFamily="18" charset="2"/>
              </a:rPr>
              <a:t> </a:t>
            </a:r>
            <a:r>
              <a:rPr lang="en-US" sz="2400">
                <a:effectLst>
                  <a:outerShdw blurRad="38100" dist="38100" dir="2700000" algn="tl">
                    <a:srgbClr val="000000"/>
                  </a:outerShdw>
                </a:effectLst>
                <a:cs typeface="Times New Roman" pitchFamily="18" charset="0"/>
              </a:rPr>
              <a:t> </a:t>
            </a:r>
            <a:r>
              <a:rPr lang="en-US" sz="2400" i="1">
                <a:effectLst>
                  <a:outerShdw blurRad="38100" dist="38100" dir="2700000" algn="tl">
                    <a:srgbClr val="000000"/>
                  </a:outerShdw>
                </a:effectLst>
                <a:cs typeface="Times New Roman" pitchFamily="18" charset="0"/>
                <a:sym typeface="Symbol" pitchFamily="18" charset="2"/>
              </a:rPr>
              <a:t>c</a:t>
            </a:r>
            <a:r>
              <a:rPr lang="en-US" sz="2400" baseline="-30000">
                <a:effectLst>
                  <a:outerShdw blurRad="38100" dist="38100" dir="2700000" algn="tl">
                    <a:srgbClr val="000000"/>
                  </a:outerShdw>
                </a:effectLst>
                <a:cs typeface="Times New Roman" pitchFamily="18" charset="0"/>
                <a:sym typeface="Symbol" pitchFamily="18" charset="2"/>
              </a:rPr>
              <a:t>s</a:t>
            </a:r>
            <a:r>
              <a:rPr lang="en-US" sz="2400" i="1">
                <a:effectLst>
                  <a:outerShdw blurRad="38100" dist="38100" dir="2700000" algn="tl">
                    <a:srgbClr val="000000"/>
                  </a:outerShdw>
                </a:effectLst>
                <a:cs typeface="Times New Roman" pitchFamily="18" charset="0"/>
                <a:sym typeface="Symbol" pitchFamily="18" charset="2"/>
              </a:rPr>
              <a:t>k</a:t>
            </a:r>
            <a:r>
              <a:rPr lang="en-US" sz="2400">
                <a:effectLst>
                  <a:outerShdw blurRad="38100" dist="38100" dir="2700000" algn="tl">
                    <a:srgbClr val="000000"/>
                  </a:outerShdw>
                </a:effectLst>
                <a:sym typeface="Symbol" pitchFamily="18" charset="2"/>
              </a:rPr>
              <a:t> </a:t>
            </a:r>
            <a:endParaRPr lang="en-US" sz="2400">
              <a:effectLst>
                <a:outerShdw blurRad="38100" dist="38100" dir="2700000" algn="tl">
                  <a:srgbClr val="000000"/>
                </a:outerShdw>
              </a:effectLst>
              <a:cs typeface="Times New Roman" pitchFamily="18" charset="0"/>
              <a:sym typeface="Symbol" pitchFamily="18" charset="2"/>
            </a:endParaRPr>
          </a:p>
          <a:p>
            <a:pPr algn="l"/>
            <a:r>
              <a:rPr lang="en-US" sz="2400">
                <a:effectLst>
                  <a:outerShdw blurRad="38100" dist="38100" dir="2700000" algn="tl">
                    <a:srgbClr val="000000"/>
                  </a:outerShdw>
                </a:effectLst>
                <a:ea typeface="Calibri" pitchFamily="34" charset="0"/>
                <a:cs typeface="Calibri" pitchFamily="34" charset="0"/>
              </a:rPr>
              <a:t>    where:</a:t>
            </a:r>
          </a:p>
          <a:p>
            <a:pPr algn="l"/>
            <a:r>
              <a:rPr lang="en-US" sz="2400" i="1">
                <a:effectLst>
                  <a:outerShdw blurRad="38100" dist="38100" dir="2700000" algn="tl">
                    <a:srgbClr val="000000"/>
                  </a:outerShdw>
                </a:effectLst>
                <a:ea typeface="Calibri" pitchFamily="34" charset="0"/>
                <a:cs typeface="Calibri" pitchFamily="34" charset="0"/>
              </a:rPr>
              <a:t>      c</a:t>
            </a:r>
            <a:r>
              <a:rPr lang="en-US" sz="2400" baseline="-30000">
                <a:effectLst>
                  <a:outerShdw blurRad="38100" dist="38100" dir="2700000" algn="tl">
                    <a:srgbClr val="000000"/>
                  </a:outerShdw>
                </a:effectLst>
                <a:ea typeface="Calibri" pitchFamily="34" charset="0"/>
                <a:cs typeface="Calibri" pitchFamily="34" charset="0"/>
              </a:rPr>
              <a:t>w</a:t>
            </a:r>
            <a:r>
              <a:rPr lang="en-US" sz="2400">
                <a:effectLst>
                  <a:outerShdw blurRad="38100" dist="38100" dir="2700000" algn="tl">
                    <a:srgbClr val="000000"/>
                  </a:outerShdw>
                </a:effectLst>
                <a:ea typeface="Calibri" pitchFamily="34" charset="0"/>
                <a:cs typeface="Calibri" pitchFamily="34" charset="0"/>
              </a:rPr>
              <a:t> </a:t>
            </a:r>
            <a:r>
              <a:rPr lang="en-US" sz="2400" i="1">
                <a:effectLst>
                  <a:outerShdw blurRad="38100" dist="38100" dir="2700000" algn="tl">
                    <a:srgbClr val="000000"/>
                  </a:outerShdw>
                </a:effectLst>
                <a:ea typeface="Calibri" pitchFamily="34" charset="0"/>
                <a:cs typeface="Calibri" pitchFamily="34" charset="0"/>
                <a:sym typeface="Symbol" pitchFamily="18" charset="2"/>
              </a:rPr>
              <a:t></a:t>
            </a:r>
            <a:r>
              <a:rPr lang="en-US" sz="2400">
                <a:effectLst>
                  <a:outerShdw blurRad="38100" dist="38100" dir="2700000" algn="tl">
                    <a:srgbClr val="000000"/>
                  </a:outerShdw>
                </a:effectLst>
                <a:ea typeface="Calibri" pitchFamily="34" charset="0"/>
                <a:cs typeface="Calibri" pitchFamily="34" charset="0"/>
              </a:rPr>
              <a:t>  the waiting cost per time period for each unit</a:t>
            </a:r>
            <a:endParaRPr lang="en-US" sz="2400">
              <a:effectLst>
                <a:outerShdw blurRad="38100" dist="38100" dir="2700000" algn="tl">
                  <a:srgbClr val="000000"/>
                </a:outerShdw>
              </a:effectLst>
              <a:ea typeface="Calibri" pitchFamily="34" charset="0"/>
              <a:cs typeface="Calibri" pitchFamily="34" charset="0"/>
              <a:sym typeface="Symbol" pitchFamily="18" charset="2"/>
            </a:endParaRPr>
          </a:p>
          <a:p>
            <a:pPr algn="l"/>
            <a:r>
              <a:rPr lang="en-US" sz="2400">
                <a:effectLst>
                  <a:outerShdw blurRad="38100" dist="38100" dir="2700000" algn="tl">
                    <a:srgbClr val="000000"/>
                  </a:outerShdw>
                </a:effectLst>
                <a:ea typeface="Calibri" pitchFamily="34" charset="0"/>
                <a:cs typeface="Calibri" pitchFamily="34" charset="0"/>
                <a:sym typeface="Symbol" pitchFamily="18" charset="2"/>
              </a:rPr>
              <a:t>        </a:t>
            </a:r>
            <a:r>
              <a:rPr lang="en-US" sz="2400" i="1">
                <a:effectLst>
                  <a:outerShdw blurRad="38100" dist="38100" dir="2700000" algn="tl">
                    <a:srgbClr val="000000"/>
                  </a:outerShdw>
                </a:effectLst>
                <a:ea typeface="Calibri" pitchFamily="34" charset="0"/>
                <a:cs typeface="Calibri" pitchFamily="34" charset="0"/>
                <a:sym typeface="Symbol" pitchFamily="18" charset="2"/>
              </a:rPr>
              <a:t>L</a:t>
            </a:r>
            <a:r>
              <a:rPr lang="en-US" sz="2400">
                <a:effectLst>
                  <a:outerShdw blurRad="38100" dist="38100" dir="2700000" algn="tl">
                    <a:srgbClr val="000000"/>
                  </a:outerShdw>
                </a:effectLst>
                <a:ea typeface="Calibri" pitchFamily="34" charset="0"/>
                <a:cs typeface="Calibri" pitchFamily="34" charset="0"/>
                <a:sym typeface="Symbol" pitchFamily="18" charset="2"/>
              </a:rPr>
              <a:t> </a:t>
            </a:r>
            <a:r>
              <a:rPr lang="en-US" sz="2400" i="1">
                <a:effectLst>
                  <a:outerShdw blurRad="38100" dist="38100" dir="2700000" algn="tl">
                    <a:srgbClr val="000000"/>
                  </a:outerShdw>
                </a:effectLst>
                <a:ea typeface="Calibri" pitchFamily="34" charset="0"/>
                <a:cs typeface="Calibri" pitchFamily="34" charset="0"/>
                <a:sym typeface="Symbol" pitchFamily="18" charset="2"/>
              </a:rPr>
              <a:t> </a:t>
            </a:r>
            <a:r>
              <a:rPr lang="en-US" sz="2400">
                <a:effectLst>
                  <a:outerShdw blurRad="38100" dist="38100" dir="2700000" algn="tl">
                    <a:srgbClr val="000000"/>
                  </a:outerShdw>
                </a:effectLst>
                <a:ea typeface="Calibri" pitchFamily="34" charset="0"/>
                <a:cs typeface="Calibri" pitchFamily="34" charset="0"/>
              </a:rPr>
              <a:t> the average number of units in the system</a:t>
            </a:r>
            <a:endParaRPr lang="en-US" sz="2400">
              <a:effectLst>
                <a:outerShdw blurRad="38100" dist="38100" dir="2700000" algn="tl">
                  <a:srgbClr val="000000"/>
                </a:outerShdw>
              </a:effectLst>
              <a:ea typeface="Calibri" pitchFamily="34" charset="0"/>
              <a:cs typeface="Calibri" pitchFamily="34" charset="0"/>
              <a:sym typeface="Symbol" pitchFamily="18" charset="2"/>
            </a:endParaRPr>
          </a:p>
          <a:p>
            <a:pPr algn="l"/>
            <a:r>
              <a:rPr lang="en-US" sz="2400">
                <a:effectLst>
                  <a:outerShdw blurRad="38100" dist="38100" dir="2700000" algn="tl">
                    <a:srgbClr val="000000"/>
                  </a:outerShdw>
                </a:effectLst>
                <a:ea typeface="Calibri" pitchFamily="34" charset="0"/>
                <a:cs typeface="Calibri" pitchFamily="34" charset="0"/>
                <a:sym typeface="Symbol" pitchFamily="18" charset="2"/>
              </a:rPr>
              <a:t>       </a:t>
            </a:r>
            <a:r>
              <a:rPr lang="en-US" sz="2400" i="1">
                <a:effectLst>
                  <a:outerShdw blurRad="38100" dist="38100" dir="2700000" algn="tl">
                    <a:srgbClr val="000000"/>
                  </a:outerShdw>
                </a:effectLst>
                <a:ea typeface="Calibri" pitchFamily="34" charset="0"/>
                <a:cs typeface="Calibri" pitchFamily="34" charset="0"/>
                <a:sym typeface="Symbol" pitchFamily="18" charset="2"/>
              </a:rPr>
              <a:t>c</a:t>
            </a:r>
            <a:r>
              <a:rPr lang="en-US" sz="2400" baseline="-30000">
                <a:effectLst>
                  <a:outerShdw blurRad="38100" dist="38100" dir="2700000" algn="tl">
                    <a:srgbClr val="000000"/>
                  </a:outerShdw>
                </a:effectLst>
                <a:ea typeface="Calibri" pitchFamily="34" charset="0"/>
                <a:cs typeface="Calibri" pitchFamily="34" charset="0"/>
                <a:sym typeface="Symbol" pitchFamily="18" charset="2"/>
              </a:rPr>
              <a:t>s</a:t>
            </a:r>
            <a:r>
              <a:rPr lang="en-US" sz="2400">
                <a:effectLst>
                  <a:outerShdw blurRad="38100" dist="38100" dir="2700000" algn="tl">
                    <a:srgbClr val="000000"/>
                  </a:outerShdw>
                </a:effectLst>
                <a:ea typeface="Calibri" pitchFamily="34" charset="0"/>
                <a:cs typeface="Calibri" pitchFamily="34" charset="0"/>
                <a:sym typeface="Symbol" pitchFamily="18" charset="2"/>
              </a:rPr>
              <a:t> </a:t>
            </a:r>
            <a:r>
              <a:rPr lang="en-US" sz="2400" i="1">
                <a:effectLst>
                  <a:outerShdw blurRad="38100" dist="38100" dir="2700000" algn="tl">
                    <a:srgbClr val="000000"/>
                  </a:outerShdw>
                </a:effectLst>
                <a:ea typeface="Calibri" pitchFamily="34" charset="0"/>
                <a:cs typeface="Calibri" pitchFamily="34" charset="0"/>
                <a:sym typeface="Symbol" pitchFamily="18" charset="2"/>
              </a:rPr>
              <a:t></a:t>
            </a:r>
            <a:r>
              <a:rPr lang="en-US" sz="2400">
                <a:effectLst>
                  <a:outerShdw blurRad="38100" dist="38100" dir="2700000" algn="tl">
                    <a:srgbClr val="000000"/>
                  </a:outerShdw>
                </a:effectLst>
                <a:ea typeface="Calibri" pitchFamily="34" charset="0"/>
                <a:cs typeface="Calibri" pitchFamily="34" charset="0"/>
              </a:rPr>
              <a:t>  the service cost per time period for each channel</a:t>
            </a:r>
            <a:endParaRPr lang="en-US" sz="2400">
              <a:effectLst>
                <a:outerShdw blurRad="38100" dist="38100" dir="2700000" algn="tl">
                  <a:srgbClr val="000000"/>
                </a:outerShdw>
              </a:effectLst>
              <a:ea typeface="Calibri" pitchFamily="34" charset="0"/>
              <a:cs typeface="Calibri" pitchFamily="34" charset="0"/>
              <a:sym typeface="Symbol" pitchFamily="18" charset="2"/>
            </a:endParaRPr>
          </a:p>
          <a:p>
            <a:pPr algn="l"/>
            <a:r>
              <a:rPr lang="en-US" sz="2400">
                <a:effectLst>
                  <a:outerShdw blurRad="38100" dist="38100" dir="2700000" algn="tl">
                    <a:srgbClr val="000000"/>
                  </a:outerShdw>
                </a:effectLst>
                <a:ea typeface="Calibri" pitchFamily="34" charset="0"/>
                <a:cs typeface="Calibri" pitchFamily="34" charset="0"/>
                <a:sym typeface="Symbol" pitchFamily="18" charset="2"/>
              </a:rPr>
              <a:t>        </a:t>
            </a:r>
            <a:r>
              <a:rPr lang="en-US" sz="2400" i="1">
                <a:effectLst>
                  <a:outerShdw blurRad="38100" dist="38100" dir="2700000" algn="tl">
                    <a:srgbClr val="000000"/>
                  </a:outerShdw>
                </a:effectLst>
                <a:ea typeface="Calibri" pitchFamily="34" charset="0"/>
                <a:cs typeface="Calibri" pitchFamily="34" charset="0"/>
                <a:sym typeface="Symbol" pitchFamily="18" charset="2"/>
              </a:rPr>
              <a:t>k</a:t>
            </a:r>
            <a:r>
              <a:rPr lang="en-US" sz="2400">
                <a:effectLst>
                  <a:outerShdw blurRad="38100" dist="38100" dir="2700000" algn="tl">
                    <a:srgbClr val="000000"/>
                  </a:outerShdw>
                </a:effectLst>
                <a:ea typeface="Calibri" pitchFamily="34" charset="0"/>
                <a:cs typeface="Calibri" pitchFamily="34" charset="0"/>
                <a:sym typeface="Symbol" pitchFamily="18" charset="2"/>
              </a:rPr>
              <a:t> =  the number of channels</a:t>
            </a:r>
          </a:p>
          <a:p>
            <a:pPr algn="l"/>
            <a:r>
              <a:rPr lang="en-US" sz="2400">
                <a:effectLst>
                  <a:outerShdw blurRad="38100" dist="38100" dir="2700000" algn="tl">
                    <a:srgbClr val="000000"/>
                  </a:outerShdw>
                </a:effectLst>
                <a:ea typeface="Calibri" pitchFamily="34" charset="0"/>
                <a:cs typeface="Calibri" pitchFamily="34" charset="0"/>
                <a:sym typeface="Symbol" pitchFamily="18" charset="2"/>
              </a:rPr>
              <a:t>     </a:t>
            </a:r>
            <a:r>
              <a:rPr lang="en-US" sz="2400" i="1">
                <a:effectLst>
                  <a:outerShdw blurRad="38100" dist="38100" dir="2700000" algn="tl">
                    <a:srgbClr val="000000"/>
                  </a:outerShdw>
                </a:effectLst>
                <a:ea typeface="Calibri" pitchFamily="34" charset="0"/>
                <a:cs typeface="Calibri" pitchFamily="34" charset="0"/>
                <a:sym typeface="Symbol" pitchFamily="18" charset="2"/>
              </a:rPr>
              <a:t>TC</a:t>
            </a:r>
            <a:r>
              <a:rPr lang="en-US" sz="2400">
                <a:effectLst>
                  <a:outerShdw blurRad="38100" dist="38100" dir="2700000" algn="tl">
                    <a:srgbClr val="000000"/>
                  </a:outerShdw>
                </a:effectLst>
                <a:ea typeface="Calibri" pitchFamily="34" charset="0"/>
                <a:cs typeface="Calibri" pitchFamily="34" charset="0"/>
                <a:sym typeface="Symbol" pitchFamily="18" charset="2"/>
              </a:rPr>
              <a:t> =  the total cost per time period</a:t>
            </a:r>
          </a:p>
        </p:txBody>
      </p:sp>
    </p:spTree>
  </p:cSld>
  <p:clrMapOvr>
    <a:masterClrMapping/>
  </p:clrMapOvr>
  <p:transition>
    <p:zoom/>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noFill/>
          <a:ln/>
        </p:spPr>
        <p:txBody>
          <a:bodyPr/>
          <a:lstStyle/>
          <a:p>
            <a:r>
              <a:rPr lang="en-US"/>
              <a:t>Example:  SJJT, Inc. (C)</a:t>
            </a:r>
          </a:p>
        </p:txBody>
      </p:sp>
      <p:sp>
        <p:nvSpPr>
          <p:cNvPr id="29699" name="Rectangle 3"/>
          <p:cNvSpPr>
            <a:spLocks noGrp="1" noChangeArrowheads="1"/>
          </p:cNvSpPr>
          <p:nvPr>
            <p:ph type="body" idx="1"/>
          </p:nvPr>
        </p:nvSpPr>
        <p:spPr>
          <a:xfrm>
            <a:off x="687388" y="1079500"/>
            <a:ext cx="8064500" cy="5081588"/>
          </a:xfrm>
          <a:noFill/>
          <a:ln/>
        </p:spPr>
        <p:txBody>
          <a:bodyPr/>
          <a:lstStyle/>
          <a:p>
            <a:r>
              <a:rPr lang="en-US" dirty="0">
                <a:solidFill>
                  <a:srgbClr val="66FFFF"/>
                </a:solidFill>
              </a:rPr>
              <a:t>Economic Analysis of Waiting Lines</a:t>
            </a:r>
          </a:p>
          <a:p>
            <a:pPr>
              <a:buFont typeface="Monotype Sorts" pitchFamily="2" charset="2"/>
              <a:buNone/>
            </a:pPr>
            <a:r>
              <a:rPr lang="en-US" dirty="0"/>
              <a:t>	Total Hourly Cost</a:t>
            </a:r>
          </a:p>
          <a:p>
            <a:pPr>
              <a:buFont typeface="Monotype Sorts" pitchFamily="2" charset="2"/>
              <a:buNone/>
            </a:pPr>
            <a:r>
              <a:rPr lang="en-US" dirty="0"/>
              <a:t>	     = (Total hourly cost for orders in the system)</a:t>
            </a:r>
          </a:p>
          <a:p>
            <a:pPr>
              <a:buFont typeface="Monotype Sorts" pitchFamily="2" charset="2"/>
              <a:buNone/>
            </a:pPr>
            <a:r>
              <a:rPr lang="en-US" dirty="0"/>
              <a:t>               + (Total salary cost per hour)</a:t>
            </a:r>
          </a:p>
          <a:p>
            <a:pPr>
              <a:buFont typeface="Monotype Sorts" pitchFamily="2" charset="2"/>
              <a:buNone/>
            </a:pPr>
            <a:r>
              <a:rPr lang="en-US" dirty="0"/>
              <a:t>	     = ($30 waiting cost per hour) </a:t>
            </a:r>
            <a:endParaRPr lang="en-US" dirty="0" smtClean="0"/>
          </a:p>
          <a:p>
            <a:pPr>
              <a:buFont typeface="Monotype Sorts" pitchFamily="2" charset="2"/>
              <a:buNone/>
            </a:pPr>
            <a:r>
              <a:rPr lang="en-US" dirty="0" smtClean="0"/>
              <a:t>		   x </a:t>
            </a:r>
            <a:r>
              <a:rPr lang="en-US" dirty="0"/>
              <a:t>(Average number </a:t>
            </a:r>
            <a:r>
              <a:rPr lang="en-US" dirty="0" smtClean="0"/>
              <a:t>of </a:t>
            </a:r>
            <a:r>
              <a:rPr lang="en-US" dirty="0"/>
              <a:t>orders in the </a:t>
            </a:r>
            <a:r>
              <a:rPr lang="en-US" dirty="0" smtClean="0"/>
              <a:t>system</a:t>
            </a:r>
            <a:r>
              <a:rPr lang="en-US" dirty="0"/>
              <a:t>) </a:t>
            </a:r>
          </a:p>
          <a:p>
            <a:pPr>
              <a:buFont typeface="Monotype Sorts" pitchFamily="2" charset="2"/>
              <a:buNone/>
            </a:pPr>
            <a:r>
              <a:rPr lang="en-US" dirty="0"/>
              <a:t>               + ($20 per trader per hour) x (Number of traders)</a:t>
            </a:r>
          </a:p>
          <a:p>
            <a:pPr>
              <a:buFont typeface="Monotype Sorts" pitchFamily="2" charset="2"/>
              <a:buNone/>
            </a:pPr>
            <a:r>
              <a:rPr lang="en-US" dirty="0"/>
              <a:t>	     = 30</a:t>
            </a:r>
            <a:r>
              <a:rPr lang="en-US" i="1" dirty="0"/>
              <a:t>L </a:t>
            </a:r>
            <a:r>
              <a:rPr lang="en-US" dirty="0"/>
              <a:t>+</a:t>
            </a:r>
            <a:r>
              <a:rPr lang="en-US" i="1" dirty="0"/>
              <a:t> </a:t>
            </a:r>
            <a:r>
              <a:rPr lang="en-US" dirty="0"/>
              <a:t>20</a:t>
            </a:r>
            <a:r>
              <a:rPr lang="en-US" i="1" dirty="0"/>
              <a:t>k</a:t>
            </a:r>
            <a:endParaRPr lang="en-US" dirty="0"/>
          </a:p>
          <a:p>
            <a:pPr>
              <a:buFont typeface="Monotype Sorts" pitchFamily="2" charset="2"/>
              <a:buNone/>
            </a:pPr>
            <a:r>
              <a:rPr lang="en-US" dirty="0"/>
              <a:t>    		 Thus, </a:t>
            </a:r>
            <a:r>
              <a:rPr lang="en-US" i="1" dirty="0"/>
              <a:t>L</a:t>
            </a:r>
            <a:r>
              <a:rPr lang="en-US" dirty="0"/>
              <a:t> must be determined for </a:t>
            </a:r>
            <a:r>
              <a:rPr lang="en-US" i="1" dirty="0"/>
              <a:t>k</a:t>
            </a:r>
            <a:r>
              <a:rPr lang="en-US" dirty="0"/>
              <a:t> = 2 traders and for </a:t>
            </a:r>
            <a:r>
              <a:rPr lang="en-US" i="1" dirty="0"/>
              <a:t>k</a:t>
            </a:r>
            <a:r>
              <a:rPr lang="en-US" dirty="0"/>
              <a:t> = 3 traders with </a:t>
            </a:r>
            <a:r>
              <a:rPr lang="en-US" i="1" dirty="0">
                <a:latin typeface="Symbol" pitchFamily="18" charset="2"/>
              </a:rPr>
              <a:t></a:t>
            </a:r>
            <a:r>
              <a:rPr lang="en-US" dirty="0"/>
              <a:t> = 40/hr. and </a:t>
            </a:r>
            <a:r>
              <a:rPr lang="en-US" i="1" dirty="0">
                <a:latin typeface="Symbol" pitchFamily="18" charset="2"/>
              </a:rPr>
              <a:t></a:t>
            </a:r>
            <a:r>
              <a:rPr lang="en-US" dirty="0"/>
              <a:t> = 30/hr. (since the average service time is 2 minutes (1/30 hr.).</a:t>
            </a:r>
          </a:p>
        </p:txBody>
      </p:sp>
    </p:spTree>
  </p:cSld>
  <p:clrMapOvr>
    <a:masterClrMapping/>
  </p:clrMapOvr>
  <p:transition>
    <p:zoom/>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a:ln/>
        </p:spPr>
        <p:txBody>
          <a:bodyPr/>
          <a:lstStyle/>
          <a:p>
            <a:r>
              <a:rPr lang="en-US"/>
              <a:t>Example:  SJJT, Inc. (C)</a:t>
            </a:r>
          </a:p>
        </p:txBody>
      </p:sp>
      <p:sp>
        <p:nvSpPr>
          <p:cNvPr id="30723" name="Rectangle 3"/>
          <p:cNvSpPr>
            <a:spLocks noGrp="1" noChangeArrowheads="1"/>
          </p:cNvSpPr>
          <p:nvPr>
            <p:ph type="body" idx="1"/>
          </p:nvPr>
        </p:nvSpPr>
        <p:spPr>
          <a:xfrm>
            <a:off x="685800" y="1077913"/>
            <a:ext cx="8101013" cy="3665537"/>
          </a:xfrm>
          <a:noFill/>
          <a:ln/>
        </p:spPr>
        <p:txBody>
          <a:bodyPr/>
          <a:lstStyle/>
          <a:p>
            <a:r>
              <a:rPr lang="en-US">
                <a:solidFill>
                  <a:srgbClr val="66FFFF"/>
                </a:solidFill>
              </a:rPr>
              <a:t>Cost of Two Servers</a:t>
            </a:r>
          </a:p>
          <a:p>
            <a:pPr>
              <a:buFont typeface="Monotype Sorts" pitchFamily="2" charset="2"/>
              <a:buNone/>
            </a:pPr>
            <a:endParaRPr lang="en-US"/>
          </a:p>
          <a:p>
            <a:pPr>
              <a:buFont typeface="Monotype Sorts" pitchFamily="2" charset="2"/>
              <a:buNone/>
            </a:pPr>
            <a:endParaRPr lang="en-US"/>
          </a:p>
          <a:p>
            <a:pPr>
              <a:buFont typeface="Monotype Sorts" pitchFamily="2" charset="2"/>
              <a:buNone/>
            </a:pPr>
            <a:endParaRPr lang="en-US"/>
          </a:p>
          <a:p>
            <a:pPr>
              <a:lnSpc>
                <a:spcPct val="50000"/>
              </a:lnSpc>
              <a:buFont typeface="Monotype Sorts" pitchFamily="2" charset="2"/>
              <a:buNone/>
            </a:pPr>
            <a:endParaRPr lang="en-US"/>
          </a:p>
          <a:p>
            <a:pPr>
              <a:lnSpc>
                <a:spcPct val="50000"/>
              </a:lnSpc>
              <a:buFont typeface="Monotype Sorts" pitchFamily="2" charset="2"/>
              <a:buNone/>
            </a:pPr>
            <a:r>
              <a:rPr lang="en-US" i="1"/>
              <a:t>    P</a:t>
            </a:r>
            <a:r>
              <a:rPr lang="en-US" baseline="-25000"/>
              <a:t>0</a:t>
            </a:r>
            <a:r>
              <a:rPr lang="en-US"/>
              <a:t>  =  1 / [1+(1/1!)(40/30)]+[(1/2!)(40/30)2(60/(60-40))]</a:t>
            </a:r>
          </a:p>
          <a:p>
            <a:pPr>
              <a:lnSpc>
                <a:spcPct val="50000"/>
              </a:lnSpc>
              <a:buFont typeface="Monotype Sorts" pitchFamily="2" charset="2"/>
              <a:buNone/>
            </a:pPr>
            <a:endParaRPr lang="en-US"/>
          </a:p>
          <a:p>
            <a:pPr>
              <a:buFont typeface="Monotype Sorts" pitchFamily="2" charset="2"/>
              <a:buNone/>
            </a:pPr>
            <a:r>
              <a:rPr lang="en-US"/>
              <a:t>          =  1 / [1 + (4/3) + (8/3)]  </a:t>
            </a:r>
          </a:p>
          <a:p>
            <a:pPr>
              <a:buFont typeface="Monotype Sorts" pitchFamily="2" charset="2"/>
              <a:buNone/>
            </a:pPr>
            <a:endParaRPr lang="en-US" sz="1000"/>
          </a:p>
          <a:p>
            <a:pPr>
              <a:buFont typeface="Monotype Sorts" pitchFamily="2" charset="2"/>
              <a:buNone/>
            </a:pPr>
            <a:r>
              <a:rPr lang="en-US"/>
              <a:t>	      =  1/5    </a:t>
            </a:r>
          </a:p>
        </p:txBody>
      </p:sp>
      <p:graphicFrame>
        <p:nvGraphicFramePr>
          <p:cNvPr id="30724" name="Object 4">
            <a:hlinkClick r:id="" action="ppaction://ole?verb=0"/>
          </p:cNvPr>
          <p:cNvGraphicFramePr>
            <a:graphicFrameLocks/>
          </p:cNvGraphicFramePr>
          <p:nvPr/>
        </p:nvGraphicFramePr>
        <p:xfrm>
          <a:off x="1104900" y="1555750"/>
          <a:ext cx="5427663" cy="1549400"/>
        </p:xfrm>
        <a:graphic>
          <a:graphicData uri="http://schemas.openxmlformats.org/presentationml/2006/ole">
            <p:oleObj spid="_x0000_s30724" name="Equation" r:id="rId4" imgW="5437080" imgH="1558800" progId="Equation.3">
              <p:embed/>
            </p:oleObj>
          </a:graphicData>
        </a:graphic>
      </p:graphicFrame>
    </p:spTree>
  </p:cSld>
  <p:clrMapOvr>
    <a:masterClrMapping/>
  </p:clrMapOvr>
  <p:transition>
    <p:zoom/>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2" name="Rectangle 6"/>
          <p:cNvSpPr>
            <a:spLocks noChangeArrowheads="1"/>
          </p:cNvSpPr>
          <p:nvPr/>
        </p:nvSpPr>
        <p:spPr bwMode="auto">
          <a:xfrm>
            <a:off x="5822950" y="3975100"/>
            <a:ext cx="2590800" cy="6096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endParaRPr lang="en-US"/>
          </a:p>
        </p:txBody>
      </p:sp>
      <p:sp>
        <p:nvSpPr>
          <p:cNvPr id="101378" name="Rectangle 2"/>
          <p:cNvSpPr>
            <a:spLocks noGrp="1" noChangeArrowheads="1"/>
          </p:cNvSpPr>
          <p:nvPr>
            <p:ph type="title"/>
          </p:nvPr>
        </p:nvSpPr>
        <p:spPr/>
        <p:txBody>
          <a:bodyPr/>
          <a:lstStyle/>
          <a:p>
            <a:r>
              <a:rPr lang="en-US"/>
              <a:t>Example:  SJJT, Inc. (C)</a:t>
            </a:r>
          </a:p>
        </p:txBody>
      </p:sp>
      <p:sp>
        <p:nvSpPr>
          <p:cNvPr id="101379" name="Rectangle 3"/>
          <p:cNvSpPr>
            <a:spLocks noGrp="1" noChangeArrowheads="1"/>
          </p:cNvSpPr>
          <p:nvPr>
            <p:ph type="body" idx="1"/>
          </p:nvPr>
        </p:nvSpPr>
        <p:spPr>
          <a:xfrm>
            <a:off x="687388" y="1079500"/>
            <a:ext cx="7943850" cy="3475038"/>
          </a:xfrm>
        </p:spPr>
        <p:txBody>
          <a:bodyPr/>
          <a:lstStyle/>
          <a:p>
            <a:r>
              <a:rPr lang="en-US">
                <a:solidFill>
                  <a:srgbClr val="66FFFF"/>
                </a:solidFill>
              </a:rPr>
              <a:t>Cost of Two Servers (continued)</a:t>
            </a:r>
          </a:p>
          <a:p>
            <a:pPr>
              <a:buFont typeface="Monotype Sorts" pitchFamily="2" charset="2"/>
              <a:buNone/>
            </a:pPr>
            <a:endParaRPr lang="en-US" sz="1200"/>
          </a:p>
          <a:p>
            <a:pPr>
              <a:buFont typeface="Monotype Sorts" pitchFamily="2" charset="2"/>
              <a:buNone/>
            </a:pPr>
            <a:r>
              <a:rPr lang="en-US"/>
              <a:t>	Thus,</a:t>
            </a:r>
          </a:p>
          <a:p>
            <a:pPr>
              <a:buFont typeface="Monotype Sorts" pitchFamily="2" charset="2"/>
              <a:buNone/>
            </a:pPr>
            <a:endParaRPr lang="en-US"/>
          </a:p>
          <a:p>
            <a:pPr>
              <a:lnSpc>
                <a:spcPct val="55000"/>
              </a:lnSpc>
              <a:buFont typeface="Monotype Sorts" pitchFamily="2" charset="2"/>
              <a:buNone/>
            </a:pPr>
            <a:r>
              <a:rPr lang="en-US"/>
              <a:t>                 </a:t>
            </a:r>
            <a:r>
              <a:rPr lang="en-US">
                <a:latin typeface="Symbol" pitchFamily="18" charset="2"/>
              </a:rPr>
              <a:t> </a:t>
            </a:r>
          </a:p>
          <a:p>
            <a:pPr>
              <a:lnSpc>
                <a:spcPct val="55000"/>
              </a:lnSpc>
              <a:buFont typeface="Monotype Sorts" pitchFamily="2" charset="2"/>
              <a:buNone/>
            </a:pPr>
            <a:endParaRPr lang="en-US"/>
          </a:p>
          <a:p>
            <a:pPr>
              <a:buFont typeface="Monotype Sorts" pitchFamily="2" charset="2"/>
              <a:buNone/>
            </a:pPr>
            <a:endParaRPr lang="en-US" sz="1200"/>
          </a:p>
          <a:p>
            <a:pPr>
              <a:buFont typeface="Monotype Sorts" pitchFamily="2" charset="2"/>
              <a:buNone/>
            </a:pPr>
            <a:r>
              <a:rPr lang="en-US"/>
              <a:t>		      </a:t>
            </a:r>
            <a:r>
              <a:rPr lang="en-US" i="1"/>
              <a:t>L</a:t>
            </a:r>
            <a:r>
              <a:rPr lang="en-US"/>
              <a:t>  =  </a:t>
            </a:r>
            <a:r>
              <a:rPr lang="en-US" i="1"/>
              <a:t>L</a:t>
            </a:r>
            <a:r>
              <a:rPr lang="en-US" baseline="-25000"/>
              <a:t>q</a:t>
            </a:r>
            <a:r>
              <a:rPr lang="en-US"/>
              <a:t> + (</a:t>
            </a:r>
            <a:r>
              <a:rPr lang="en-US" i="1">
                <a:latin typeface="Symbol" pitchFamily="18" charset="2"/>
              </a:rPr>
              <a:t></a:t>
            </a:r>
            <a:r>
              <a:rPr lang="en-US"/>
              <a:t> /</a:t>
            </a:r>
            <a:r>
              <a:rPr lang="en-US" i="1"/>
              <a:t>µ</a:t>
            </a:r>
            <a:r>
              <a:rPr lang="en-US"/>
              <a:t>)  =  16/15 + 4/3  =  2.40</a:t>
            </a:r>
          </a:p>
          <a:p>
            <a:pPr>
              <a:buFont typeface="Monotype Sorts" pitchFamily="2" charset="2"/>
              <a:buNone/>
            </a:pPr>
            <a:endParaRPr lang="en-US" sz="1200"/>
          </a:p>
          <a:p>
            <a:pPr>
              <a:buFont typeface="Monotype Sorts" pitchFamily="2" charset="2"/>
              <a:buNone/>
            </a:pPr>
            <a:r>
              <a:rPr lang="en-US"/>
              <a:t>	     Total Cost = 30(2.40) + (20)(2) =    $112.00 per hour</a:t>
            </a:r>
          </a:p>
        </p:txBody>
      </p:sp>
      <p:graphicFrame>
        <p:nvGraphicFramePr>
          <p:cNvPr id="101383" name="Object 7"/>
          <p:cNvGraphicFramePr>
            <a:graphicFrameLocks noChangeAspect="1"/>
          </p:cNvGraphicFramePr>
          <p:nvPr/>
        </p:nvGraphicFramePr>
        <p:xfrm>
          <a:off x="1120775" y="2276475"/>
          <a:ext cx="7515225" cy="912813"/>
        </p:xfrm>
        <a:graphic>
          <a:graphicData uri="http://schemas.openxmlformats.org/presentationml/2006/ole">
            <p:oleObj spid="_x0000_s101383" name="Equation" r:id="rId4" imgW="8318160" imgH="977760" progId="">
              <p:embed/>
            </p:oleObj>
          </a:graphicData>
        </a:graphic>
      </p:graphicFrame>
    </p:spTree>
  </p:cSld>
  <p:clrMapOvr>
    <a:masterClrMapping/>
  </p:clrMapOvr>
  <p:transition>
    <p:zoom/>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p:spPr>
        <p:txBody>
          <a:bodyPr/>
          <a:lstStyle/>
          <a:p>
            <a:r>
              <a:rPr lang="en-US"/>
              <a:t>Example:  SJJT, Inc. (C)</a:t>
            </a:r>
          </a:p>
        </p:txBody>
      </p:sp>
      <p:sp>
        <p:nvSpPr>
          <p:cNvPr id="31747" name="Rectangle 3"/>
          <p:cNvSpPr>
            <a:spLocks noGrp="1" noChangeArrowheads="1"/>
          </p:cNvSpPr>
          <p:nvPr>
            <p:ph type="body" idx="1"/>
          </p:nvPr>
        </p:nvSpPr>
        <p:spPr>
          <a:xfrm>
            <a:off x="685800" y="1077913"/>
            <a:ext cx="8101013" cy="3925887"/>
          </a:xfrm>
          <a:noFill/>
          <a:ln/>
        </p:spPr>
        <p:txBody>
          <a:bodyPr/>
          <a:lstStyle/>
          <a:p>
            <a:r>
              <a:rPr lang="en-US">
                <a:solidFill>
                  <a:srgbClr val="66FFFF"/>
                </a:solidFill>
              </a:rPr>
              <a:t>Cost of Three Servers</a:t>
            </a:r>
          </a:p>
          <a:p>
            <a:pPr>
              <a:buFont typeface="Monotype Sorts" pitchFamily="2" charset="2"/>
              <a:buNone/>
            </a:pPr>
            <a:r>
              <a:rPr lang="en-US"/>
              <a:t>      </a:t>
            </a:r>
          </a:p>
          <a:p>
            <a:pPr>
              <a:buFont typeface="Monotype Sorts" pitchFamily="2" charset="2"/>
              <a:buNone/>
            </a:pPr>
            <a:endParaRPr lang="en-US"/>
          </a:p>
          <a:p>
            <a:pPr>
              <a:lnSpc>
                <a:spcPct val="120000"/>
              </a:lnSpc>
              <a:buFont typeface="Monotype Sorts" pitchFamily="2" charset="2"/>
              <a:buNone/>
            </a:pPr>
            <a:endParaRPr lang="en-US"/>
          </a:p>
          <a:p>
            <a:pPr>
              <a:lnSpc>
                <a:spcPct val="120000"/>
              </a:lnSpc>
              <a:buFont typeface="Monotype Sorts" pitchFamily="2" charset="2"/>
              <a:buNone/>
            </a:pPr>
            <a:r>
              <a:rPr lang="en-US" i="1"/>
              <a:t>	P</a:t>
            </a:r>
            <a:r>
              <a:rPr lang="en-US" baseline="-25000"/>
              <a:t>0</a:t>
            </a:r>
            <a:r>
              <a:rPr lang="en-US"/>
              <a:t>  =  1/[[1+(1/1!)(40/30)+(1/2!)(40/30)2]+ </a:t>
            </a:r>
          </a:p>
          <a:p>
            <a:pPr>
              <a:buFont typeface="Monotype Sorts" pitchFamily="2" charset="2"/>
              <a:buNone/>
            </a:pPr>
            <a:r>
              <a:rPr lang="en-US"/>
              <a:t>				      	[(1/3!)(40/30)3(90/(90-40))] ]</a:t>
            </a:r>
          </a:p>
          <a:p>
            <a:pPr>
              <a:buFont typeface="Monotype Sorts" pitchFamily="2" charset="2"/>
              <a:buNone/>
            </a:pPr>
            <a:endParaRPr lang="en-US" sz="800"/>
          </a:p>
          <a:p>
            <a:pPr>
              <a:lnSpc>
                <a:spcPct val="75000"/>
              </a:lnSpc>
              <a:buFont typeface="Monotype Sorts" pitchFamily="2" charset="2"/>
              <a:buNone/>
            </a:pPr>
            <a:r>
              <a:rPr lang="en-US"/>
              <a:t>	      =  1 / [1 + 4/3 + 8/9 + 32/45]  </a:t>
            </a:r>
          </a:p>
          <a:p>
            <a:pPr>
              <a:lnSpc>
                <a:spcPct val="75000"/>
              </a:lnSpc>
              <a:buFont typeface="Monotype Sorts" pitchFamily="2" charset="2"/>
              <a:buNone/>
            </a:pPr>
            <a:endParaRPr lang="en-US" sz="1000"/>
          </a:p>
          <a:p>
            <a:pPr>
              <a:lnSpc>
                <a:spcPct val="75000"/>
              </a:lnSpc>
              <a:buFont typeface="Monotype Sorts" pitchFamily="2" charset="2"/>
              <a:buNone/>
            </a:pPr>
            <a:r>
              <a:rPr lang="en-US"/>
              <a:t>	      =  15/59</a:t>
            </a:r>
          </a:p>
        </p:txBody>
      </p:sp>
      <p:graphicFrame>
        <p:nvGraphicFramePr>
          <p:cNvPr id="144384" name="Object 0">
            <a:hlinkClick r:id="" action="ppaction://ole?verb=0"/>
          </p:cNvPr>
          <p:cNvGraphicFramePr>
            <a:graphicFrameLocks/>
          </p:cNvGraphicFramePr>
          <p:nvPr/>
        </p:nvGraphicFramePr>
        <p:xfrm>
          <a:off x="1150938" y="1555750"/>
          <a:ext cx="5427662" cy="1549400"/>
        </p:xfrm>
        <a:graphic>
          <a:graphicData uri="http://schemas.openxmlformats.org/presentationml/2006/ole">
            <p:oleObj spid="_x0000_s144384" name="Equation" r:id="rId4" imgW="5437080" imgH="1558800" progId="Equation.3">
              <p:embed/>
            </p:oleObj>
          </a:graphicData>
        </a:graphic>
      </p:graphicFrame>
    </p:spTree>
  </p:cSld>
  <p:clrMapOvr>
    <a:masterClrMapping/>
  </p:clrMapOvr>
  <p:transition>
    <p:zoom/>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5" name="Rectangle 5"/>
          <p:cNvSpPr>
            <a:spLocks noChangeArrowheads="1"/>
          </p:cNvSpPr>
          <p:nvPr/>
        </p:nvSpPr>
        <p:spPr bwMode="auto">
          <a:xfrm>
            <a:off x="5645150" y="3365500"/>
            <a:ext cx="2590800" cy="6477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endParaRPr lang="en-US"/>
          </a:p>
        </p:txBody>
      </p:sp>
      <p:sp>
        <p:nvSpPr>
          <p:cNvPr id="102402" name="Rectangle 2"/>
          <p:cNvSpPr>
            <a:spLocks noGrp="1" noChangeArrowheads="1"/>
          </p:cNvSpPr>
          <p:nvPr>
            <p:ph type="title"/>
          </p:nvPr>
        </p:nvSpPr>
        <p:spPr/>
        <p:txBody>
          <a:bodyPr/>
          <a:lstStyle/>
          <a:p>
            <a:r>
              <a:rPr lang="en-US"/>
              <a:t>Example:  SJJT, Inc. (C)</a:t>
            </a:r>
          </a:p>
        </p:txBody>
      </p:sp>
      <p:sp>
        <p:nvSpPr>
          <p:cNvPr id="102403" name="Rectangle 3"/>
          <p:cNvSpPr>
            <a:spLocks noGrp="1" noChangeArrowheads="1"/>
          </p:cNvSpPr>
          <p:nvPr>
            <p:ph type="body" idx="1"/>
          </p:nvPr>
        </p:nvSpPr>
        <p:spPr>
          <a:xfrm>
            <a:off x="687388" y="1079500"/>
            <a:ext cx="8039100" cy="2878138"/>
          </a:xfrm>
        </p:spPr>
        <p:txBody>
          <a:bodyPr/>
          <a:lstStyle/>
          <a:p>
            <a:r>
              <a:rPr lang="en-US">
                <a:solidFill>
                  <a:srgbClr val="66FFFF"/>
                </a:solidFill>
              </a:rPr>
              <a:t>Cost of Three Servers (continued)</a:t>
            </a:r>
          </a:p>
          <a:p>
            <a:endParaRPr lang="en-US">
              <a:solidFill>
                <a:srgbClr val="66FFFF"/>
              </a:solidFill>
            </a:endParaRPr>
          </a:p>
          <a:p>
            <a:pPr>
              <a:lnSpc>
                <a:spcPct val="75000"/>
              </a:lnSpc>
              <a:buFont typeface="Monotype Sorts" pitchFamily="2" charset="2"/>
              <a:buNone/>
            </a:pPr>
            <a:endParaRPr lang="en-US"/>
          </a:p>
          <a:p>
            <a:pPr>
              <a:lnSpc>
                <a:spcPct val="75000"/>
              </a:lnSpc>
              <a:buFont typeface="Monotype Sorts" pitchFamily="2" charset="2"/>
              <a:buNone/>
            </a:pPr>
            <a:endParaRPr lang="en-US"/>
          </a:p>
          <a:p>
            <a:pPr>
              <a:lnSpc>
                <a:spcPct val="55000"/>
              </a:lnSpc>
              <a:buFont typeface="Monotype Sorts" pitchFamily="2" charset="2"/>
              <a:buNone/>
            </a:pPr>
            <a:endParaRPr lang="en-US" sz="1600"/>
          </a:p>
          <a:p>
            <a:pPr>
              <a:buFont typeface="Monotype Sorts" pitchFamily="2" charset="2"/>
              <a:buNone/>
            </a:pPr>
            <a:r>
              <a:rPr lang="en-US"/>
              <a:t>   Thus,  </a:t>
            </a:r>
            <a:r>
              <a:rPr lang="en-US" i="1"/>
              <a:t>L</a:t>
            </a:r>
            <a:r>
              <a:rPr lang="en-US"/>
              <a:t>  =  .1446 + 40/30  =  1.4780</a:t>
            </a:r>
          </a:p>
          <a:p>
            <a:pPr>
              <a:buFont typeface="Monotype Sorts" pitchFamily="2" charset="2"/>
              <a:buNone/>
            </a:pPr>
            <a:endParaRPr lang="en-US" sz="1000"/>
          </a:p>
          <a:p>
            <a:pPr>
              <a:buFont typeface="Monotype Sorts" pitchFamily="2" charset="2"/>
              <a:buNone/>
            </a:pPr>
            <a:r>
              <a:rPr lang="en-US"/>
              <a:t>   Total Cost = 30(1.4780) + (20)(3) =    $104.35 per hour</a:t>
            </a:r>
          </a:p>
        </p:txBody>
      </p:sp>
      <p:graphicFrame>
        <p:nvGraphicFramePr>
          <p:cNvPr id="102406" name="Object 6"/>
          <p:cNvGraphicFramePr>
            <a:graphicFrameLocks noChangeAspect="1"/>
          </p:cNvGraphicFramePr>
          <p:nvPr/>
        </p:nvGraphicFramePr>
        <p:xfrm>
          <a:off x="788988" y="1762125"/>
          <a:ext cx="7951787" cy="887413"/>
        </p:xfrm>
        <a:graphic>
          <a:graphicData uri="http://schemas.openxmlformats.org/presentationml/2006/ole">
            <p:oleObj spid="_x0000_s102406" name="Equation" r:id="rId4" imgW="9055080" imgH="977760" progId="">
              <p:embed/>
            </p:oleObj>
          </a:graphicData>
        </a:graphic>
      </p:graphicFrame>
    </p:spTree>
  </p:cSld>
  <p:clrMapOvr>
    <a:masterClrMapping/>
  </p:clrMapOvr>
  <p:transition>
    <p:zoom/>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4"/>
          <p:cNvSpPr>
            <a:spLocks noChangeArrowheads="1"/>
          </p:cNvSpPr>
          <p:nvPr/>
        </p:nvSpPr>
        <p:spPr bwMode="auto">
          <a:xfrm>
            <a:off x="1447800" y="1593850"/>
            <a:ext cx="7143750" cy="19812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endParaRPr lang="en-US"/>
          </a:p>
        </p:txBody>
      </p:sp>
      <p:sp>
        <p:nvSpPr>
          <p:cNvPr id="32770" name="Rectangle 2"/>
          <p:cNvSpPr>
            <a:spLocks noGrp="1" noChangeArrowheads="1"/>
          </p:cNvSpPr>
          <p:nvPr>
            <p:ph type="title"/>
          </p:nvPr>
        </p:nvSpPr>
        <p:spPr>
          <a:noFill/>
          <a:ln/>
        </p:spPr>
        <p:txBody>
          <a:bodyPr/>
          <a:lstStyle/>
          <a:p>
            <a:r>
              <a:rPr lang="en-US"/>
              <a:t>Example:  SJJT, Inc. (C)</a:t>
            </a:r>
          </a:p>
        </p:txBody>
      </p:sp>
      <p:sp>
        <p:nvSpPr>
          <p:cNvPr id="32771" name="Rectangle 3"/>
          <p:cNvSpPr>
            <a:spLocks noGrp="1" noChangeArrowheads="1"/>
          </p:cNvSpPr>
          <p:nvPr>
            <p:ph type="body" idx="1"/>
          </p:nvPr>
        </p:nvSpPr>
        <p:spPr>
          <a:xfrm>
            <a:off x="687388" y="1079500"/>
            <a:ext cx="7772400" cy="3424238"/>
          </a:xfrm>
          <a:noFill/>
          <a:ln/>
        </p:spPr>
        <p:txBody>
          <a:bodyPr/>
          <a:lstStyle/>
          <a:p>
            <a:r>
              <a:rPr lang="en-US">
                <a:solidFill>
                  <a:srgbClr val="66FFFF"/>
                </a:solidFill>
              </a:rPr>
              <a:t>System Cost Comparison</a:t>
            </a:r>
          </a:p>
          <a:p>
            <a:pPr>
              <a:buFont typeface="Monotype Sorts" pitchFamily="2" charset="2"/>
              <a:buNone/>
            </a:pPr>
            <a:r>
              <a:rPr lang="en-US" sz="1000"/>
              <a:t>	</a:t>
            </a:r>
          </a:p>
          <a:p>
            <a:pPr>
              <a:buFont typeface="Monotype Sorts" pitchFamily="2" charset="2"/>
              <a:buNone/>
            </a:pPr>
            <a:r>
              <a:rPr lang="en-US"/>
              <a:t>		  		Waiting	  Wage 	   Total</a:t>
            </a:r>
          </a:p>
          <a:p>
            <a:pPr>
              <a:buFont typeface="Monotype Sorts" pitchFamily="2" charset="2"/>
              <a:buNone/>
            </a:pPr>
            <a:r>
              <a:rPr lang="en-US"/>
              <a:t>				</a:t>
            </a:r>
            <a:r>
              <a:rPr lang="en-US" u="sng"/>
              <a:t>Cost/Hr</a:t>
            </a:r>
            <a:r>
              <a:rPr lang="en-US"/>
              <a:t>	</a:t>
            </a:r>
            <a:r>
              <a:rPr lang="en-US" u="sng"/>
              <a:t>Cost/Hr</a:t>
            </a:r>
            <a:r>
              <a:rPr lang="en-US"/>
              <a:t>	</a:t>
            </a:r>
            <a:r>
              <a:rPr lang="en-US" u="sng"/>
              <a:t>Cost/Hr</a:t>
            </a:r>
            <a:endParaRPr lang="en-US"/>
          </a:p>
          <a:p>
            <a:pPr>
              <a:buFont typeface="Monotype Sorts" pitchFamily="2" charset="2"/>
              <a:buNone/>
            </a:pPr>
            <a:r>
              <a:rPr lang="en-US"/>
              <a:t>		2 Traders	  $82.00	  $40.00 	 $112.00</a:t>
            </a:r>
          </a:p>
          <a:p>
            <a:pPr>
              <a:buFont typeface="Monotype Sorts" pitchFamily="2" charset="2"/>
              <a:buNone/>
            </a:pPr>
            <a:r>
              <a:rPr lang="en-US"/>
              <a:t>		3 Traders	    44.35	    60.00 	   104.35</a:t>
            </a:r>
          </a:p>
          <a:p>
            <a:pPr>
              <a:buFont typeface="Monotype Sorts" pitchFamily="2" charset="2"/>
              <a:buNone/>
            </a:pPr>
            <a:endParaRPr lang="en-US" sz="1000"/>
          </a:p>
          <a:p>
            <a:pPr>
              <a:buFont typeface="Monotype Sorts" pitchFamily="2" charset="2"/>
              <a:buNone/>
            </a:pPr>
            <a:r>
              <a:rPr lang="en-US"/>
              <a:t>	    Thus, the cost of having 3 traders is less than that of 2 traders.</a:t>
            </a:r>
          </a:p>
        </p:txBody>
      </p:sp>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p:cNvSpPr>
          <p:nvPr/>
        </p:nvSpPr>
        <p:spPr bwMode="auto">
          <a:xfrm>
            <a:off x="836613" y="242888"/>
            <a:ext cx="7532687" cy="1077912"/>
          </a:xfrm>
          <a:prstGeom prst="rect">
            <a:avLst/>
          </a:prstGeom>
          <a:noFill/>
          <a:ln w="12700">
            <a:noFill/>
            <a:miter lim="800000"/>
            <a:headEnd/>
            <a:tailEnd/>
          </a:ln>
          <a:effectLst/>
        </p:spPr>
        <p:txBody>
          <a:bodyPr lIns="90488" tIns="44450" rIns="90488" bIns="44450" anchor="ctr"/>
          <a:lstStyle/>
          <a:p>
            <a:r>
              <a:rPr lang="en-US" sz="2800" dirty="0" smtClean="0">
                <a:solidFill>
                  <a:srgbClr val="66FFFF"/>
                </a:solidFill>
                <a:effectLst>
                  <a:outerShdw blurRad="38100" dist="38100" dir="2700000" algn="tl">
                    <a:srgbClr val="000000"/>
                  </a:outerShdw>
                </a:effectLst>
              </a:rPr>
              <a:t>Relationship between Poisson distribution and Exponential distribution</a:t>
            </a:r>
            <a:endParaRPr lang="en-US" sz="2800" dirty="0">
              <a:solidFill>
                <a:srgbClr val="66FFFF"/>
              </a:solidFill>
              <a:effectLst>
                <a:outerShdw blurRad="38100" dist="38100" dir="2700000" algn="tl">
                  <a:srgbClr val="000000"/>
                </a:outerShdw>
              </a:effectLst>
            </a:endParaRPr>
          </a:p>
        </p:txBody>
      </p:sp>
      <p:sp>
        <p:nvSpPr>
          <p:cNvPr id="125955" name="Rectangle 3"/>
          <p:cNvSpPr>
            <a:spLocks noChangeArrowheads="1"/>
          </p:cNvSpPr>
          <p:nvPr/>
        </p:nvSpPr>
        <p:spPr bwMode="auto">
          <a:xfrm>
            <a:off x="687388" y="1220788"/>
            <a:ext cx="7999412" cy="5167312"/>
          </a:xfrm>
          <a:prstGeom prst="rect">
            <a:avLst/>
          </a:prstGeom>
          <a:noFill/>
          <a:ln w="12700">
            <a:noFill/>
            <a:miter lim="800000"/>
            <a:headEnd/>
            <a:tailEnd/>
          </a:ln>
          <a:effectLst/>
        </p:spPr>
        <p:txBody>
          <a:bodyPr lIns="90488" tIns="44450" rIns="90488" bIns="44450"/>
          <a:lstStyle/>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Poisson distribution and exponential distribution are used to describe the same random process.</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Poisson distribution </a:t>
            </a:r>
            <a:r>
              <a:rPr lang="en-US" sz="2400" i="1" dirty="0" smtClean="0">
                <a:effectLst>
                  <a:outerShdw blurRad="38100" dist="38100" dir="2700000" algn="tl">
                    <a:srgbClr val="000000"/>
                  </a:outerShdw>
                </a:effectLst>
              </a:rPr>
              <a:t>describes the probability that there is/are x occurrence/s per given time period</a:t>
            </a:r>
            <a:r>
              <a:rPr lang="en-US" sz="2400" dirty="0" smtClean="0">
                <a:effectLst>
                  <a:outerShdw blurRad="38100" dist="38100" dir="2700000" algn="tl">
                    <a:srgbClr val="000000"/>
                  </a:outerShdw>
                </a:effectLst>
              </a:rPr>
              <a:t>.</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solidFill>
                  <a:srgbClr val="F7FFFF"/>
                </a:solidFill>
              </a:rPr>
              <a:t>Exponential distribution </a:t>
            </a:r>
            <a:r>
              <a:rPr lang="en-US" sz="2400" i="1" dirty="0" smtClean="0">
                <a:solidFill>
                  <a:srgbClr val="F7FFFF"/>
                </a:solidFill>
              </a:rPr>
              <a:t>describes the probability that the time between two consecutive occurrence is within a certain number x.</a:t>
            </a:r>
          </a:p>
          <a:p>
            <a:pPr marL="342900" indent="-342900" algn="l">
              <a:lnSpc>
                <a:spcPct val="90000"/>
              </a:lnSpc>
              <a:spcBef>
                <a:spcPct val="20000"/>
              </a:spcBef>
              <a:buClr>
                <a:srgbClr val="66FFFF"/>
              </a:buClr>
              <a:buSzPct val="75000"/>
            </a:pPr>
            <a:endParaRPr lang="en-US" sz="800" dirty="0" smtClean="0">
              <a:solidFill>
                <a:srgbClr val="F7FFFF"/>
              </a:solidFill>
            </a:endParaRPr>
          </a:p>
          <a:p>
            <a:pPr marL="342900" indent="-342900" algn="l">
              <a:lnSpc>
                <a:spcPct val="90000"/>
              </a:lnSpc>
              <a:spcBef>
                <a:spcPct val="20000"/>
              </a:spcBef>
              <a:buClr>
                <a:srgbClr val="66FFFF"/>
              </a:buClr>
              <a:buSzPct val="75000"/>
            </a:pPr>
            <a:r>
              <a:rPr lang="en-US" sz="2400" dirty="0" smtClean="0">
                <a:solidFill>
                  <a:srgbClr val="F7FFFF"/>
                </a:solidFill>
              </a:rPr>
              <a:t>Example</a:t>
            </a:r>
          </a:p>
          <a:p>
            <a:pPr marL="342900" indent="-342900" algn="l">
              <a:lnSpc>
                <a:spcPct val="90000"/>
              </a:lnSpc>
              <a:spcBef>
                <a:spcPct val="20000"/>
              </a:spcBef>
              <a:buClr>
                <a:srgbClr val="66FFFF"/>
              </a:buClr>
              <a:buSzPct val="75000"/>
            </a:pPr>
            <a:r>
              <a:rPr lang="en-US" sz="2400" dirty="0" smtClean="0">
                <a:solidFill>
                  <a:srgbClr val="F7FFFF"/>
                </a:solidFill>
              </a:rPr>
              <a:t>	If the arrival rate of customers are Poisson distributed  and, say, 6 per hour, then the time between arrivals of customers are exponentially distributed with a mean of (1/6) hour or 10 minutes. </a:t>
            </a:r>
          </a:p>
          <a:p>
            <a:pPr marL="342900" indent="-342900" algn="l">
              <a:lnSpc>
                <a:spcPct val="90000"/>
              </a:lnSpc>
              <a:spcBef>
                <a:spcPct val="20000"/>
              </a:spcBef>
              <a:buClr>
                <a:srgbClr val="66FFFF"/>
              </a:buClr>
              <a:buSzPct val="75000"/>
            </a:pPr>
            <a:endParaRPr lang="en-US" sz="24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endParaRPr lang="en-US" sz="2400" dirty="0">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p:cNvSpPr>
          <p:nvPr/>
        </p:nvSpPr>
        <p:spPr bwMode="auto">
          <a:xfrm>
            <a:off x="836613" y="242888"/>
            <a:ext cx="7532687" cy="1077912"/>
          </a:xfrm>
          <a:prstGeom prst="rect">
            <a:avLst/>
          </a:prstGeom>
          <a:noFill/>
          <a:ln w="12700">
            <a:noFill/>
            <a:miter lim="800000"/>
            <a:headEnd/>
            <a:tailEnd/>
          </a:ln>
          <a:effectLst/>
        </p:spPr>
        <p:txBody>
          <a:bodyPr lIns="90488" tIns="44450" rIns="90488" bIns="44450" anchor="ctr"/>
          <a:lstStyle/>
          <a:p>
            <a:r>
              <a:rPr lang="en-US" sz="2800" dirty="0" smtClean="0">
                <a:solidFill>
                  <a:srgbClr val="66FFFF"/>
                </a:solidFill>
                <a:effectLst>
                  <a:outerShdw blurRad="38100" dist="38100" dir="2700000" algn="tl">
                    <a:srgbClr val="000000"/>
                  </a:outerShdw>
                </a:effectLst>
              </a:rPr>
              <a:t>Class Exercise</a:t>
            </a:r>
            <a:endParaRPr lang="en-US" sz="2800" dirty="0">
              <a:solidFill>
                <a:srgbClr val="66FFFF"/>
              </a:solidFill>
              <a:effectLst>
                <a:outerShdw blurRad="38100" dist="38100" dir="2700000" algn="tl">
                  <a:srgbClr val="000000"/>
                </a:outerShdw>
              </a:effectLst>
            </a:endParaRPr>
          </a:p>
        </p:txBody>
      </p:sp>
      <p:sp>
        <p:nvSpPr>
          <p:cNvPr id="125955" name="Rectangle 3"/>
          <p:cNvSpPr>
            <a:spLocks noChangeArrowheads="1"/>
          </p:cNvSpPr>
          <p:nvPr/>
        </p:nvSpPr>
        <p:spPr bwMode="auto">
          <a:xfrm>
            <a:off x="687388" y="1220788"/>
            <a:ext cx="7999412" cy="5167312"/>
          </a:xfrm>
          <a:prstGeom prst="rect">
            <a:avLst/>
          </a:prstGeom>
          <a:noFill/>
          <a:ln w="12700">
            <a:noFill/>
            <a:miter lim="800000"/>
            <a:headEnd/>
            <a:tailEnd/>
          </a:ln>
          <a:effectLst/>
        </p:spPr>
        <p:txBody>
          <a:bodyPr lIns="90488" tIns="44450" rIns="90488" bIns="44450"/>
          <a:lstStyle/>
          <a:p>
            <a:pPr marL="342900" indent="-342900" algn="l">
              <a:lnSpc>
                <a:spcPct val="90000"/>
              </a:lnSpc>
              <a:spcBef>
                <a:spcPct val="20000"/>
              </a:spcBef>
              <a:buClr>
                <a:srgbClr val="66FFFF"/>
              </a:buClr>
              <a:buSzPct val="75000"/>
            </a:pPr>
            <a:r>
              <a:rPr lang="en-US" sz="800" dirty="0" smtClean="0">
                <a:effectLst>
                  <a:outerShdw blurRad="38100" dist="38100" dir="2700000" algn="tl">
                    <a:srgbClr val="000000"/>
                  </a:outerShdw>
                </a:effectLst>
              </a:rPr>
              <a:t>	</a:t>
            </a:r>
            <a:r>
              <a:rPr lang="en-US" sz="2400" dirty="0" smtClean="0">
                <a:effectLst>
                  <a:outerShdw blurRad="38100" dist="38100" dir="2700000" algn="tl">
                    <a:srgbClr val="000000"/>
                  </a:outerShdw>
                </a:effectLst>
              </a:rPr>
              <a:t>Suppose the </a:t>
            </a:r>
            <a:r>
              <a:rPr lang="en-US" sz="2400" dirty="0" smtClean="0">
                <a:effectLst>
                  <a:outerShdw blurRad="38100" dist="38100" dir="2700000" algn="tl">
                    <a:srgbClr val="000000"/>
                  </a:outerShdw>
                </a:effectLst>
              </a:rPr>
              <a:t>arrival </a:t>
            </a:r>
            <a:r>
              <a:rPr lang="en-US" sz="2400" dirty="0" smtClean="0">
                <a:effectLst>
                  <a:outerShdw blurRad="38100" dist="38100" dir="2700000" algn="tl">
                    <a:srgbClr val="000000"/>
                  </a:outerShdw>
                </a:effectLst>
              </a:rPr>
              <a:t>rate of customers is 10 per hour, Poisson distributed</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What is the probability that 2 customers are </a:t>
            </a:r>
            <a:r>
              <a:rPr lang="en-US" sz="2400" dirty="0" smtClean="0">
                <a:effectLst>
                  <a:outerShdw blurRad="38100" dist="38100" dir="2700000" algn="tl">
                    <a:srgbClr val="000000"/>
                  </a:outerShdw>
                </a:effectLst>
              </a:rPr>
              <a:t>arrival </a:t>
            </a:r>
            <a:r>
              <a:rPr lang="en-US" sz="2400" dirty="0" smtClean="0">
                <a:effectLst>
                  <a:outerShdw blurRad="38100" dist="38100" dir="2700000" algn="tl">
                    <a:srgbClr val="000000"/>
                  </a:outerShdw>
                </a:effectLst>
              </a:rPr>
              <a:t>in one hour?</a:t>
            </a:r>
          </a:p>
          <a:p>
            <a:pPr marL="342900" indent="-342900" algn="l">
              <a:lnSpc>
                <a:spcPct val="90000"/>
              </a:lnSpc>
              <a:spcBef>
                <a:spcPct val="20000"/>
              </a:spcBef>
              <a:buClr>
                <a:srgbClr val="66FFFF"/>
              </a:buClr>
              <a:buSzPct val="75000"/>
            </a:pPr>
            <a:endParaRPr lang="en-US" sz="24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solidFill>
                  <a:srgbClr val="F7FFFF"/>
                </a:solidFill>
              </a:rPr>
              <a:t>What is the average </a:t>
            </a:r>
            <a:r>
              <a:rPr lang="en-US" sz="2400" dirty="0" smtClean="0">
                <a:solidFill>
                  <a:srgbClr val="F7FFFF"/>
                </a:solidFill>
              </a:rPr>
              <a:t>inter-arrival </a:t>
            </a:r>
            <a:r>
              <a:rPr lang="en-US" sz="2400" dirty="0" smtClean="0">
                <a:solidFill>
                  <a:srgbClr val="F7FFFF"/>
                </a:solidFill>
              </a:rPr>
              <a:t>time of </a:t>
            </a:r>
            <a:r>
              <a:rPr lang="en-US" sz="2400" dirty="0" smtClean="0">
                <a:solidFill>
                  <a:srgbClr val="F7FFFF"/>
                </a:solidFill>
              </a:rPr>
              <a:t>customers?</a:t>
            </a:r>
            <a:endParaRPr lang="en-US" sz="2400" dirty="0" smtClean="0">
              <a:solidFill>
                <a:srgbClr val="F7FFFF"/>
              </a:solidFill>
            </a:endParaRPr>
          </a:p>
          <a:p>
            <a:pPr marL="342900" indent="-342900" algn="l">
              <a:lnSpc>
                <a:spcPct val="90000"/>
              </a:lnSpc>
              <a:spcBef>
                <a:spcPct val="20000"/>
              </a:spcBef>
              <a:buClr>
                <a:srgbClr val="66FFFF"/>
              </a:buClr>
              <a:buSzPct val="75000"/>
            </a:pPr>
            <a:endParaRPr lang="en-US" sz="2400" i="1" dirty="0" smtClean="0">
              <a:solidFill>
                <a:srgbClr val="F7FFFF"/>
              </a:solidFill>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solidFill>
                  <a:srgbClr val="F7FFFF"/>
                </a:solidFill>
              </a:rPr>
              <a:t>What is the probability that the </a:t>
            </a:r>
            <a:r>
              <a:rPr lang="en-US" sz="2400" dirty="0" smtClean="0">
                <a:solidFill>
                  <a:srgbClr val="F7FFFF"/>
                </a:solidFill>
              </a:rPr>
              <a:t>inter-arrival time </a:t>
            </a:r>
            <a:r>
              <a:rPr lang="en-US" sz="2400" dirty="0" smtClean="0">
                <a:solidFill>
                  <a:srgbClr val="F7FFFF"/>
                </a:solidFill>
              </a:rPr>
              <a:t>of </a:t>
            </a:r>
            <a:r>
              <a:rPr lang="en-US" sz="2400" dirty="0" smtClean="0">
                <a:solidFill>
                  <a:srgbClr val="F7FFFF"/>
                </a:solidFill>
              </a:rPr>
              <a:t>customers </a:t>
            </a:r>
            <a:r>
              <a:rPr lang="en-US" sz="2400" dirty="0" smtClean="0">
                <a:solidFill>
                  <a:srgbClr val="F7FFFF"/>
                </a:solidFill>
              </a:rPr>
              <a:t>is exactly 3 minutes? </a:t>
            </a:r>
          </a:p>
          <a:p>
            <a:pPr marL="342900" indent="-342900" algn="l">
              <a:lnSpc>
                <a:spcPct val="90000"/>
              </a:lnSpc>
              <a:spcBef>
                <a:spcPct val="20000"/>
              </a:spcBef>
              <a:buClr>
                <a:srgbClr val="66FFFF"/>
              </a:buClr>
              <a:buSzPct val="75000"/>
            </a:pPr>
            <a:endParaRPr lang="en-US" sz="2400" dirty="0" smtClean="0">
              <a:solidFill>
                <a:srgbClr val="F7FFFF"/>
              </a:solidFill>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solidFill>
                  <a:srgbClr val="F7FFFF"/>
                </a:solidFill>
              </a:rPr>
              <a:t>What is the probability that the </a:t>
            </a:r>
            <a:r>
              <a:rPr lang="en-US" sz="2400" dirty="0" smtClean="0">
                <a:solidFill>
                  <a:srgbClr val="F7FFFF"/>
                </a:solidFill>
              </a:rPr>
              <a:t>inter-arrival </a:t>
            </a:r>
            <a:r>
              <a:rPr lang="en-US" sz="2400" dirty="0" smtClean="0">
                <a:solidFill>
                  <a:srgbClr val="F7FFFF"/>
                </a:solidFill>
              </a:rPr>
              <a:t>time of </a:t>
            </a:r>
            <a:r>
              <a:rPr lang="en-US" sz="2400" dirty="0" smtClean="0">
                <a:solidFill>
                  <a:srgbClr val="F7FFFF"/>
                </a:solidFill>
              </a:rPr>
              <a:t>customers </a:t>
            </a:r>
            <a:r>
              <a:rPr lang="en-US" sz="2400" dirty="0" smtClean="0">
                <a:solidFill>
                  <a:srgbClr val="F7FFFF"/>
                </a:solidFill>
              </a:rPr>
              <a:t>is less than or equal to 3 minutes</a:t>
            </a:r>
            <a:r>
              <a:rPr lang="en-US" sz="2400" i="1" dirty="0" smtClean="0">
                <a:solidFill>
                  <a:srgbClr val="F7FFFF"/>
                </a:solidFill>
              </a:rPr>
              <a:t>?</a:t>
            </a:r>
          </a:p>
          <a:p>
            <a:pPr marL="342900" indent="-342900" algn="l">
              <a:lnSpc>
                <a:spcPct val="90000"/>
              </a:lnSpc>
              <a:spcBef>
                <a:spcPct val="20000"/>
              </a:spcBef>
              <a:buClr>
                <a:srgbClr val="66FFFF"/>
              </a:buClr>
              <a:buSzPct val="75000"/>
              <a:buFont typeface="Monotype Sorts" pitchFamily="2" charset="2"/>
              <a:buChar char="n"/>
            </a:pPr>
            <a:endParaRPr lang="en-US" sz="2400" i="1" dirty="0" smtClean="0">
              <a:solidFill>
                <a:srgbClr val="F7FFFF"/>
              </a:solidFill>
            </a:endParaRPr>
          </a:p>
          <a:p>
            <a:pPr marL="342900" indent="-342900" algn="l">
              <a:lnSpc>
                <a:spcPct val="90000"/>
              </a:lnSpc>
              <a:spcBef>
                <a:spcPct val="20000"/>
              </a:spcBef>
              <a:buClr>
                <a:srgbClr val="66FFFF"/>
              </a:buClr>
              <a:buSzPct val="75000"/>
              <a:buFont typeface="Monotype Sorts" pitchFamily="2" charset="2"/>
              <a:buChar char="n"/>
            </a:pPr>
            <a:endParaRPr lang="en-US" sz="2400" i="1" dirty="0" smtClean="0">
              <a:solidFill>
                <a:srgbClr val="F7FFFF"/>
              </a:solidFill>
            </a:endParaRPr>
          </a:p>
          <a:p>
            <a:pPr marL="342900" indent="-342900" algn="l">
              <a:lnSpc>
                <a:spcPct val="90000"/>
              </a:lnSpc>
              <a:spcBef>
                <a:spcPct val="20000"/>
              </a:spcBef>
              <a:buClr>
                <a:srgbClr val="66FFFF"/>
              </a:buClr>
              <a:buSzPct val="75000"/>
            </a:pPr>
            <a:endParaRPr lang="en-US" sz="800" dirty="0" smtClean="0">
              <a:solidFill>
                <a:srgbClr val="F7FFFF"/>
              </a:solidFill>
            </a:endParaRPr>
          </a:p>
          <a:p>
            <a:pPr marL="342900" indent="-342900" algn="l">
              <a:lnSpc>
                <a:spcPct val="90000"/>
              </a:lnSpc>
              <a:spcBef>
                <a:spcPct val="20000"/>
              </a:spcBef>
              <a:buClr>
                <a:srgbClr val="66FFFF"/>
              </a:buClr>
              <a:buSzPct val="75000"/>
            </a:pPr>
            <a:endParaRPr lang="en-US" sz="24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pPr>
            <a:endParaRPr lang="en-US" sz="24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pPr>
            <a:endParaRPr lang="en-US" sz="24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endParaRPr lang="en-US" sz="2400" dirty="0">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90563" y="-14288"/>
            <a:ext cx="7772400" cy="1100138"/>
          </a:xfrm>
          <a:noFill/>
          <a:ln/>
        </p:spPr>
        <p:txBody>
          <a:bodyPr/>
          <a:lstStyle/>
          <a:p>
            <a:r>
              <a:rPr lang="en-US" dirty="0"/>
              <a:t>Chapter </a:t>
            </a:r>
            <a:r>
              <a:rPr lang="en-US" dirty="0" smtClean="0"/>
              <a:t>11:</a:t>
            </a:r>
            <a:r>
              <a:rPr lang="en-US" dirty="0"/>
              <a:t> </a:t>
            </a:r>
            <a:r>
              <a:rPr lang="en-US" dirty="0" smtClean="0"/>
              <a:t> Waiting </a:t>
            </a:r>
            <a:r>
              <a:rPr lang="en-US" dirty="0"/>
              <a:t>Line Models</a:t>
            </a:r>
          </a:p>
        </p:txBody>
      </p:sp>
      <p:sp>
        <p:nvSpPr>
          <p:cNvPr id="5123" name="Rectangle 3"/>
          <p:cNvSpPr>
            <a:spLocks noGrp="1" noChangeArrowheads="1"/>
          </p:cNvSpPr>
          <p:nvPr>
            <p:ph type="body" idx="1"/>
          </p:nvPr>
        </p:nvSpPr>
        <p:spPr>
          <a:xfrm>
            <a:off x="873125" y="1330324"/>
            <a:ext cx="7534275" cy="4816475"/>
          </a:xfrm>
          <a:noFill/>
          <a:ln/>
        </p:spPr>
        <p:txBody>
          <a:bodyPr/>
          <a:lstStyle/>
          <a:p>
            <a:pPr>
              <a:lnSpc>
                <a:spcPct val="90000"/>
              </a:lnSpc>
            </a:pPr>
            <a:r>
              <a:rPr lang="en-US" dirty="0"/>
              <a:t>Structure of a Waiting Line System</a:t>
            </a:r>
          </a:p>
          <a:p>
            <a:pPr>
              <a:lnSpc>
                <a:spcPct val="90000"/>
              </a:lnSpc>
            </a:pPr>
            <a:r>
              <a:rPr lang="en-US" dirty="0"/>
              <a:t>Queuing Systems</a:t>
            </a:r>
          </a:p>
          <a:p>
            <a:pPr>
              <a:lnSpc>
                <a:spcPct val="90000"/>
              </a:lnSpc>
            </a:pPr>
            <a:r>
              <a:rPr lang="en-US" dirty="0"/>
              <a:t>Queuing System Input Characteristics</a:t>
            </a:r>
          </a:p>
          <a:p>
            <a:pPr>
              <a:lnSpc>
                <a:spcPct val="90000"/>
              </a:lnSpc>
            </a:pPr>
            <a:r>
              <a:rPr lang="en-US" dirty="0"/>
              <a:t>Queuing System Operating Characteristics</a:t>
            </a:r>
          </a:p>
          <a:p>
            <a:pPr>
              <a:lnSpc>
                <a:spcPct val="90000"/>
              </a:lnSpc>
            </a:pPr>
            <a:r>
              <a:rPr lang="en-US" dirty="0"/>
              <a:t>Analytical Formulas</a:t>
            </a:r>
          </a:p>
          <a:p>
            <a:pPr>
              <a:lnSpc>
                <a:spcPct val="90000"/>
              </a:lnSpc>
            </a:pPr>
            <a:r>
              <a:rPr lang="en-US" dirty="0"/>
              <a:t>Single-Channel Waiting Line Model with Poisson </a:t>
            </a:r>
            <a:r>
              <a:rPr lang="en-US" dirty="0" smtClean="0"/>
              <a:t> Arrivals </a:t>
            </a:r>
            <a:r>
              <a:rPr lang="en-US" dirty="0"/>
              <a:t>and Exponential Service </a:t>
            </a:r>
            <a:r>
              <a:rPr lang="en-US" dirty="0" smtClean="0"/>
              <a:t>Times</a:t>
            </a:r>
          </a:p>
          <a:p>
            <a:pPr>
              <a:lnSpc>
                <a:spcPct val="90000"/>
              </a:lnSpc>
            </a:pPr>
            <a:r>
              <a:rPr lang="en-US" dirty="0" smtClean="0"/>
              <a:t>Single-Channel Waiting Line Model with Poisson  Arrivals and Constant Service Times</a:t>
            </a:r>
            <a:endParaRPr lang="en-US" dirty="0"/>
          </a:p>
          <a:p>
            <a:pPr>
              <a:lnSpc>
                <a:spcPct val="90000"/>
              </a:lnSpc>
            </a:pPr>
            <a:r>
              <a:rPr lang="en-US" dirty="0"/>
              <a:t>Multiple-Channel Waiting Line Model with Poisson Arrivals and Exponential Service Times</a:t>
            </a:r>
          </a:p>
          <a:p>
            <a:pPr>
              <a:lnSpc>
                <a:spcPct val="90000"/>
              </a:lnSpc>
            </a:pPr>
            <a:r>
              <a:rPr lang="en-US" dirty="0"/>
              <a:t>Economic Analysis of Waiting Lines</a:t>
            </a:r>
          </a:p>
        </p:txBody>
      </p:sp>
    </p:spTree>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687388" y="1081088"/>
            <a:ext cx="7456487" cy="3140075"/>
          </a:xfrm>
          <a:noFill/>
          <a:ln/>
        </p:spPr>
        <p:txBody>
          <a:bodyPr/>
          <a:lstStyle/>
          <a:p>
            <a:r>
              <a:rPr lang="en-US" u="sng"/>
              <a:t>Queuing theory</a:t>
            </a:r>
            <a:r>
              <a:rPr lang="en-US"/>
              <a:t> is the study of waiting lines.  </a:t>
            </a:r>
          </a:p>
          <a:p>
            <a:r>
              <a:rPr lang="en-US"/>
              <a:t>Four characteristics of a queuing system are:  </a:t>
            </a:r>
          </a:p>
          <a:p>
            <a:pPr lvl="1"/>
            <a:r>
              <a:rPr lang="en-US"/>
              <a:t>the manner in which customers arrive</a:t>
            </a:r>
          </a:p>
          <a:p>
            <a:pPr lvl="1"/>
            <a:r>
              <a:rPr lang="en-US"/>
              <a:t>the time required for service</a:t>
            </a:r>
          </a:p>
          <a:p>
            <a:pPr lvl="1"/>
            <a:r>
              <a:rPr lang="en-US"/>
              <a:t>the priority determining the order of service</a:t>
            </a:r>
          </a:p>
          <a:p>
            <a:pPr lvl="1"/>
            <a:r>
              <a:rPr lang="en-US"/>
              <a:t>the number and configuration of servers in the system.</a:t>
            </a:r>
          </a:p>
        </p:txBody>
      </p:sp>
      <p:sp>
        <p:nvSpPr>
          <p:cNvPr id="6150" name="Rectangle 6"/>
          <p:cNvSpPr>
            <a:spLocks noGrp="1" noChangeArrowheads="1"/>
          </p:cNvSpPr>
          <p:nvPr>
            <p:ph type="title"/>
          </p:nvPr>
        </p:nvSpPr>
        <p:spPr>
          <a:noFill/>
          <a:ln/>
        </p:spPr>
        <p:txBody>
          <a:bodyPr/>
          <a:lstStyle/>
          <a:p>
            <a:r>
              <a:rPr lang="en-US"/>
              <a:t>Structure of a Waiting Line System</a:t>
            </a:r>
          </a:p>
        </p:txBody>
      </p:sp>
    </p:spTree>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a:ln/>
        </p:spPr>
        <p:txBody>
          <a:bodyPr/>
          <a:lstStyle/>
          <a:p>
            <a:r>
              <a:rPr lang="en-US"/>
              <a:t>Structure of a Waiting Line System</a:t>
            </a:r>
          </a:p>
        </p:txBody>
      </p:sp>
      <p:sp>
        <p:nvSpPr>
          <p:cNvPr id="7171" name="Rectangle 3"/>
          <p:cNvSpPr>
            <a:spLocks noGrp="1" noChangeArrowheads="1"/>
          </p:cNvSpPr>
          <p:nvPr>
            <p:ph type="body" idx="1"/>
          </p:nvPr>
        </p:nvSpPr>
        <p:spPr>
          <a:xfrm>
            <a:off x="687388" y="1104900"/>
            <a:ext cx="8088312" cy="5753100"/>
          </a:xfrm>
          <a:noFill/>
          <a:ln/>
        </p:spPr>
        <p:txBody>
          <a:bodyPr/>
          <a:lstStyle/>
          <a:p>
            <a:pPr>
              <a:lnSpc>
                <a:spcPct val="90000"/>
              </a:lnSpc>
            </a:pPr>
            <a:r>
              <a:rPr lang="en-US" dirty="0">
                <a:solidFill>
                  <a:srgbClr val="66FFFF"/>
                </a:solidFill>
              </a:rPr>
              <a:t>Distribution of Arrivals</a:t>
            </a:r>
          </a:p>
          <a:p>
            <a:pPr lvl="1">
              <a:lnSpc>
                <a:spcPct val="90000"/>
              </a:lnSpc>
            </a:pPr>
            <a:r>
              <a:rPr lang="en-US" dirty="0"/>
              <a:t>Generally, the arrival of customers into the system is a </a:t>
            </a:r>
            <a:r>
              <a:rPr lang="en-US" u="sng" dirty="0"/>
              <a:t>random event</a:t>
            </a:r>
            <a:r>
              <a:rPr lang="en-US" dirty="0"/>
              <a:t>.  </a:t>
            </a:r>
          </a:p>
          <a:p>
            <a:pPr lvl="1">
              <a:lnSpc>
                <a:spcPct val="90000"/>
              </a:lnSpc>
            </a:pPr>
            <a:r>
              <a:rPr lang="en-US" dirty="0"/>
              <a:t>Frequently the arrival pattern is modeled as a </a:t>
            </a:r>
            <a:r>
              <a:rPr lang="en-US" u="sng" dirty="0"/>
              <a:t>Poisson </a:t>
            </a:r>
            <a:r>
              <a:rPr lang="en-US" u="sng" dirty="0" smtClean="0"/>
              <a:t>process</a:t>
            </a:r>
            <a:endParaRPr lang="en-US" dirty="0"/>
          </a:p>
          <a:p>
            <a:pPr>
              <a:lnSpc>
                <a:spcPct val="90000"/>
              </a:lnSpc>
            </a:pPr>
            <a:r>
              <a:rPr lang="en-US" dirty="0">
                <a:solidFill>
                  <a:srgbClr val="66FFFF"/>
                </a:solidFill>
              </a:rPr>
              <a:t>Distribution of Service Times</a:t>
            </a:r>
          </a:p>
          <a:p>
            <a:pPr lvl="1">
              <a:lnSpc>
                <a:spcPct val="80000"/>
              </a:lnSpc>
            </a:pPr>
            <a:r>
              <a:rPr lang="en-US" dirty="0"/>
              <a:t>Service time is also usually a random variable.  </a:t>
            </a:r>
          </a:p>
          <a:p>
            <a:pPr lvl="1">
              <a:lnSpc>
                <a:spcPct val="80000"/>
              </a:lnSpc>
            </a:pPr>
            <a:r>
              <a:rPr lang="en-US" dirty="0"/>
              <a:t>A distribution commonly used to describe service time is the </a:t>
            </a:r>
            <a:r>
              <a:rPr lang="en-US" u="sng" dirty="0"/>
              <a:t>exponential distribution</a:t>
            </a:r>
            <a:r>
              <a:rPr lang="en-US" dirty="0" smtClean="0"/>
              <a:t>.</a:t>
            </a:r>
          </a:p>
          <a:p>
            <a:r>
              <a:rPr lang="en-US" dirty="0" smtClean="0">
                <a:solidFill>
                  <a:srgbClr val="66FFFF"/>
                </a:solidFill>
              </a:rPr>
              <a:t>Queue Discipline</a:t>
            </a:r>
          </a:p>
          <a:p>
            <a:pPr lvl="1"/>
            <a:r>
              <a:rPr lang="en-US" dirty="0" smtClean="0"/>
              <a:t>Most common queue discipline is </a:t>
            </a:r>
            <a:r>
              <a:rPr lang="en-US" u="sng" dirty="0" smtClean="0"/>
              <a:t>first come, first served (FCFS)</a:t>
            </a:r>
            <a:r>
              <a:rPr lang="en-US" dirty="0" smtClean="0"/>
              <a:t>.  </a:t>
            </a:r>
          </a:p>
          <a:p>
            <a:pPr lvl="1"/>
            <a:r>
              <a:rPr lang="en-US" dirty="0" smtClean="0"/>
              <a:t>What is the queue discipline in elevators?</a:t>
            </a:r>
          </a:p>
          <a:p>
            <a:pPr lvl="1">
              <a:lnSpc>
                <a:spcPct val="80000"/>
              </a:lnSpc>
              <a:buNone/>
            </a:pPr>
            <a:endParaRPr lang="en-US" dirty="0"/>
          </a:p>
        </p:txBody>
      </p:sp>
    </p:spTree>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QMB11ch01">
  <a:themeElements>
    <a:clrScheme name="">
      <a:dk1>
        <a:srgbClr val="3C0023"/>
      </a:dk1>
      <a:lt1>
        <a:srgbClr val="FFFFFF"/>
      </a:lt1>
      <a:dk2>
        <a:srgbClr val="300153"/>
      </a:dk2>
      <a:lt2>
        <a:srgbClr val="F6BF69"/>
      </a:lt2>
      <a:accent1>
        <a:srgbClr val="618FFD"/>
      </a:accent1>
      <a:accent2>
        <a:srgbClr val="B760F9"/>
      </a:accent2>
      <a:accent3>
        <a:srgbClr val="ADAAB3"/>
      </a:accent3>
      <a:accent4>
        <a:srgbClr val="DADADA"/>
      </a:accent4>
      <a:accent5>
        <a:srgbClr val="B7C6FE"/>
      </a:accent5>
      <a:accent6>
        <a:srgbClr val="A656E2"/>
      </a:accent6>
      <a:hlink>
        <a:srgbClr val="919191"/>
      </a:hlink>
      <a:folHlink>
        <a:srgbClr val="B50069"/>
      </a:folHlink>
    </a:clrScheme>
    <a:fontScheme name="QMB11ch01">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Book Antiqua" pitchFamily="18" charset="0"/>
          </a:defRPr>
        </a:defPPr>
      </a:lstStyle>
    </a:lnDef>
  </a:objectDefaults>
  <a:extraClrSchemeLst>
    <a:extraClrScheme>
      <a:clrScheme name="QMB11ch0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QMB11ch0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QMB11ch0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QMB11ch0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QMB11ch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QMB11ch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QMB11ch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C:\Slides\QMB11ppt\QMB11ch01.ppt</Template>
  <TotalTime>1148</TotalTime>
  <Pages>30</Pages>
  <Words>1550</Words>
  <Application>Microsoft Office PowerPoint</Application>
  <PresentationFormat>On-screen Show (4:3)</PresentationFormat>
  <Paragraphs>455</Paragraphs>
  <Slides>47</Slides>
  <Notes>47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49" baseType="lpstr">
      <vt:lpstr>QMB11ch01</vt:lpstr>
      <vt:lpstr>Equation</vt:lpstr>
      <vt:lpstr>Review of Probability Distributions</vt:lpstr>
      <vt:lpstr>Discrete vs. Continuous distributions</vt:lpstr>
      <vt:lpstr>Poisson Distribution</vt:lpstr>
      <vt:lpstr>Exponential Distribution</vt:lpstr>
      <vt:lpstr>Slide 5</vt:lpstr>
      <vt:lpstr>Slide 6</vt:lpstr>
      <vt:lpstr>Chapter 11:  Waiting Line Models</vt:lpstr>
      <vt:lpstr>Structure of a Waiting Line System</vt:lpstr>
      <vt:lpstr>Structure of a Waiting Line System</vt:lpstr>
      <vt:lpstr>Structure of a Waiting Line System</vt:lpstr>
      <vt:lpstr>Slide 11</vt:lpstr>
      <vt:lpstr>Queuing Systems</vt:lpstr>
      <vt:lpstr>Analytical Formulas</vt:lpstr>
      <vt:lpstr>Slide 14</vt:lpstr>
      <vt:lpstr>Queuing System Input Characteristics</vt:lpstr>
      <vt:lpstr>Relationship between L and Lq and W and Wq.</vt:lpstr>
      <vt:lpstr>Queuing System Operating Characteristics</vt:lpstr>
      <vt:lpstr>M/M/1   Operating Characteristics</vt:lpstr>
      <vt:lpstr>Slide 19</vt:lpstr>
      <vt:lpstr>Single-Channel Waiting Line Model</vt:lpstr>
      <vt:lpstr>Example:  SJJT, Inc. (A)</vt:lpstr>
      <vt:lpstr>Example:  SJJT, Inc. (A)</vt:lpstr>
      <vt:lpstr>Example:  SJJT, Inc. (A)</vt:lpstr>
      <vt:lpstr>Example:  SJJT, Inc. (A)</vt:lpstr>
      <vt:lpstr>Example:  SJJT, Inc. (A)</vt:lpstr>
      <vt:lpstr>Slide 26</vt:lpstr>
      <vt:lpstr>M/D/1   Operating Characteristics</vt:lpstr>
      <vt:lpstr>Example:  SJJT, Inc. (B)</vt:lpstr>
      <vt:lpstr>Example:  SJJT, Inc. (B)</vt:lpstr>
      <vt:lpstr>Example:  SJJT, Inc. (B)</vt:lpstr>
      <vt:lpstr>Slide 31</vt:lpstr>
      <vt:lpstr>Multiple-Channel Waiting Line Model with Poisson Arrivals and Exponential Service Times</vt:lpstr>
      <vt:lpstr>M/M/k  Example:  SJJT, Inc. (C)</vt:lpstr>
      <vt:lpstr>M/M/k  Example:  SJJT, Inc. (C)</vt:lpstr>
      <vt:lpstr>M/M/k  Example:  SJJT, Inc. (C)</vt:lpstr>
      <vt:lpstr>M/M/k  Example:  SJJT, Inc. (C)</vt:lpstr>
      <vt:lpstr>Example:  SJJT, Inc. (C)</vt:lpstr>
      <vt:lpstr>Example:  SJJT, Inc. (C)</vt:lpstr>
      <vt:lpstr>Example:  SJJT, Inc. (C)</vt:lpstr>
      <vt:lpstr>Example:  SJJT, Inc. (C)</vt:lpstr>
      <vt:lpstr>Slide 41</vt:lpstr>
      <vt:lpstr>Example:  SJJT, Inc. (C)</vt:lpstr>
      <vt:lpstr>Example:  SJJT, Inc. (C)</vt:lpstr>
      <vt:lpstr>Example:  SJJT, Inc. (C)</vt:lpstr>
      <vt:lpstr>Example:  SJJT, Inc. (C)</vt:lpstr>
      <vt:lpstr>Example:  SJJT, Inc. (C)</vt:lpstr>
      <vt:lpstr>Example:  SJJT, Inc. (C)</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11, Part A</dc:title>
  <dc:subject>Waiting Line Models</dc:subject>
  <dc:creator>John Loucks</dc:creator>
  <cp:lastModifiedBy>cgoh</cp:lastModifiedBy>
  <cp:revision>125</cp:revision>
  <cp:lastPrinted>1601-01-01T00:00:00Z</cp:lastPrinted>
  <dcterms:created xsi:type="dcterms:W3CDTF">1996-04-17T17:07:54Z</dcterms:created>
  <dcterms:modified xsi:type="dcterms:W3CDTF">2011-04-19T14:00:10Z</dcterms:modified>
</cp:coreProperties>
</file>