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5" r:id="rId1"/>
    <p:sldMasterId id="2147483687" r:id="rId2"/>
    <p:sldMasterId id="2147483699" r:id="rId3"/>
  </p:sldMasterIdLst>
  <p:notesMasterIdLst>
    <p:notesMasterId r:id="rId34"/>
  </p:notesMasterIdLst>
  <p:handoutMasterIdLst>
    <p:handoutMasterId r:id="rId35"/>
  </p:handoutMasterIdLst>
  <p:sldIdLst>
    <p:sldId id="257" r:id="rId4"/>
    <p:sldId id="341" r:id="rId5"/>
    <p:sldId id="259" r:id="rId6"/>
    <p:sldId id="342" r:id="rId7"/>
    <p:sldId id="343" r:id="rId8"/>
    <p:sldId id="261" r:id="rId9"/>
    <p:sldId id="262" r:id="rId10"/>
    <p:sldId id="294" r:id="rId11"/>
    <p:sldId id="264" r:id="rId12"/>
    <p:sldId id="352" r:id="rId13"/>
    <p:sldId id="354" r:id="rId14"/>
    <p:sldId id="353" r:id="rId15"/>
    <p:sldId id="346" r:id="rId16"/>
    <p:sldId id="296" r:id="rId17"/>
    <p:sldId id="371" r:id="rId18"/>
    <p:sldId id="326" r:id="rId19"/>
    <p:sldId id="355" r:id="rId20"/>
    <p:sldId id="300" r:id="rId21"/>
    <p:sldId id="301" r:id="rId22"/>
    <p:sldId id="302" r:id="rId23"/>
    <p:sldId id="282" r:id="rId24"/>
    <p:sldId id="283" r:id="rId25"/>
    <p:sldId id="284" r:id="rId26"/>
    <p:sldId id="285" r:id="rId27"/>
    <p:sldId id="286" r:id="rId28"/>
    <p:sldId id="332" r:id="rId29"/>
    <p:sldId id="303" r:id="rId30"/>
    <p:sldId id="357" r:id="rId31"/>
    <p:sldId id="359" r:id="rId32"/>
    <p:sldId id="365" r:id="rId33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66FFFF"/>
    <a:srgbClr val="00FFFF"/>
    <a:srgbClr val="D58E3F"/>
    <a:srgbClr val="FF9900"/>
    <a:srgbClr val="5A3812"/>
    <a:srgbClr val="462B0E"/>
    <a:srgbClr val="764918"/>
    <a:srgbClr val="D583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10" autoAdjust="0"/>
    <p:restoredTop sz="90845" autoAdjust="0"/>
  </p:normalViewPr>
  <p:slideViewPr>
    <p:cSldViewPr snapToGrid="0">
      <p:cViewPr>
        <p:scale>
          <a:sx n="75" d="100"/>
          <a:sy n="75" d="100"/>
        </p:scale>
        <p:origin x="-216" y="-228"/>
      </p:cViewPr>
      <p:guideLst>
        <p:guide orient="horz" pos="803"/>
        <p:guide pos="4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9.xml"/><Relationship Id="rId3" Type="http://schemas.openxmlformats.org/officeDocument/2006/relationships/slide" Target="slides/slide10.xml"/><Relationship Id="rId7" Type="http://schemas.openxmlformats.org/officeDocument/2006/relationships/slide" Target="slides/slide28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27.xml"/><Relationship Id="rId5" Type="http://schemas.openxmlformats.org/officeDocument/2006/relationships/slide" Target="slides/slide17.xml"/><Relationship Id="rId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0F461C80-B2BD-40F8-BC5F-F7268D8CE23C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3789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4F3FA0C1-025E-4EBE-BDA0-BBDAEF02B16E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25EC0-C196-4B10-82C6-70D8D565D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8B9B1-BC84-4636-AA9B-E744A5680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8D763-41C1-417B-831D-D57B2F085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F655-F156-4EAB-9FD0-8F76F6420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865B7-209B-4F9A-B43F-DF01B21A9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E7ADF-36D9-43B3-AE91-835E2B537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2DEE-AEC7-409B-A8AC-C6D0C07A3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A06B1-7BC3-49E2-9159-D6C0F7DC9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2D646-B7C3-4F44-B213-C8E7CD709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78149-E93B-4F9D-A7C6-ADC990306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DD988-F9D1-4824-886C-DA6A88AF9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7B68-E592-4C93-ACA2-798047E27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DB298-C768-4143-8FE4-A50B4FD4C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A542B-42B8-4052-AFC9-FCE754F0C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B11D5-B32A-41B4-AF85-36F5D4717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081E5-0C7E-4CE9-A632-BBC1B8456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61AFB-0EF6-49E3-9E8D-BF75D21C3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508B9-7239-4F7B-9129-7393AFADA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BBA2E-6D00-4CC2-BC6F-918996C10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3BFA8-292F-4469-A6A2-459D7BEA0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56574-08A2-4B9E-A228-52C72B152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E304-0E6C-4F60-83AF-FD59ED4CD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264196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197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198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3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264200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1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2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3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26420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420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64207" name="Rectangle 15"/>
          <p:cNvSpPr>
            <a:spLocks noChangeArrowheads="1"/>
          </p:cNvSpPr>
          <p:nvPr/>
        </p:nvSpPr>
        <p:spPr bwMode="auto">
          <a:xfrm>
            <a:off x="7572375" y="5992813"/>
            <a:ext cx="83185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dirty="0"/>
              <a:t>            </a:t>
            </a:r>
            <a:r>
              <a:rPr lang="en-US" sz="1500" dirty="0"/>
              <a:t>Slide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8039100" y="6248400"/>
            <a:ext cx="6223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fld id="{1AE655AB-FECF-44CD-BFE9-159909315BD3}" type="slidenum">
              <a:rPr lang="en-US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 eaLnBrk="0" hangingPunct="0">
                <a:defRPr/>
              </a:pPr>
              <a:t>‹#›</a:t>
            </a:fld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09" r:id="rId2"/>
    <p:sldLayoutId id="2147483708" r:id="rId3"/>
    <p:sldLayoutId id="2147483707" r:id="rId4"/>
    <p:sldLayoutId id="2147483706" r:id="rId5"/>
    <p:sldLayoutId id="2147483705" r:id="rId6"/>
    <p:sldLayoutId id="2147483704" r:id="rId7"/>
    <p:sldLayoutId id="2147483703" r:id="rId8"/>
    <p:sldLayoutId id="2147483702" r:id="rId9"/>
    <p:sldLayoutId id="2147483701" r:id="rId10"/>
    <p:sldLayoutId id="2147483700" r:id="rId11"/>
  </p:sldLayoutIdLst>
  <p:transition>
    <p:zo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294AC49-0ED3-4135-9CF7-56AFD87B0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0" r:id="rId2"/>
    <p:sldLayoutId id="2147483719" r:id="rId3"/>
    <p:sldLayoutId id="2147483718" r:id="rId4"/>
    <p:sldLayoutId id="2147483717" r:id="rId5"/>
    <p:sldLayoutId id="2147483716" r:id="rId6"/>
    <p:sldLayoutId id="2147483715" r:id="rId7"/>
    <p:sldLayoutId id="2147483714" r:id="rId8"/>
    <p:sldLayoutId id="2147483713" r:id="rId9"/>
    <p:sldLayoutId id="2147483712" r:id="rId10"/>
    <p:sldLayoutId id="214748371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132F56E-493A-4D93-A779-EF0301D5E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0" r:id="rId3"/>
    <p:sldLayoutId id="2147483729" r:id="rId4"/>
    <p:sldLayoutId id="2147483728" r:id="rId5"/>
    <p:sldLayoutId id="2147483727" r:id="rId6"/>
    <p:sldLayoutId id="2147483726" r:id="rId7"/>
    <p:sldLayoutId id="2147483725" r:id="rId8"/>
    <p:sldLayoutId id="2147483724" r:id="rId9"/>
    <p:sldLayoutId id="2147483723" r:id="rId10"/>
    <p:sldLayoutId id="214748372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0"/>
            <a:ext cx="7632700" cy="13541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Management Science (Goh)</a:t>
            </a:r>
            <a:br>
              <a:rPr lang="en-US" smtClean="0"/>
            </a:br>
            <a:r>
              <a:rPr lang="en-US" smtClean="0"/>
              <a:t>Chapter 1: 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44525" y="1465263"/>
            <a:ext cx="7586663" cy="44069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Origin of Management Science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Problem Solving and Decision Making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Problem Analysis and Decision Making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Qualitative vs. Quantitative Analysis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Model Development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Deterministic vs. Stoochastic Models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Models of Cost, Revenue, and Profit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smtClean="0"/>
              <a:t>Quantitative Methods in Practice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103313"/>
            <a:ext cx="7988300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Constraints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– a set of restrictions or limitations, such as production capacities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To continue our example, a production capacity constraint would be necessary if, for instance, 5 hours are required to produce each chair and only 40 hours are available per week.  The production capacity constraint is given by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5</a:t>
            </a:r>
            <a:r>
              <a:rPr lang="en-US" sz="2400" i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40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The value of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is the total time required to produce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chairs;  the symbol, </a:t>
            </a:r>
            <a:r>
              <a:rPr lang="en-US" u="sng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indicates that the production time required must be less than or equal to the 40 hours available.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2311400" y="2235200"/>
            <a:ext cx="5880100" cy="1612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11971" name="Rectangle 3"/>
          <p:cNvSpPr>
            <a:spLocks noChangeArrowheads="1"/>
          </p:cNvSpPr>
          <p:nvPr/>
        </p:nvSpPr>
        <p:spPr bwMode="auto">
          <a:xfrm>
            <a:off x="685800" y="1103313"/>
            <a:ext cx="83486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A complete mathematical model for our simple production problem is: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Maximize	10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	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(objective function)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subject to:	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40	(constraint)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		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0		(constraint)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[The second constraint reflects the fact that it is not possible to manufacture a negative number of units.]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685800" y="1103313"/>
            <a:ext cx="80946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u="sng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– environmental factors that are not under the control of the decision maker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In the ABC Corp. example, the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profit per unit ($10)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 the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production time per unit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(5 hours)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 and the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production capacity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(40 hours)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are environmental factors not under the control of the manager or decision maker.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400" u="sng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 Variables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controllable inputs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; decision    </a:t>
            </a:r>
          </a:p>
          <a:p>
            <a:pPr marL="342900" indent="-342900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alternatives specified by the decision maker, such as the </a:t>
            </a:r>
          </a:p>
          <a:p>
            <a:pPr marL="342900" indent="-342900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number of chairs to produce.</a:t>
            </a:r>
          </a:p>
          <a:p>
            <a:pPr marL="742950" lvl="1" indent="-285750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In the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ABC Corp.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example, the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production quantity, </a:t>
            </a:r>
            <a:r>
              <a:rPr lang="en-US" sz="2400" i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x,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is the controllable input to the model.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Deterministic vs. Stochastic Models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85800" y="1103313"/>
            <a:ext cx="7899400" cy="444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Deterministic Model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– if all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to the model are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known and cannot vary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Stochastic (or Probabilistic) Model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– if any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are uncertain and subject to variation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Stochastic models are often more difficult to analyze.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In our simple production example, if the number of hours of production time per unit could vary from 3 to 6 hours depending on the quality of the raw material, the model would be stochastic.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Transforming Model Inputs into Output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740025" y="1308100"/>
            <a:ext cx="3759200" cy="1050925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(Environmental Factors)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652463" y="3152775"/>
            <a:ext cx="2163762" cy="1546225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Controllable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(Decision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Variables)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6348413" y="3127375"/>
            <a:ext cx="2106612" cy="15843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(Projected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Results)</a:t>
            </a: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3498850" y="3432175"/>
            <a:ext cx="2238375" cy="9747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Mathematical 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Model	</a:t>
            </a:r>
          </a:p>
        </p:txBody>
      </p:sp>
      <p:cxnSp>
        <p:nvCxnSpPr>
          <p:cNvPr id="86031" name="AutoShape 15"/>
          <p:cNvCxnSpPr>
            <a:cxnSpLocks noChangeShapeType="1"/>
            <a:stCxn id="86021" idx="2"/>
            <a:endCxn id="86027" idx="0"/>
          </p:cNvCxnSpPr>
          <p:nvPr/>
        </p:nvCxnSpPr>
        <p:spPr bwMode="auto">
          <a:xfrm flipH="1">
            <a:off x="4618038" y="2359025"/>
            <a:ext cx="1587" cy="10731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86032" name="AutoShape 16"/>
          <p:cNvCxnSpPr>
            <a:cxnSpLocks noChangeShapeType="1"/>
            <a:stCxn id="86022" idx="3"/>
            <a:endCxn id="86027" idx="1"/>
          </p:cNvCxnSpPr>
          <p:nvPr/>
        </p:nvCxnSpPr>
        <p:spPr bwMode="auto">
          <a:xfrm flipV="1">
            <a:off x="2816225" y="3919538"/>
            <a:ext cx="682625" cy="63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86033" name="AutoShape 17"/>
          <p:cNvCxnSpPr>
            <a:cxnSpLocks noChangeShapeType="1"/>
            <a:stCxn id="86027" idx="3"/>
            <a:endCxn id="86024" idx="1"/>
          </p:cNvCxnSpPr>
          <p:nvPr/>
        </p:nvCxnSpPr>
        <p:spPr bwMode="auto">
          <a:xfrm>
            <a:off x="5737225" y="3919538"/>
            <a:ext cx="611188" cy="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Transforming Model Inputs into Output </a:t>
            </a:r>
            <a:br>
              <a:rPr lang="en-US" smtClean="0"/>
            </a:br>
            <a:r>
              <a:rPr lang="en-US" smtClean="0"/>
              <a:t>ABC Chair Corp. Example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778125" y="1308100"/>
            <a:ext cx="3746500" cy="1495425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profit per chair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hours needed per chair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40 hours of capacity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538163" y="3597275"/>
            <a:ext cx="2163762" cy="1546225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Controllable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 = 8</a:t>
            </a: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6627813" y="3597275"/>
            <a:ext cx="2322512" cy="15970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 = 80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Hours used = 40</a:t>
            </a:r>
          </a:p>
          <a:p>
            <a:pPr algn="ctr" eaLnBrk="0" hangingPunct="0"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3498850" y="3432175"/>
            <a:ext cx="2301875" cy="19018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</a:t>
            </a:r>
          </a:p>
          <a:p>
            <a:pPr algn="ctr">
              <a:defRPr/>
            </a:pPr>
            <a:r>
              <a:rPr lang="en-US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Maximize 10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x	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			                          s.t. 5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40						  </a:t>
            </a:r>
          </a:p>
          <a:p>
            <a:pPr algn="ctr">
              <a:defRPr/>
            </a:pP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x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0	</a:t>
            </a:r>
          </a:p>
        </p:txBody>
      </p:sp>
      <p:cxnSp>
        <p:nvCxnSpPr>
          <p:cNvPr id="86031" name="AutoShape 15"/>
          <p:cNvCxnSpPr>
            <a:cxnSpLocks noChangeShapeType="1"/>
            <a:stCxn id="86021" idx="2"/>
            <a:endCxn id="86027" idx="0"/>
          </p:cNvCxnSpPr>
          <p:nvPr/>
        </p:nvCxnSpPr>
        <p:spPr bwMode="auto">
          <a:xfrm flipH="1">
            <a:off x="4649788" y="2803525"/>
            <a:ext cx="1587" cy="6286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86032" name="AutoShape 16"/>
          <p:cNvCxnSpPr>
            <a:cxnSpLocks noChangeShapeType="1"/>
            <a:stCxn id="86022" idx="3"/>
            <a:endCxn id="86027" idx="1"/>
          </p:cNvCxnSpPr>
          <p:nvPr/>
        </p:nvCxnSpPr>
        <p:spPr bwMode="auto">
          <a:xfrm>
            <a:off x="2701925" y="4370388"/>
            <a:ext cx="796925" cy="1270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86033" name="AutoShape 17"/>
          <p:cNvCxnSpPr>
            <a:cxnSpLocks noChangeShapeType="1"/>
            <a:stCxn id="86027" idx="3"/>
            <a:endCxn id="86024" idx="1"/>
          </p:cNvCxnSpPr>
          <p:nvPr/>
        </p:nvCxnSpPr>
        <p:spPr bwMode="auto">
          <a:xfrm>
            <a:off x="5800725" y="4383088"/>
            <a:ext cx="827088" cy="1270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Model Solution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812800"/>
            <a:ext cx="7886700" cy="504348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The analyst attempts to identify the alternative (the set of decision variable values) that provides the “best” output for the model.</a:t>
            </a:r>
          </a:p>
          <a:p>
            <a:pPr eaLnBrk="1" hangingPunct="1">
              <a:buFont typeface="Monotype Sorts"/>
              <a:buNone/>
              <a:defRPr/>
            </a:pP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The “best” output is the </a:t>
            </a:r>
            <a:r>
              <a:rPr lang="en-US" u="sng" smtClean="0"/>
              <a:t>optimal solution</a:t>
            </a:r>
            <a:r>
              <a:rPr lang="en-US" smtClean="0"/>
              <a:t>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If the alternative does not satisfy all of the model constraints, it is rejected as being </a:t>
            </a:r>
            <a:r>
              <a:rPr lang="en-US" u="sng" smtClean="0"/>
              <a:t>infeasible</a:t>
            </a:r>
            <a:r>
              <a:rPr lang="en-US" smtClean="0"/>
              <a:t>, regardless of the objective function value.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If the alternative satisfies all of the model constraints, it is </a:t>
            </a:r>
            <a:r>
              <a:rPr lang="en-US" u="sng" smtClean="0"/>
              <a:t>feasible</a:t>
            </a:r>
            <a:r>
              <a:rPr lang="en-US" smtClean="0"/>
              <a:t> and a candidate for the “best” solution.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234" name="Rectangle 146"/>
          <p:cNvSpPr>
            <a:spLocks noChangeArrowheads="1"/>
          </p:cNvSpPr>
          <p:nvPr/>
        </p:nvSpPr>
        <p:spPr bwMode="auto">
          <a:xfrm>
            <a:off x="965200" y="1701800"/>
            <a:ext cx="7226300" cy="3886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17232" name="Group 144"/>
          <p:cNvGraphicFramePr>
            <a:graphicFrameLocks noGrp="1"/>
          </p:cNvGraphicFramePr>
          <p:nvPr/>
        </p:nvGraphicFramePr>
        <p:xfrm>
          <a:off x="1041400" y="1816100"/>
          <a:ext cx="7023100" cy="3657600"/>
        </p:xfrm>
        <a:graphic>
          <a:graphicData uri="http://schemas.openxmlformats.org/drawingml/2006/table">
            <a:tbl>
              <a:tblPr/>
              <a:tblGrid>
                <a:gridCol w="1790700"/>
                <a:gridCol w="1828800"/>
                <a:gridCol w="2070100"/>
                <a:gridCol w="13335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Production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Projected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Total Hours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Feasible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Quantity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Profit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of Production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Solution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  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8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No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No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7158" name="Rectangle 70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 Solution</a:t>
            </a:r>
          </a:p>
        </p:txBody>
      </p:sp>
      <p:sp>
        <p:nvSpPr>
          <p:cNvPr id="217159" name="Text Box 71"/>
          <p:cNvSpPr txBox="1">
            <a:spLocks noChangeArrowheads="1"/>
          </p:cNvSpPr>
          <p:nvPr/>
        </p:nvSpPr>
        <p:spPr bwMode="auto">
          <a:xfrm>
            <a:off x="671513" y="1157288"/>
            <a:ext cx="70643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SzPct val="125000"/>
              <a:buFont typeface="Wingdings" pitchFamily="2" charset="2"/>
              <a:buChar char="§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Trial-and-Error Solution for Production Problem</a:t>
            </a:r>
          </a:p>
        </p:txBody>
      </p:sp>
      <p:sp>
        <p:nvSpPr>
          <p:cNvPr id="217233" name="Oval 145"/>
          <p:cNvSpPr>
            <a:spLocks noChangeArrowheads="1"/>
          </p:cNvSpPr>
          <p:nvPr/>
        </p:nvSpPr>
        <p:spPr bwMode="auto">
          <a:xfrm>
            <a:off x="1765300" y="4216400"/>
            <a:ext cx="457200" cy="431800"/>
          </a:xfrm>
          <a:prstGeom prst="ellipse">
            <a:avLst/>
          </a:prstGeom>
          <a:noFill/>
          <a:ln w="1905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Model Testing and Validation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886700" cy="515778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Often, goodness/accuracy of a model cannot be assessed until solutions are generated.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Small test problems having known, or at least expected, solutions can be used for model testing and validation.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If the model generates expected solutions, use the model on the full-scale problem.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If inaccuracies or potential shortcomings inherent in the model are identified, take corrective action such as:</a:t>
            </a:r>
          </a:p>
          <a:p>
            <a:pPr lvl="1" eaLnBrk="1" hangingPunct="1">
              <a:defRPr/>
            </a:pPr>
            <a:r>
              <a:rPr lang="en-US" smtClean="0"/>
              <a:t>Collection of more-accurate input data</a:t>
            </a:r>
          </a:p>
          <a:p>
            <a:pPr lvl="1" eaLnBrk="1" hangingPunct="1">
              <a:defRPr/>
            </a:pPr>
            <a:r>
              <a:rPr lang="en-US" smtClean="0"/>
              <a:t>Modification of the model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Report Generation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758112" cy="51006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A managerial report, based on the results of the model,  should be prepared.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The report should be easily understood by the decision maker.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The report should include:</a:t>
            </a:r>
          </a:p>
          <a:p>
            <a:pPr lvl="1" eaLnBrk="1" hangingPunct="1">
              <a:defRPr/>
            </a:pPr>
            <a:r>
              <a:rPr lang="en-US" smtClean="0"/>
              <a:t>the recommended decision</a:t>
            </a:r>
          </a:p>
          <a:p>
            <a:pPr lvl="1" eaLnBrk="1" hangingPunct="1">
              <a:defRPr/>
            </a:pPr>
            <a:r>
              <a:rPr lang="en-US" smtClean="0"/>
              <a:t>other pertinent information about the results (for example, how sensitive the model solution is to the assumptions and data used in the model)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830263" y="117475"/>
            <a:ext cx="7475537" cy="681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Origin of Management Science</a:t>
            </a:r>
          </a:p>
        </p:txBody>
      </p:sp>
      <p:sp>
        <p:nvSpPr>
          <p:cNvPr id="188419" name="Rectangle 3"/>
          <p:cNvSpPr>
            <a:spLocks noChangeArrowheads="1"/>
          </p:cNvSpPr>
          <p:nvPr/>
        </p:nvSpPr>
        <p:spPr bwMode="auto">
          <a:xfrm>
            <a:off x="684213" y="1103313"/>
            <a:ext cx="8058150" cy="4662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The body of knowledge involving quantitative approaches to decision making is referred to as 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Management Science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Operations Research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Decision Science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It had its early roots in World War II and is flourishing in business and industry due, in part, to: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numerous methodological developments (e.g. simplex method for solving linear programming problems)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virtual explosion in computing power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Implementation and Follow-Up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886700" cy="500538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Successful implementation of model results is of critical importance.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Secure as much user involvement as possible throughout the modeling process.</a:t>
            </a:r>
          </a:p>
          <a:p>
            <a:pPr eaLnBrk="1" hangingPunct="1">
              <a:buFont typeface="Monotype Sorts"/>
              <a:buNone/>
              <a:defRPr/>
            </a:pP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Continue to monitor the contribution of the model.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It might be necessary to refine or expand the model.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smtClean="0"/>
              <a:t>Revenue, Cost and Profit Model:  Ponderosa Development Corp.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8013" y="1166813"/>
            <a:ext cx="8216900" cy="3963987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</a:t>
            </a:r>
            <a:r>
              <a:rPr lang="en-US" sz="2200" smtClean="0"/>
              <a:t>Ponderosa Development Corporation (PDC) is a small real estate developer that builds only one style house.  The selling price of the house is $115,000.  Land for each house costs $55,000 and lumber, supplies, and other materials run another $28,000 per  house.  Total labor costs are approximately $20,000 per house.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z="2200" smtClean="0"/>
              <a:t> 		Ponderosa leases office space for $2,000 per month.  The cost of supplies, utilities, and leased equipment runs another $3,000 per month.  The one salesperson of PDC is paid a commission of $2,000 on the sale of each house.  PDC has seven permanent office employees whose monthly salaries are given on the next slide.</a:t>
            </a:r>
          </a:p>
          <a:p>
            <a:pPr eaLnBrk="1" hangingPunct="1">
              <a:buFont typeface="Monotype Sorts"/>
              <a:buNone/>
              <a:defRPr/>
            </a:pPr>
            <a:endParaRPr lang="en-US" sz="22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09800" y="1204913"/>
            <a:ext cx="4819650" cy="386873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34988" y="1143000"/>
            <a:ext cx="7772400" cy="3843338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endParaRPr lang="en-US" sz="1000"/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	</a:t>
            </a:r>
            <a:r>
              <a:rPr lang="en-US" u="sng"/>
              <a:t>Employee</a:t>
            </a:r>
            <a:r>
              <a:rPr lang="en-US"/>
              <a:t>            </a:t>
            </a:r>
            <a:r>
              <a:rPr lang="en-US" u="sng"/>
              <a:t>Monthly Salary</a:t>
            </a:r>
            <a:endParaRPr lang="en-US"/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            	President          	$10,000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            VP, Development         6,000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            	VP, Marketing        	    4,500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	Project Manager      	    5,500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	Controller           	    4,000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	Office Manager       	    3,000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/>
              <a:t>			Receptionist         	    2,000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772400" cy="491648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Question: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Identify all costs and denote the marginal cost and marginal revenue for each house.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Answer: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The monthly salaries total $35,000 and monthly office lease and supply costs total another $5,000.  This $40,000 is a monthly </a:t>
            </a:r>
            <a:r>
              <a:rPr lang="en-US" u="sng" smtClean="0"/>
              <a:t>fixed cost</a:t>
            </a:r>
            <a:r>
              <a:rPr lang="en-US" smtClean="0"/>
              <a:t>. 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The total cost of land, material, labor, and sales commission per house, $105,000, is the </a:t>
            </a:r>
            <a:r>
              <a:rPr lang="en-US" u="sng" smtClean="0"/>
              <a:t>marginal cost</a:t>
            </a:r>
            <a:r>
              <a:rPr lang="en-US" smtClean="0"/>
              <a:t> for a house. 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The selling price of $115,000 is the </a:t>
            </a:r>
            <a:r>
              <a:rPr lang="en-US" u="sng" smtClean="0"/>
              <a:t>marginal</a:t>
            </a:r>
            <a:r>
              <a:rPr lang="en-US" smtClean="0"/>
              <a:t> </a:t>
            </a:r>
            <a:r>
              <a:rPr lang="en-US" u="sng" smtClean="0"/>
              <a:t>revenue</a:t>
            </a:r>
            <a:r>
              <a:rPr lang="en-US" smtClean="0"/>
              <a:t> per house.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  Ponderosa Development Corp.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8058150" cy="32718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Question: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Write the monthly cost function </a:t>
            </a:r>
            <a:r>
              <a:rPr lang="en-US" i="1" smtClean="0"/>
              <a:t>c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), revenue 	function </a:t>
            </a:r>
            <a:r>
              <a:rPr lang="en-US" i="1" smtClean="0"/>
              <a:t>r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), and profit function </a:t>
            </a:r>
            <a:r>
              <a:rPr lang="en-US" i="1" smtClean="0"/>
              <a:t>p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).</a:t>
            </a:r>
          </a:p>
          <a:p>
            <a:pPr eaLnBrk="1" hangingPunct="1">
              <a:buFont typeface="Monotype Sorts"/>
              <a:buNone/>
              <a:defRPr/>
            </a:pP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Answer: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</a:t>
            </a:r>
            <a:r>
              <a:rPr lang="en-US" i="1" smtClean="0"/>
              <a:t>c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= variable cost + fixed cost = 105,000</a:t>
            </a:r>
            <a:r>
              <a:rPr lang="en-US" i="1" smtClean="0"/>
              <a:t>x</a:t>
            </a:r>
            <a:r>
              <a:rPr lang="en-US" smtClean="0"/>
              <a:t> + 40,000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     	</a:t>
            </a:r>
            <a:r>
              <a:rPr lang="en-US" i="1" smtClean="0"/>
              <a:t>r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= 115,000</a:t>
            </a:r>
            <a:r>
              <a:rPr lang="en-US" i="1" smtClean="0"/>
              <a:t>x</a:t>
            </a: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     	</a:t>
            </a:r>
            <a:r>
              <a:rPr lang="en-US" i="1" smtClean="0"/>
              <a:t>p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= </a:t>
            </a:r>
            <a:r>
              <a:rPr lang="en-US" i="1" smtClean="0"/>
              <a:t>r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- </a:t>
            </a:r>
            <a:r>
              <a:rPr lang="en-US" i="1" smtClean="0"/>
              <a:t>c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= 10,000</a:t>
            </a:r>
            <a:r>
              <a:rPr lang="en-US" i="1" smtClean="0"/>
              <a:t>x</a:t>
            </a:r>
            <a:r>
              <a:rPr lang="en-US" smtClean="0"/>
              <a:t> - 40,000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835900" cy="37163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Question: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What is the </a:t>
            </a:r>
            <a:r>
              <a:rPr lang="en-US" u="sng" smtClean="0"/>
              <a:t>breakeven point</a:t>
            </a:r>
            <a:r>
              <a:rPr lang="en-US" smtClean="0"/>
              <a:t> for monthly sales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of the houses?</a:t>
            </a:r>
          </a:p>
          <a:p>
            <a:pPr eaLnBrk="1" hangingPunct="1">
              <a:buFont typeface="Monotype Sorts"/>
              <a:buNone/>
              <a:defRPr/>
            </a:pPr>
            <a:endParaRPr lang="en-US" smtClean="0"/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Answer: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</a:t>
            </a:r>
            <a:r>
              <a:rPr lang="en-US" i="1" smtClean="0"/>
              <a:t>r </a:t>
            </a:r>
            <a:r>
              <a:rPr lang="en-US" smtClean="0"/>
              <a:t>(</a:t>
            </a:r>
            <a:r>
              <a:rPr lang="en-US" i="1" smtClean="0"/>
              <a:t>x </a:t>
            </a:r>
            <a:r>
              <a:rPr lang="en-US" smtClean="0"/>
              <a:t>) = </a:t>
            </a:r>
            <a:r>
              <a:rPr lang="en-US" i="1" smtClean="0"/>
              <a:t>c </a:t>
            </a:r>
            <a:r>
              <a:rPr lang="en-US" smtClean="0"/>
              <a:t>(</a:t>
            </a:r>
            <a:r>
              <a:rPr lang="en-US" i="1" smtClean="0"/>
              <a:t>x </a:t>
            </a:r>
            <a:r>
              <a:rPr lang="en-US" smtClean="0"/>
              <a:t>)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115,000</a:t>
            </a:r>
            <a:r>
              <a:rPr lang="en-US" i="1" smtClean="0"/>
              <a:t>x</a:t>
            </a:r>
            <a:r>
              <a:rPr lang="en-US" smtClean="0"/>
              <a:t> = 105,000</a:t>
            </a:r>
            <a:r>
              <a:rPr lang="en-US" i="1" smtClean="0"/>
              <a:t>x</a:t>
            </a:r>
            <a:r>
              <a:rPr lang="en-US" smtClean="0"/>
              <a:t> + 40,000 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Solving,  </a:t>
            </a:r>
            <a:r>
              <a:rPr lang="en-US" i="1" smtClean="0"/>
              <a:t>x</a:t>
            </a:r>
            <a:r>
              <a:rPr lang="en-US" smtClean="0"/>
              <a:t> = 4.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5391150" y="3200400"/>
            <a:ext cx="3371850" cy="7048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8083550" cy="15065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Question: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	What is the monthly profit if 12 houses per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month are built and sold?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Answer: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     </a:t>
            </a:r>
            <a:r>
              <a:rPr lang="en-US" i="1" smtClean="0"/>
              <a:t>p </a:t>
            </a:r>
            <a:r>
              <a:rPr lang="en-US" smtClean="0"/>
              <a:t>(12) = 10,000(12) - 40,000 =    $80,000 monthly profit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72" name="Rectangle 220"/>
          <p:cNvSpPr>
            <a:spLocks noChangeArrowheads="1"/>
          </p:cNvSpPr>
          <p:nvPr/>
        </p:nvSpPr>
        <p:spPr bwMode="auto">
          <a:xfrm>
            <a:off x="590550" y="1206500"/>
            <a:ext cx="7962900" cy="485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9375"/>
            <a:ext cx="7767638" cy="76200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dirty="0"/>
              <a:t>Example:  Ponderosa Development Corp.</a:t>
            </a:r>
          </a:p>
        </p:txBody>
      </p:sp>
      <p:sp>
        <p:nvSpPr>
          <p:cNvPr id="100429" name="Line 77"/>
          <p:cNvSpPr>
            <a:spLocks noChangeShapeType="1"/>
          </p:cNvSpPr>
          <p:nvPr/>
        </p:nvSpPr>
        <p:spPr bwMode="auto">
          <a:xfrm flipV="1">
            <a:off x="1905000" y="4427538"/>
            <a:ext cx="6210300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0" name="Line 78"/>
          <p:cNvSpPr>
            <a:spLocks noChangeShapeType="1"/>
          </p:cNvSpPr>
          <p:nvPr/>
        </p:nvSpPr>
        <p:spPr bwMode="auto">
          <a:xfrm>
            <a:off x="1905000" y="383857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3" name="Line 81"/>
          <p:cNvSpPr>
            <a:spLocks noChangeShapeType="1"/>
          </p:cNvSpPr>
          <p:nvPr/>
        </p:nvSpPr>
        <p:spPr bwMode="auto">
          <a:xfrm>
            <a:off x="1905000" y="209232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5" name="Line 83"/>
          <p:cNvSpPr>
            <a:spLocks noChangeShapeType="1"/>
          </p:cNvSpPr>
          <p:nvPr/>
        </p:nvSpPr>
        <p:spPr bwMode="auto">
          <a:xfrm>
            <a:off x="1905000" y="1512888"/>
            <a:ext cx="1588" cy="34956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6" name="Line 84"/>
          <p:cNvSpPr>
            <a:spLocks noChangeShapeType="1"/>
          </p:cNvSpPr>
          <p:nvPr/>
        </p:nvSpPr>
        <p:spPr bwMode="auto">
          <a:xfrm>
            <a:off x="1814513" y="5008563"/>
            <a:ext cx="90487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8" name="Line 86"/>
          <p:cNvSpPr>
            <a:spLocks noChangeShapeType="1"/>
          </p:cNvSpPr>
          <p:nvPr/>
        </p:nvSpPr>
        <p:spPr bwMode="auto">
          <a:xfrm>
            <a:off x="1814513" y="38385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9" name="Line 87"/>
          <p:cNvSpPr>
            <a:spLocks noChangeShapeType="1"/>
          </p:cNvSpPr>
          <p:nvPr/>
        </p:nvSpPr>
        <p:spPr bwMode="auto">
          <a:xfrm>
            <a:off x="1814513" y="32543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1" name="Line 89"/>
          <p:cNvSpPr>
            <a:spLocks noChangeShapeType="1"/>
          </p:cNvSpPr>
          <p:nvPr/>
        </p:nvSpPr>
        <p:spPr bwMode="auto">
          <a:xfrm>
            <a:off x="1814513" y="209232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2" name="Line 90"/>
          <p:cNvSpPr>
            <a:spLocks noChangeShapeType="1"/>
          </p:cNvSpPr>
          <p:nvPr/>
        </p:nvSpPr>
        <p:spPr bwMode="auto">
          <a:xfrm>
            <a:off x="1814513" y="1525588"/>
            <a:ext cx="90487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3" name="Line 91"/>
          <p:cNvSpPr>
            <a:spLocks noChangeShapeType="1"/>
          </p:cNvSpPr>
          <p:nvPr/>
        </p:nvSpPr>
        <p:spPr bwMode="auto">
          <a:xfrm>
            <a:off x="1905000" y="5008563"/>
            <a:ext cx="6210300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4" name="Line 92"/>
          <p:cNvSpPr>
            <a:spLocks noChangeShapeType="1"/>
          </p:cNvSpPr>
          <p:nvPr/>
        </p:nvSpPr>
        <p:spPr bwMode="auto">
          <a:xfrm flipV="1">
            <a:off x="1905000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5" name="Line 93"/>
          <p:cNvSpPr>
            <a:spLocks noChangeShapeType="1"/>
          </p:cNvSpPr>
          <p:nvPr/>
        </p:nvSpPr>
        <p:spPr bwMode="auto">
          <a:xfrm flipV="1">
            <a:off x="252253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6" name="Line 94"/>
          <p:cNvSpPr>
            <a:spLocks noChangeShapeType="1"/>
          </p:cNvSpPr>
          <p:nvPr/>
        </p:nvSpPr>
        <p:spPr bwMode="auto">
          <a:xfrm flipV="1">
            <a:off x="315118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7" name="Line 95"/>
          <p:cNvSpPr>
            <a:spLocks noChangeShapeType="1"/>
          </p:cNvSpPr>
          <p:nvPr/>
        </p:nvSpPr>
        <p:spPr bwMode="auto">
          <a:xfrm flipH="1" flipV="1">
            <a:off x="3770313" y="5008563"/>
            <a:ext cx="3175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8" name="Line 96"/>
          <p:cNvSpPr>
            <a:spLocks noChangeShapeType="1"/>
          </p:cNvSpPr>
          <p:nvPr/>
        </p:nvSpPr>
        <p:spPr bwMode="auto">
          <a:xfrm flipV="1">
            <a:off x="4386263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9" name="Line 97"/>
          <p:cNvSpPr>
            <a:spLocks noChangeShapeType="1"/>
          </p:cNvSpPr>
          <p:nvPr/>
        </p:nvSpPr>
        <p:spPr bwMode="auto">
          <a:xfrm flipV="1">
            <a:off x="5021263" y="5008563"/>
            <a:ext cx="1587" cy="777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0" name="Line 98"/>
          <p:cNvSpPr>
            <a:spLocks noChangeShapeType="1"/>
          </p:cNvSpPr>
          <p:nvPr/>
        </p:nvSpPr>
        <p:spPr bwMode="auto">
          <a:xfrm flipV="1">
            <a:off x="563403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1" name="Line 99"/>
          <p:cNvSpPr>
            <a:spLocks noChangeShapeType="1"/>
          </p:cNvSpPr>
          <p:nvPr/>
        </p:nvSpPr>
        <p:spPr bwMode="auto">
          <a:xfrm flipV="1">
            <a:off x="6251575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2" name="Line 100"/>
          <p:cNvSpPr>
            <a:spLocks noChangeShapeType="1"/>
          </p:cNvSpPr>
          <p:nvPr/>
        </p:nvSpPr>
        <p:spPr bwMode="auto">
          <a:xfrm flipV="1">
            <a:off x="6867525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3" name="Line 101"/>
          <p:cNvSpPr>
            <a:spLocks noChangeShapeType="1"/>
          </p:cNvSpPr>
          <p:nvPr/>
        </p:nvSpPr>
        <p:spPr bwMode="auto">
          <a:xfrm flipH="1" flipV="1">
            <a:off x="7499350" y="5008563"/>
            <a:ext cx="3175" cy="82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4" name="Line 102"/>
          <p:cNvSpPr>
            <a:spLocks noChangeShapeType="1"/>
          </p:cNvSpPr>
          <p:nvPr/>
        </p:nvSpPr>
        <p:spPr bwMode="auto">
          <a:xfrm flipV="1">
            <a:off x="8115300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9" name="Line 107"/>
          <p:cNvSpPr>
            <a:spLocks noChangeShapeType="1"/>
          </p:cNvSpPr>
          <p:nvPr/>
        </p:nvSpPr>
        <p:spPr bwMode="auto">
          <a:xfrm flipV="1">
            <a:off x="4386263" y="3336925"/>
            <a:ext cx="630237" cy="327025"/>
          </a:xfrm>
          <a:prstGeom prst="line">
            <a:avLst/>
          </a:prstGeom>
          <a:noFill/>
          <a:ln w="12700">
            <a:solidFill>
              <a:srgbClr val="618FFD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3209" name="Group 150"/>
          <p:cNvGrpSpPr>
            <a:grpSpLocks/>
          </p:cNvGrpSpPr>
          <p:nvPr/>
        </p:nvGrpSpPr>
        <p:grpSpPr bwMode="auto">
          <a:xfrm>
            <a:off x="1905000" y="1663700"/>
            <a:ext cx="6210300" cy="3344863"/>
            <a:chOff x="1200" y="1236"/>
            <a:chExt cx="3912" cy="2107"/>
          </a:xfrm>
        </p:grpSpPr>
        <p:sp>
          <p:nvSpPr>
            <p:cNvPr id="100463" name="Line 111"/>
            <p:cNvSpPr>
              <a:spLocks noChangeShapeType="1"/>
            </p:cNvSpPr>
            <p:nvPr/>
          </p:nvSpPr>
          <p:spPr bwMode="auto">
            <a:xfrm flipV="1">
              <a:off x="4326" y="1442"/>
              <a:ext cx="397" cy="214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252" name="Group 149"/>
            <p:cNvGrpSpPr>
              <a:grpSpLocks/>
            </p:cNvGrpSpPr>
            <p:nvPr/>
          </p:nvGrpSpPr>
          <p:grpSpPr bwMode="auto">
            <a:xfrm>
              <a:off x="1200" y="1236"/>
              <a:ext cx="3912" cy="2107"/>
              <a:chOff x="1200" y="1236"/>
              <a:chExt cx="3912" cy="2107"/>
            </a:xfrm>
          </p:grpSpPr>
          <p:sp>
            <p:nvSpPr>
              <p:cNvPr id="100455" name="Line 103"/>
              <p:cNvSpPr>
                <a:spLocks noChangeShapeType="1"/>
              </p:cNvSpPr>
              <p:nvPr/>
            </p:nvSpPr>
            <p:spPr bwMode="auto">
              <a:xfrm flipV="1">
                <a:off x="1200" y="3129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6" name="Line 104"/>
              <p:cNvSpPr>
                <a:spLocks noChangeShapeType="1"/>
              </p:cNvSpPr>
              <p:nvPr/>
            </p:nvSpPr>
            <p:spPr bwMode="auto">
              <a:xfrm flipV="1">
                <a:off x="1589" y="2923"/>
                <a:ext cx="396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7" name="Line 105"/>
              <p:cNvSpPr>
                <a:spLocks noChangeShapeType="1"/>
              </p:cNvSpPr>
              <p:nvPr/>
            </p:nvSpPr>
            <p:spPr bwMode="auto">
              <a:xfrm flipV="1">
                <a:off x="1985" y="2709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8" name="Line 106"/>
              <p:cNvSpPr>
                <a:spLocks noChangeShapeType="1"/>
              </p:cNvSpPr>
              <p:nvPr/>
            </p:nvSpPr>
            <p:spPr bwMode="auto">
              <a:xfrm flipV="1">
                <a:off x="2374" y="2496"/>
                <a:ext cx="389" cy="213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0" name="Line 108"/>
              <p:cNvSpPr>
                <a:spLocks noChangeShapeType="1"/>
              </p:cNvSpPr>
              <p:nvPr/>
            </p:nvSpPr>
            <p:spPr bwMode="auto">
              <a:xfrm flipV="1">
                <a:off x="3160" y="2076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1" name="Line 109"/>
              <p:cNvSpPr>
                <a:spLocks noChangeShapeType="1"/>
              </p:cNvSpPr>
              <p:nvPr/>
            </p:nvSpPr>
            <p:spPr bwMode="auto">
              <a:xfrm flipV="1">
                <a:off x="3549" y="1870"/>
                <a:ext cx="389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2" name="Line 110"/>
              <p:cNvSpPr>
                <a:spLocks noChangeShapeType="1"/>
              </p:cNvSpPr>
              <p:nvPr/>
            </p:nvSpPr>
            <p:spPr bwMode="auto">
              <a:xfrm flipV="1">
                <a:off x="3938" y="1656"/>
                <a:ext cx="388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4" name="Line 112"/>
              <p:cNvSpPr>
                <a:spLocks noChangeShapeType="1"/>
              </p:cNvSpPr>
              <p:nvPr/>
            </p:nvSpPr>
            <p:spPr bwMode="auto">
              <a:xfrm flipV="1">
                <a:off x="4723" y="1236"/>
                <a:ext cx="389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93210" name="Group 148"/>
          <p:cNvGrpSpPr>
            <a:grpSpLocks/>
          </p:cNvGrpSpPr>
          <p:nvPr/>
        </p:nvGrpSpPr>
        <p:grpSpPr bwMode="auto">
          <a:xfrm>
            <a:off x="1905000" y="1827213"/>
            <a:ext cx="6210300" cy="3068637"/>
            <a:chOff x="1200" y="1339"/>
            <a:chExt cx="3912" cy="1933"/>
          </a:xfrm>
        </p:grpSpPr>
        <p:sp>
          <p:nvSpPr>
            <p:cNvPr id="100465" name="Line 113"/>
            <p:cNvSpPr>
              <a:spLocks noChangeShapeType="1"/>
            </p:cNvSpPr>
            <p:nvPr/>
          </p:nvSpPr>
          <p:spPr bwMode="auto">
            <a:xfrm flipV="1">
              <a:off x="1200" y="3074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6" name="Line 114"/>
            <p:cNvSpPr>
              <a:spLocks noChangeShapeType="1"/>
            </p:cNvSpPr>
            <p:nvPr/>
          </p:nvSpPr>
          <p:spPr bwMode="auto">
            <a:xfrm flipV="1">
              <a:off x="1589" y="2884"/>
              <a:ext cx="396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7" name="Line 115"/>
            <p:cNvSpPr>
              <a:spLocks noChangeShapeType="1"/>
            </p:cNvSpPr>
            <p:nvPr/>
          </p:nvSpPr>
          <p:spPr bwMode="auto">
            <a:xfrm flipV="1">
              <a:off x="1985" y="2694"/>
              <a:ext cx="389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8" name="Line 116"/>
            <p:cNvSpPr>
              <a:spLocks noChangeShapeType="1"/>
            </p:cNvSpPr>
            <p:nvPr/>
          </p:nvSpPr>
          <p:spPr bwMode="auto">
            <a:xfrm flipV="1">
              <a:off x="2374" y="2496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9" name="Line 117"/>
            <p:cNvSpPr>
              <a:spLocks noChangeShapeType="1"/>
            </p:cNvSpPr>
            <p:nvPr/>
          </p:nvSpPr>
          <p:spPr bwMode="auto">
            <a:xfrm flipV="1">
              <a:off x="2763" y="2305"/>
              <a:ext cx="397" cy="191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0" name="Line 118"/>
            <p:cNvSpPr>
              <a:spLocks noChangeShapeType="1"/>
            </p:cNvSpPr>
            <p:nvPr/>
          </p:nvSpPr>
          <p:spPr bwMode="auto">
            <a:xfrm flipV="1">
              <a:off x="3160" y="2115"/>
              <a:ext cx="389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1" name="Line 119"/>
            <p:cNvSpPr>
              <a:spLocks noChangeShapeType="1"/>
            </p:cNvSpPr>
            <p:nvPr/>
          </p:nvSpPr>
          <p:spPr bwMode="auto">
            <a:xfrm flipV="1">
              <a:off x="3549" y="1917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2" name="Line 120"/>
            <p:cNvSpPr>
              <a:spLocks noChangeShapeType="1"/>
            </p:cNvSpPr>
            <p:nvPr/>
          </p:nvSpPr>
          <p:spPr bwMode="auto">
            <a:xfrm flipV="1">
              <a:off x="3938" y="1727"/>
              <a:ext cx="388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3" name="Line 121"/>
            <p:cNvSpPr>
              <a:spLocks noChangeShapeType="1"/>
            </p:cNvSpPr>
            <p:nvPr/>
          </p:nvSpPr>
          <p:spPr bwMode="auto">
            <a:xfrm flipV="1">
              <a:off x="4326" y="1537"/>
              <a:ext cx="397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4" name="Line 122"/>
            <p:cNvSpPr>
              <a:spLocks noChangeShapeType="1"/>
            </p:cNvSpPr>
            <p:nvPr/>
          </p:nvSpPr>
          <p:spPr bwMode="auto">
            <a:xfrm flipV="1">
              <a:off x="4723" y="1339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0475" name="Rectangle 123"/>
          <p:cNvSpPr>
            <a:spLocks noChangeArrowheads="1"/>
          </p:cNvSpPr>
          <p:nvPr/>
        </p:nvSpPr>
        <p:spPr bwMode="auto">
          <a:xfrm>
            <a:off x="1531938" y="4832350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6" name="Rectangle 124"/>
          <p:cNvSpPr>
            <a:spLocks noChangeArrowheads="1"/>
          </p:cNvSpPr>
          <p:nvPr/>
        </p:nvSpPr>
        <p:spPr bwMode="auto">
          <a:xfrm>
            <a:off x="1222375" y="4254500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7" name="Rectangle 125"/>
          <p:cNvSpPr>
            <a:spLocks noChangeArrowheads="1"/>
          </p:cNvSpPr>
          <p:nvPr/>
        </p:nvSpPr>
        <p:spPr bwMode="auto">
          <a:xfrm>
            <a:off x="1222375" y="3663950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8" name="Rectangle 126"/>
          <p:cNvSpPr>
            <a:spLocks noChangeArrowheads="1"/>
          </p:cNvSpPr>
          <p:nvPr/>
        </p:nvSpPr>
        <p:spPr bwMode="auto">
          <a:xfrm>
            <a:off x="1222375" y="3084513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9" name="Rectangle 127"/>
          <p:cNvSpPr>
            <a:spLocks noChangeArrowheads="1"/>
          </p:cNvSpPr>
          <p:nvPr/>
        </p:nvSpPr>
        <p:spPr bwMode="auto">
          <a:xfrm>
            <a:off x="1222375" y="2506663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0" name="Rectangle 128"/>
          <p:cNvSpPr>
            <a:spLocks noChangeArrowheads="1"/>
          </p:cNvSpPr>
          <p:nvPr/>
        </p:nvSpPr>
        <p:spPr bwMode="auto">
          <a:xfrm>
            <a:off x="1068388" y="1916113"/>
            <a:ext cx="609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1" name="Rectangle 129"/>
          <p:cNvSpPr>
            <a:spLocks noChangeArrowheads="1"/>
          </p:cNvSpPr>
          <p:nvPr/>
        </p:nvSpPr>
        <p:spPr bwMode="auto">
          <a:xfrm>
            <a:off x="1068388" y="1336675"/>
            <a:ext cx="609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2" name="Rectangle 130"/>
          <p:cNvSpPr>
            <a:spLocks noChangeArrowheads="1"/>
          </p:cNvSpPr>
          <p:nvPr/>
        </p:nvSpPr>
        <p:spPr bwMode="auto">
          <a:xfrm>
            <a:off x="182721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3" name="Rectangle 131"/>
          <p:cNvSpPr>
            <a:spLocks noChangeArrowheads="1"/>
          </p:cNvSpPr>
          <p:nvPr/>
        </p:nvSpPr>
        <p:spPr bwMode="auto">
          <a:xfrm>
            <a:off x="2444750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4" name="Rectangle 132"/>
          <p:cNvSpPr>
            <a:spLocks noChangeArrowheads="1"/>
          </p:cNvSpPr>
          <p:nvPr/>
        </p:nvSpPr>
        <p:spPr bwMode="auto">
          <a:xfrm>
            <a:off x="3074988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5" name="Rectangle 133"/>
          <p:cNvSpPr>
            <a:spLocks noChangeArrowheads="1"/>
          </p:cNvSpPr>
          <p:nvPr/>
        </p:nvSpPr>
        <p:spPr bwMode="auto">
          <a:xfrm>
            <a:off x="369252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6" name="Rectangle 134"/>
          <p:cNvSpPr>
            <a:spLocks noChangeArrowheads="1"/>
          </p:cNvSpPr>
          <p:nvPr/>
        </p:nvSpPr>
        <p:spPr bwMode="auto">
          <a:xfrm>
            <a:off x="430847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7" name="Rectangle 135"/>
          <p:cNvSpPr>
            <a:spLocks noChangeArrowheads="1"/>
          </p:cNvSpPr>
          <p:nvPr/>
        </p:nvSpPr>
        <p:spPr bwMode="auto">
          <a:xfrm>
            <a:off x="493871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8" name="Rectangle 136"/>
          <p:cNvSpPr>
            <a:spLocks noChangeArrowheads="1"/>
          </p:cNvSpPr>
          <p:nvPr/>
        </p:nvSpPr>
        <p:spPr bwMode="auto">
          <a:xfrm>
            <a:off x="5556250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9" name="Rectangle 137"/>
          <p:cNvSpPr>
            <a:spLocks noChangeArrowheads="1"/>
          </p:cNvSpPr>
          <p:nvPr/>
        </p:nvSpPr>
        <p:spPr bwMode="auto">
          <a:xfrm>
            <a:off x="6173788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0" name="Rectangle 138"/>
          <p:cNvSpPr>
            <a:spLocks noChangeArrowheads="1"/>
          </p:cNvSpPr>
          <p:nvPr/>
        </p:nvSpPr>
        <p:spPr bwMode="auto">
          <a:xfrm>
            <a:off x="679132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1" name="Rectangle 139"/>
          <p:cNvSpPr>
            <a:spLocks noChangeArrowheads="1"/>
          </p:cNvSpPr>
          <p:nvPr/>
        </p:nvSpPr>
        <p:spPr bwMode="auto">
          <a:xfrm>
            <a:off x="742156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2" name="Rectangle 140"/>
          <p:cNvSpPr>
            <a:spLocks noChangeArrowheads="1"/>
          </p:cNvSpPr>
          <p:nvPr/>
        </p:nvSpPr>
        <p:spPr bwMode="auto">
          <a:xfrm>
            <a:off x="7961313" y="5183188"/>
            <a:ext cx="30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3" name="Rectangle 141"/>
          <p:cNvSpPr>
            <a:spLocks noChangeArrowheads="1"/>
          </p:cNvSpPr>
          <p:nvPr/>
        </p:nvSpPr>
        <p:spPr bwMode="auto">
          <a:xfrm>
            <a:off x="3144838" y="5576888"/>
            <a:ext cx="3686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 of Houses Sold (x)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4" name="Rectangle 142"/>
          <p:cNvSpPr>
            <a:spLocks noChangeArrowheads="1"/>
          </p:cNvSpPr>
          <p:nvPr/>
        </p:nvSpPr>
        <p:spPr bwMode="auto">
          <a:xfrm rot="16200000">
            <a:off x="-612775" y="3124200"/>
            <a:ext cx="289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Thousands of Dollars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 flipV="1">
            <a:off x="4386263" y="3663950"/>
            <a:ext cx="0" cy="1295400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4533900" y="4471988"/>
            <a:ext cx="3883025" cy="4270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Break-Even Point = 4 Houses</a:t>
            </a:r>
          </a:p>
        </p:txBody>
      </p:sp>
      <p:sp>
        <p:nvSpPr>
          <p:cNvPr id="100495" name="Oval 143"/>
          <p:cNvSpPr>
            <a:spLocks noChangeArrowheads="1"/>
          </p:cNvSpPr>
          <p:nvPr/>
        </p:nvSpPr>
        <p:spPr bwMode="auto">
          <a:xfrm>
            <a:off x="4310063" y="3621088"/>
            <a:ext cx="136525" cy="1158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6" name="Line 144"/>
          <p:cNvSpPr>
            <a:spLocks noChangeShapeType="1"/>
          </p:cNvSpPr>
          <p:nvPr/>
        </p:nvSpPr>
        <p:spPr bwMode="auto">
          <a:xfrm>
            <a:off x="1905000" y="152082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7" name="Line 145"/>
          <p:cNvSpPr>
            <a:spLocks noChangeShapeType="1"/>
          </p:cNvSpPr>
          <p:nvPr/>
        </p:nvSpPr>
        <p:spPr bwMode="auto">
          <a:xfrm flipV="1">
            <a:off x="1905000" y="3251200"/>
            <a:ext cx="6215063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8" name="AutoShape 146"/>
          <p:cNvSpPr>
            <a:spLocks noChangeArrowheads="1"/>
          </p:cNvSpPr>
          <p:nvPr/>
        </p:nvSpPr>
        <p:spPr bwMode="auto">
          <a:xfrm>
            <a:off x="5751513" y="3454400"/>
            <a:ext cx="2571750" cy="838200"/>
          </a:xfrm>
          <a:prstGeom prst="wedgeRoundRectCallout">
            <a:avLst>
              <a:gd name="adj1" fmla="val -49875"/>
              <a:gd name="adj2" fmla="val -100000"/>
              <a:gd name="adj3" fmla="val 16667"/>
            </a:avLst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Total Cost = </a:t>
            </a:r>
          </a:p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40,000 + 105,000x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00499" name="AutoShape 147"/>
          <p:cNvSpPr>
            <a:spLocks noChangeArrowheads="1"/>
          </p:cNvSpPr>
          <p:nvPr/>
        </p:nvSpPr>
        <p:spPr bwMode="auto">
          <a:xfrm>
            <a:off x="3103563" y="1682750"/>
            <a:ext cx="2571750" cy="838200"/>
          </a:xfrm>
          <a:prstGeom prst="wedgeRoundRectCallout">
            <a:avLst>
              <a:gd name="adj1" fmla="val 76792"/>
              <a:gd name="adj2" fmla="val 52273"/>
              <a:gd name="adj3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Total Revenue =</a:t>
            </a:r>
          </a:p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115,000x</a:t>
            </a:r>
          </a:p>
        </p:txBody>
      </p:sp>
      <p:sp>
        <p:nvSpPr>
          <p:cNvPr id="100573" name="Line 221"/>
          <p:cNvSpPr>
            <a:spLocks noChangeShapeType="1"/>
          </p:cNvSpPr>
          <p:nvPr/>
        </p:nvSpPr>
        <p:spPr bwMode="auto">
          <a:xfrm>
            <a:off x="1814513" y="442912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574" name="Line 222"/>
          <p:cNvSpPr>
            <a:spLocks noChangeShapeType="1"/>
          </p:cNvSpPr>
          <p:nvPr/>
        </p:nvSpPr>
        <p:spPr bwMode="auto">
          <a:xfrm>
            <a:off x="1814513" y="26828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575" name="Line 223"/>
          <p:cNvSpPr>
            <a:spLocks noChangeShapeType="1"/>
          </p:cNvSpPr>
          <p:nvPr/>
        </p:nvSpPr>
        <p:spPr bwMode="auto">
          <a:xfrm flipV="1">
            <a:off x="1905000" y="2679700"/>
            <a:ext cx="6205538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685800" y="52388"/>
            <a:ext cx="7810500" cy="1119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Excel for Breakeven Analysis</a:t>
            </a:r>
          </a:p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0163" name="Rectangle 3"/>
          <p:cNvSpPr>
            <a:spLocks noChangeArrowheads="1"/>
          </p:cNvSpPr>
          <p:nvPr/>
        </p:nvSpPr>
        <p:spPr bwMode="auto">
          <a:xfrm>
            <a:off x="687388" y="1104900"/>
            <a:ext cx="7899400" cy="1316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We will enter the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problem data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in the top portion of the     	spreadsheet.</a:t>
            </a:r>
          </a:p>
          <a:p>
            <a:pPr marL="742950" lvl="1" indent="-28575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The bottom of the spreadsheet will be used for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model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development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pic>
        <p:nvPicPr>
          <p:cNvPr id="9523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3113" y="2609850"/>
            <a:ext cx="5005387" cy="332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defRPr/>
            </a:pPr>
            <a:r>
              <a:rPr lang="en-US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Question: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monthly profit if 12 houses are built and sold per month?</a:t>
            </a:r>
            <a:endParaRPr 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</a:t>
            </a:r>
          </a:p>
        </p:txBody>
      </p:sp>
      <p:pic>
        <p:nvPicPr>
          <p:cNvPr id="972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4413" y="2622550"/>
            <a:ext cx="5005387" cy="332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Problem Solving and Decision Making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7  Steps of </a:t>
            </a:r>
            <a:r>
              <a:rPr lang="en-US" u="sng" smtClean="0">
                <a:solidFill>
                  <a:srgbClr val="66FFFF"/>
                </a:solidFill>
              </a:rPr>
              <a:t>Problem Solving</a:t>
            </a:r>
            <a:endParaRPr lang="en-US" smtClean="0">
              <a:solidFill>
                <a:srgbClr val="66FFFF"/>
              </a:solidFill>
            </a:endParaRP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(First 5 steps are the process of </a:t>
            </a:r>
            <a:r>
              <a:rPr lang="en-US" u="sng" smtClean="0"/>
              <a:t>decision making</a:t>
            </a:r>
            <a:r>
              <a:rPr lang="en-US" smtClean="0"/>
              <a:t>)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1.  Identify and define the problem.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2.  Determine the criteria for evaluating alternatives.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3.  Determine the set of alternative solutions.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4.  Evaluate the alternatives.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5.  Choose an alternative (make a decision).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---------------------------------------------------------------------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6.  Implement the selected alternative.</a:t>
            </a:r>
          </a:p>
          <a:p>
            <a:pPr marL="914400" lvl="1" indent="-457200" eaLnBrk="1" hangingPunct="1">
              <a:buFontTx/>
              <a:buNone/>
              <a:defRPr/>
            </a:pPr>
            <a:r>
              <a:rPr lang="en-US" smtClean="0"/>
              <a:t>7.  Evaluate the results.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ChangeArrowheads="1"/>
          </p:cNvSpPr>
          <p:nvPr/>
        </p:nvSpPr>
        <p:spPr bwMode="auto">
          <a:xfrm>
            <a:off x="687388" y="1104900"/>
            <a:ext cx="7886700" cy="523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Linear programming**</a:t>
            </a:r>
            <a:r>
              <a:rPr lang="en-US" sz="24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Integer linear programming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Network models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Project scheduling: PERT and CPM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Inventory models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Waiting line 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Simulation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 analysis</a:t>
            </a:r>
          </a:p>
          <a:p>
            <a:pPr marL="342900" indent="-342900">
              <a:buFontTx/>
              <a:buChar char="•"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Goal programming 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Analytic hierarchy process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Forecasting methods.</a:t>
            </a:r>
          </a:p>
          <a:p>
            <a:pPr marL="342900" indent="-342900"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Markov-process models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Management Science Techniques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52" name="Rectangle 12"/>
          <p:cNvSpPr>
            <a:spLocks noChangeArrowheads="1"/>
          </p:cNvSpPr>
          <p:nvPr/>
        </p:nvSpPr>
        <p:spPr bwMode="auto">
          <a:xfrm>
            <a:off x="5334000" y="2324100"/>
            <a:ext cx="3543300" cy="1358900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50" name="Rectangle 10"/>
          <p:cNvSpPr>
            <a:spLocks noChangeArrowheads="1"/>
          </p:cNvSpPr>
          <p:nvPr/>
        </p:nvSpPr>
        <p:spPr bwMode="auto">
          <a:xfrm>
            <a:off x="254000" y="2336800"/>
            <a:ext cx="4914900" cy="1346200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42" name="Rectangle 2"/>
          <p:cNvSpPr>
            <a:spLocks noChangeArrowheads="1"/>
          </p:cNvSpPr>
          <p:nvPr/>
        </p:nvSpPr>
        <p:spPr bwMode="auto">
          <a:xfrm>
            <a:off x="533400" y="3651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Problem Analysis and Decision Making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393700" y="2527300"/>
            <a:ext cx="1168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Define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Problem</a:t>
            </a:r>
          </a:p>
        </p:txBody>
      </p:sp>
      <p:sp>
        <p:nvSpPr>
          <p:cNvPr id="189446" name="Rectangle 6"/>
          <p:cNvSpPr>
            <a:spLocks noChangeArrowheads="1"/>
          </p:cNvSpPr>
          <p:nvPr/>
        </p:nvSpPr>
        <p:spPr bwMode="auto">
          <a:xfrm>
            <a:off x="1828800" y="2527300"/>
            <a:ext cx="1549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1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Determine</a:t>
            </a:r>
          </a:p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Criteria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n-US" sz="19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9447" name="Rectangle 7"/>
          <p:cNvSpPr>
            <a:spLocks noChangeArrowheads="1"/>
          </p:cNvSpPr>
          <p:nvPr/>
        </p:nvSpPr>
        <p:spPr bwMode="auto">
          <a:xfrm>
            <a:off x="3644900" y="2527300"/>
            <a:ext cx="13716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</a:t>
            </a:r>
          </a:p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Alternatives</a:t>
            </a:r>
          </a:p>
        </p:txBody>
      </p:sp>
      <p:sp>
        <p:nvSpPr>
          <p:cNvPr id="189448" name="Rectangle 8"/>
          <p:cNvSpPr>
            <a:spLocks noChangeArrowheads="1"/>
          </p:cNvSpPr>
          <p:nvPr/>
        </p:nvSpPr>
        <p:spPr bwMode="auto">
          <a:xfrm>
            <a:off x="5499100" y="2527300"/>
            <a:ext cx="1549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Alternatives</a:t>
            </a:r>
          </a:p>
        </p:txBody>
      </p:sp>
      <p:sp>
        <p:nvSpPr>
          <p:cNvPr id="189449" name="Rectangle 9"/>
          <p:cNvSpPr>
            <a:spLocks noChangeArrowheads="1"/>
          </p:cNvSpPr>
          <p:nvPr/>
        </p:nvSpPr>
        <p:spPr bwMode="auto">
          <a:xfrm>
            <a:off x="7302500" y="2527300"/>
            <a:ext cx="14097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Choose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an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</a:t>
            </a:r>
          </a:p>
        </p:txBody>
      </p:sp>
      <p:sp>
        <p:nvSpPr>
          <p:cNvPr id="189451" name="Rectangle 11"/>
          <p:cNvSpPr>
            <a:spLocks noChangeArrowheads="1"/>
          </p:cNvSpPr>
          <p:nvPr/>
        </p:nvSpPr>
        <p:spPr bwMode="auto">
          <a:xfrm>
            <a:off x="254000" y="1816100"/>
            <a:ext cx="4914900" cy="520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 the Problem</a:t>
            </a:r>
          </a:p>
        </p:txBody>
      </p:sp>
      <p:sp>
        <p:nvSpPr>
          <p:cNvPr id="189453" name="Rectangle 13"/>
          <p:cNvSpPr>
            <a:spLocks noChangeArrowheads="1"/>
          </p:cNvSpPr>
          <p:nvPr/>
        </p:nvSpPr>
        <p:spPr bwMode="auto">
          <a:xfrm>
            <a:off x="5334000" y="1816100"/>
            <a:ext cx="3540125" cy="520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Analyzing the Problem</a:t>
            </a:r>
          </a:p>
        </p:txBody>
      </p:sp>
      <p:cxnSp>
        <p:nvCxnSpPr>
          <p:cNvPr id="189454" name="AutoShape 14"/>
          <p:cNvCxnSpPr>
            <a:cxnSpLocks noChangeShapeType="1"/>
            <a:stCxn id="189443" idx="3"/>
            <a:endCxn id="189446" idx="1"/>
          </p:cNvCxnSpPr>
          <p:nvPr/>
        </p:nvCxnSpPr>
        <p:spPr bwMode="auto">
          <a:xfrm>
            <a:off x="1562100" y="3028950"/>
            <a:ext cx="2667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25400" dir="5400000" algn="ctr" rotWithShape="0">
              <a:schemeClr val="bg2"/>
            </a:outerShdw>
          </a:effectLst>
        </p:spPr>
      </p:cxnSp>
      <p:cxnSp>
        <p:nvCxnSpPr>
          <p:cNvPr id="189455" name="AutoShape 15"/>
          <p:cNvCxnSpPr>
            <a:cxnSpLocks noChangeShapeType="1"/>
            <a:stCxn id="189446" idx="3"/>
            <a:endCxn id="189447" idx="1"/>
          </p:cNvCxnSpPr>
          <p:nvPr/>
        </p:nvCxnSpPr>
        <p:spPr bwMode="auto">
          <a:xfrm>
            <a:off x="3378200" y="3028950"/>
            <a:ext cx="2667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189456" name="AutoShape 16"/>
          <p:cNvCxnSpPr>
            <a:cxnSpLocks noChangeShapeType="1"/>
            <a:stCxn id="189447" idx="3"/>
            <a:endCxn id="189448" idx="1"/>
          </p:cNvCxnSpPr>
          <p:nvPr/>
        </p:nvCxnSpPr>
        <p:spPr bwMode="auto">
          <a:xfrm>
            <a:off x="5016500" y="3028950"/>
            <a:ext cx="482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189457" name="AutoShape 17"/>
          <p:cNvCxnSpPr>
            <a:cxnSpLocks noChangeShapeType="1"/>
            <a:stCxn id="189448" idx="3"/>
            <a:endCxn id="189449" idx="1"/>
          </p:cNvCxnSpPr>
          <p:nvPr/>
        </p:nvCxnSpPr>
        <p:spPr bwMode="auto">
          <a:xfrm>
            <a:off x="7048500" y="3028950"/>
            <a:ext cx="2540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sp>
        <p:nvSpPr>
          <p:cNvPr id="189458" name="Rectangle 18"/>
          <p:cNvSpPr>
            <a:spLocks noChangeArrowheads="1"/>
          </p:cNvSpPr>
          <p:nvPr/>
        </p:nvSpPr>
        <p:spPr bwMode="auto">
          <a:xfrm>
            <a:off x="687388" y="1104900"/>
            <a:ext cx="43307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57200" indent="-4572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Decision-Making Process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9459" name="Text Box 19"/>
          <p:cNvSpPr txBox="1">
            <a:spLocks noChangeArrowheads="1"/>
          </p:cNvSpPr>
          <p:nvPr/>
        </p:nvSpPr>
        <p:spPr bwMode="auto">
          <a:xfrm>
            <a:off x="368300" y="3911600"/>
            <a:ext cx="8420100" cy="1766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0" hangingPunct="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Problems in which the objective is to find the best solution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with respect to one criterion are referred to as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single-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criterion decision problems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lvl="1" eaLnBrk="0" hangingPunct="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Problems that involve more than one criterion are referred</a:t>
            </a:r>
          </a:p>
          <a:p>
            <a:pPr lvl="1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   to as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multi-criteria decision problems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687388" y="1104900"/>
            <a:ext cx="7785100" cy="4906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Analysis Phase of Decision-Making Process</a:t>
            </a:r>
          </a:p>
          <a:p>
            <a:pPr lvl="1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0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Qualitative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Analysis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based largely on the manager’s judgment and experience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includes the manager’s intuitive “feel” for the problem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is more of an art than a science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indent="-342900">
              <a:defRPr/>
            </a:pPr>
            <a:r>
              <a:rPr lang="en-US" sz="2000"/>
              <a:t>   </a:t>
            </a:r>
            <a:r>
              <a:rPr lang="en-US" sz="20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 Analysis</a:t>
            </a:r>
          </a:p>
          <a:p>
            <a:pPr lvl="2" indent="-342900"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concentrate on the quantitative facts or data associated with the problem</a:t>
            </a:r>
          </a:p>
          <a:p>
            <a:pPr lvl="2" indent="-342900"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analyst will develop mathematical expressions that describe the objectives, constraints, and other relationships that exist in the problem</a:t>
            </a:r>
          </a:p>
          <a:p>
            <a:pPr lvl="2" indent="-342900">
              <a:buClr>
                <a:srgbClr val="66FFFF"/>
              </a:buClr>
              <a:buFontTx/>
              <a:buChar char="•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analyst will use one or more quantitative methods to make a recommendation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Char char="n"/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0467" name="Rectangle 3"/>
          <p:cNvSpPr>
            <a:spLocks noChangeArrowheads="1"/>
          </p:cNvSpPr>
          <p:nvPr/>
        </p:nvSpPr>
        <p:spPr bwMode="auto">
          <a:xfrm>
            <a:off x="533400" y="3651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Qualitative vs. Quantitative Analysis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6513"/>
            <a:ext cx="8081963" cy="8143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Quantitative Analysis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104900"/>
            <a:ext cx="7886700" cy="24336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Potential Reasons for a Quantitative Analysis Approach to Decision Making</a:t>
            </a:r>
          </a:p>
          <a:p>
            <a:pPr lvl="1" eaLnBrk="1" hangingPunct="1">
              <a:defRPr/>
            </a:pPr>
            <a:r>
              <a:rPr lang="en-US" smtClean="0"/>
              <a:t>The problem is </a:t>
            </a:r>
            <a:r>
              <a:rPr lang="en-US" u="sng" smtClean="0"/>
              <a:t>complex</a:t>
            </a:r>
            <a:r>
              <a:rPr lang="en-US" smtClean="0"/>
              <a:t>.</a:t>
            </a:r>
          </a:p>
          <a:p>
            <a:pPr lvl="1" eaLnBrk="1" hangingPunct="1">
              <a:defRPr/>
            </a:pPr>
            <a:r>
              <a:rPr lang="en-US" smtClean="0"/>
              <a:t>The problem is very </a:t>
            </a:r>
            <a:r>
              <a:rPr lang="en-US" u="sng" smtClean="0"/>
              <a:t>important</a:t>
            </a:r>
            <a:r>
              <a:rPr lang="en-US" smtClean="0"/>
              <a:t>.</a:t>
            </a:r>
          </a:p>
          <a:p>
            <a:pPr lvl="1" eaLnBrk="1" hangingPunct="1">
              <a:defRPr/>
            </a:pPr>
            <a:r>
              <a:rPr lang="en-US" smtClean="0"/>
              <a:t>The problem is </a:t>
            </a:r>
            <a:r>
              <a:rPr lang="en-US" u="sng" smtClean="0"/>
              <a:t>new</a:t>
            </a:r>
            <a:r>
              <a:rPr lang="en-US" smtClean="0"/>
              <a:t>, i.e., no previous experience.</a:t>
            </a:r>
          </a:p>
          <a:p>
            <a:pPr lvl="1" eaLnBrk="1" hangingPunct="1">
              <a:defRPr/>
            </a:pPr>
            <a:r>
              <a:rPr lang="en-US" smtClean="0"/>
              <a:t>The problem is </a:t>
            </a:r>
            <a:r>
              <a:rPr lang="en-US" u="sng" smtClean="0"/>
              <a:t>repetitive</a:t>
            </a:r>
            <a:r>
              <a:rPr lang="en-US" smtClean="0"/>
              <a:t>.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Quantitative Analysis Process</a:t>
            </a:r>
          </a:p>
          <a:p>
            <a:pPr lvl="1" eaLnBrk="1" hangingPunct="1">
              <a:defRPr/>
            </a:pPr>
            <a:r>
              <a:rPr lang="en-US" smtClean="0"/>
              <a:t>Model Development</a:t>
            </a:r>
          </a:p>
          <a:p>
            <a:pPr lvl="1" eaLnBrk="1" hangingPunct="1">
              <a:defRPr/>
            </a:pPr>
            <a:r>
              <a:rPr lang="en-US" smtClean="0"/>
              <a:t>Data Preparation</a:t>
            </a:r>
          </a:p>
          <a:p>
            <a:pPr lvl="1" eaLnBrk="1" hangingPunct="1">
              <a:defRPr/>
            </a:pPr>
            <a:r>
              <a:rPr lang="en-US" smtClean="0"/>
              <a:t>Model Solution</a:t>
            </a:r>
          </a:p>
          <a:p>
            <a:pPr lvl="1" eaLnBrk="1" hangingPunct="1">
              <a:defRPr/>
            </a:pPr>
            <a:r>
              <a:rPr lang="en-US" smtClean="0"/>
              <a:t>Report Generation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204788"/>
            <a:ext cx="7475537" cy="5095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Model Development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77863" y="1116013"/>
            <a:ext cx="8058150" cy="4897437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/>
              <a:t>	</a:t>
            </a:r>
            <a:r>
              <a:rPr lang="en-US" u="sng" smtClean="0"/>
              <a:t>Models</a:t>
            </a:r>
            <a:r>
              <a:rPr lang="en-US" smtClean="0"/>
              <a:t> are representations of real objects or situations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mtClean="0"/>
              <a:t>	Three </a:t>
            </a:r>
            <a:r>
              <a:rPr lang="en-US" u="sng" smtClean="0"/>
              <a:t>forms of models</a:t>
            </a:r>
            <a:r>
              <a:rPr lang="en-US" smtClean="0"/>
              <a:t> are: </a:t>
            </a:r>
          </a:p>
          <a:p>
            <a:pPr lvl="1" eaLnBrk="1" hangingPunct="1">
              <a:defRPr/>
            </a:pPr>
            <a:r>
              <a:rPr lang="en-US" u="sng" smtClean="0"/>
              <a:t>Iconic models</a:t>
            </a:r>
            <a:r>
              <a:rPr lang="en-US" smtClean="0"/>
              <a:t> - physical replicas (scalar representations) of real objects</a:t>
            </a:r>
          </a:p>
          <a:p>
            <a:pPr lvl="1" eaLnBrk="1" hangingPunct="1">
              <a:buFontTx/>
              <a:buNone/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u="sng" smtClean="0"/>
              <a:t>Analog models</a:t>
            </a:r>
            <a:r>
              <a:rPr lang="en-US" smtClean="0"/>
              <a:t> - physical in form, but do not physically resemble the object being modeled</a:t>
            </a:r>
          </a:p>
          <a:p>
            <a:pPr lvl="1" eaLnBrk="1" hangingPunct="1">
              <a:buFontTx/>
              <a:buNone/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u="sng" smtClean="0"/>
              <a:t>Mathematical models</a:t>
            </a:r>
            <a:r>
              <a:rPr lang="en-US" smtClean="0"/>
              <a:t> - represent real world problems through a system of mathematical formulas and expressions based on key assumptions, estimates, or statistical analyses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Advantages of Models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889000"/>
            <a:ext cx="7988300" cy="494823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z="2000" smtClean="0"/>
              <a:t>	</a:t>
            </a:r>
            <a:r>
              <a:rPr lang="en-US" sz="2200" smtClean="0"/>
              <a:t>Generally, experimenting with models (compared to experimenting with the real situation) because it requires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sz="2200" smtClean="0"/>
              <a:t>	</a:t>
            </a:r>
            <a:r>
              <a:rPr lang="en-US" sz="2200" u="sng" smtClean="0">
                <a:solidFill>
                  <a:srgbClr val="00FFFF"/>
                </a:solidFill>
              </a:rPr>
              <a:t>less time</a:t>
            </a:r>
            <a:r>
              <a:rPr lang="en-US" sz="2200" smtClean="0"/>
              <a:t>, is </a:t>
            </a:r>
            <a:r>
              <a:rPr lang="en-US" sz="2200" u="sng" smtClean="0">
                <a:solidFill>
                  <a:srgbClr val="00FFFF"/>
                </a:solidFill>
              </a:rPr>
              <a:t>less expensive</a:t>
            </a:r>
            <a:r>
              <a:rPr lang="en-US" sz="2200" smtClean="0"/>
              <a:t>, and involves </a:t>
            </a:r>
            <a:r>
              <a:rPr lang="en-US" sz="2200" u="sng" smtClean="0">
                <a:solidFill>
                  <a:srgbClr val="00FFFF"/>
                </a:solidFill>
              </a:rPr>
              <a:t>less risk.</a:t>
            </a:r>
          </a:p>
          <a:p>
            <a:pPr eaLnBrk="1" hangingPunct="1">
              <a:buFont typeface="Monotype Sorts"/>
              <a:buNone/>
              <a:defRPr/>
            </a:pPr>
            <a:endParaRPr lang="en-US" sz="2200" u="sng" smtClean="0">
              <a:solidFill>
                <a:srgbClr val="00FFFF"/>
              </a:solidFill>
            </a:endParaRPr>
          </a:p>
          <a:p>
            <a:pPr eaLnBrk="1" hangingPunct="1">
              <a:buFont typeface="Monotype Sorts"/>
              <a:buNone/>
              <a:defRPr/>
            </a:pPr>
            <a:r>
              <a:rPr lang="en-US" sz="2200" smtClean="0"/>
              <a:t>	The more closely the model represents the real situation, the more accurate the conclusions and predictions will be.</a:t>
            </a:r>
          </a:p>
          <a:p>
            <a:pPr eaLnBrk="1" hangingPunct="1">
              <a:buFont typeface="Monotype Sorts"/>
              <a:buNone/>
              <a:defRPr/>
            </a:pPr>
            <a:endParaRPr lang="en-US" sz="2200" smtClean="0"/>
          </a:p>
          <a:p>
            <a:pPr>
              <a:buFont typeface="Monotype Sorts"/>
              <a:buNone/>
              <a:defRPr/>
            </a:pPr>
            <a:r>
              <a:rPr lang="en-US" sz="2200" smtClean="0"/>
              <a:t>	</a:t>
            </a:r>
            <a:r>
              <a:rPr lang="en-US" sz="2200" u="sng" smtClean="0"/>
              <a:t>Cost/benefit considerations</a:t>
            </a:r>
            <a:r>
              <a:rPr lang="en-US" sz="2200" smtClean="0"/>
              <a:t> must be made in selecting an appropriate model.  </a:t>
            </a:r>
          </a:p>
          <a:p>
            <a:pPr>
              <a:buFont typeface="Monotype Sorts"/>
              <a:buNone/>
              <a:defRPr/>
            </a:pPr>
            <a:endParaRPr lang="en-US" sz="2200" smtClean="0"/>
          </a:p>
          <a:p>
            <a:pPr>
              <a:buFont typeface="Monotype Sorts"/>
              <a:buNone/>
              <a:defRPr/>
            </a:pPr>
            <a:r>
              <a:rPr lang="en-US" sz="2200" smtClean="0"/>
              <a:t>	Frequently a less complicated (and perhaps less precise) model is more appropriate than a more complex and accurate one due to cost and ease of solution considerations.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Mathematical Models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54113"/>
            <a:ext cx="7988300" cy="3862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	</a:t>
            </a:r>
            <a:r>
              <a:rPr lang="en-US" u="sng" smtClean="0"/>
              <a:t>Objective Function</a:t>
            </a:r>
            <a:r>
              <a:rPr lang="en-US" smtClean="0"/>
              <a:t> – a mathematical expression that</a:t>
            </a:r>
          </a:p>
          <a:p>
            <a:pPr eaLnBrk="1" hangingPunct="1"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describes the problem’s objective, such as maximizing</a:t>
            </a:r>
          </a:p>
          <a:p>
            <a:pPr eaLnBrk="1" hangingPunct="1"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profit or minimizing cost</a:t>
            </a:r>
          </a:p>
          <a:p>
            <a:pPr eaLnBrk="1" hangingPunct="1">
              <a:lnSpc>
                <a:spcPct val="90000"/>
              </a:lnSpc>
              <a:buFont typeface="Monotype Sorts"/>
              <a:buNone/>
              <a:defRPr/>
            </a:pPr>
            <a:endParaRPr lang="en-US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cs typeface="Times New Roman" pitchFamily="18" charset="0"/>
              </a:rPr>
              <a:t>Consider a simple production problem for ABC Chair Corp., which produces chairs.  Suppose </a:t>
            </a:r>
            <a:r>
              <a:rPr lang="en-US" b="1" i="1" u="sng" smtClean="0">
                <a:solidFill>
                  <a:srgbClr val="00FFFF"/>
                </a:solidFill>
                <a:cs typeface="Times New Roman" pitchFamily="18" charset="0"/>
              </a:rPr>
              <a:t>x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i="1" smtClean="0">
                <a:cs typeface="Times New Roman" pitchFamily="18" charset="0"/>
              </a:rPr>
              <a:t>   </a:t>
            </a:r>
            <a:r>
              <a:rPr lang="en-US" smtClean="0">
                <a:cs typeface="Times New Roman" pitchFamily="18" charset="0"/>
              </a:rPr>
              <a:t> denotes the number of chairs produced and sold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mtClean="0">
                <a:cs typeface="Times New Roman" pitchFamily="18" charset="0"/>
              </a:rPr>
              <a:t>    each week, and the firm’s objective is to maximize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mtClean="0">
                <a:cs typeface="Times New Roman" pitchFamily="18" charset="0"/>
              </a:rPr>
              <a:t>    total weekly profit. With a profit of $10 per chair, the objective function is 10</a:t>
            </a:r>
            <a:r>
              <a:rPr lang="en-US" i="1" smtClean="0">
                <a:cs typeface="Times New Roman" pitchFamily="18" charset="0"/>
              </a:rPr>
              <a:t>x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MB11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QMB11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QMB11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B11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MS13ch02</Template>
  <TotalTime>2381</TotalTime>
  <Pages>36</Pages>
  <Words>1616</Words>
  <Application>Microsoft PowerPoint 4.0</Application>
  <PresentationFormat>On-screen Show (4:3)</PresentationFormat>
  <Paragraphs>316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Book Antiqua</vt:lpstr>
      <vt:lpstr>Arial</vt:lpstr>
      <vt:lpstr>Monotype Sorts</vt:lpstr>
      <vt:lpstr>Times New Roman</vt:lpstr>
      <vt:lpstr>Calibri</vt:lpstr>
      <vt:lpstr>Wingdings</vt:lpstr>
      <vt:lpstr>Arial Narrow</vt:lpstr>
      <vt:lpstr>QMB11ch01</vt:lpstr>
      <vt:lpstr>1_Custom Design</vt:lpstr>
      <vt:lpstr>Custom Design</vt:lpstr>
      <vt:lpstr>Management Science (Goh) Chapter 1: Introduction</vt:lpstr>
      <vt:lpstr>Slide 2</vt:lpstr>
      <vt:lpstr>Problem Solving and Decision Making</vt:lpstr>
      <vt:lpstr>Slide 4</vt:lpstr>
      <vt:lpstr>Slide 5</vt:lpstr>
      <vt:lpstr>Quantitative Analysis</vt:lpstr>
      <vt:lpstr>Model Development</vt:lpstr>
      <vt:lpstr>Advantages of Models</vt:lpstr>
      <vt:lpstr>Mathematical Models</vt:lpstr>
      <vt:lpstr>Slide 10</vt:lpstr>
      <vt:lpstr>Slide 11</vt:lpstr>
      <vt:lpstr>Slide 12</vt:lpstr>
      <vt:lpstr>Slide 13</vt:lpstr>
      <vt:lpstr>Transforming Model Inputs into Output</vt:lpstr>
      <vt:lpstr>Transforming Model Inputs into Output  ABC Chair Corp. Example</vt:lpstr>
      <vt:lpstr>Model Solution</vt:lpstr>
      <vt:lpstr>Slide 17</vt:lpstr>
      <vt:lpstr>Model Testing and Validation</vt:lpstr>
      <vt:lpstr>Report Generation</vt:lpstr>
      <vt:lpstr>Implementation and Follow-Up</vt:lpstr>
      <vt:lpstr>Revenue, Cost and Profit Model:  Ponderosa Development Corp.</vt:lpstr>
      <vt:lpstr>Example:  Ponderosa Development Corp.</vt:lpstr>
      <vt:lpstr>Example:  Ponderosa Development Corp.</vt:lpstr>
      <vt:lpstr>Example:  Ponderosa Development Corp. </vt:lpstr>
      <vt:lpstr>Example:  Ponderosa Development Corp.</vt:lpstr>
      <vt:lpstr>Example:  Ponderosa Development Corp.</vt:lpstr>
      <vt:lpstr>Example:  Ponderosa Development Corp.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subject>Introduction</dc:subject>
  <dc:creator>John Loucks</dc:creator>
  <cp:lastModifiedBy>cgoh</cp:lastModifiedBy>
  <cp:revision>33</cp:revision>
  <cp:lastPrinted>1601-01-01T00:00:00Z</cp:lastPrinted>
  <dcterms:created xsi:type="dcterms:W3CDTF">1996-04-17T17:06:00Z</dcterms:created>
  <dcterms:modified xsi:type="dcterms:W3CDTF">2011-01-17T22:38:10Z</dcterms:modified>
</cp:coreProperties>
</file>